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94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1.xml" ContentType="application/vnd.openxmlformats-officedocument.presentationml.slide+xml"/>
  <Override PartName="/ppt/slides/slide100.xml" ContentType="application/vnd.openxmlformats-officedocument.presentationml.slide+xml"/>
  <Override PartName="/ppt/slides/slide99.xml" ContentType="application/vnd.openxmlformats-officedocument.presentationml.slide+xml"/>
  <Override PartName="/ppt/slides/slide98.xml" ContentType="application/vnd.openxmlformats-officedocument.presentationml.slide+xml"/>
  <Override PartName="/ppt/slides/slide97.xml" ContentType="application/vnd.openxmlformats-officedocument.presentationml.slide+xml"/>
  <Override PartName="/ppt/slides/slide96.xml" ContentType="application/vnd.openxmlformats-officedocument.presentationml.slide+xml"/>
  <Override PartName="/ppt/slides/slide95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1260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customXml" Target="../customXml/item2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customXml" Target="../customXml/item3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95066" y="2397074"/>
            <a:ext cx="2753867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723" y="51815"/>
            <a:ext cx="243840" cy="38709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2289" y="2543936"/>
            <a:ext cx="4519421" cy="1183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0184" y="1079033"/>
            <a:ext cx="8199755" cy="432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0366" y="6625649"/>
            <a:ext cx="25971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jp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url?sa=i&amp;rct=j&amp;q&amp;esrc=s&amp;source=images&amp;cd&amp;cad=rja&amp;uact=8&amp;ved=0ahUKEwio1eCCkqfMAhVD_mMKHaDOCqQQjRwIBw&amp;url=http%3A//markjameshanson.blogspot.com/&amp;bvm=bv.120551593%2Cd.cGc&amp;psig=AFQjCNGR9Ww_V6Howrwlc8cSlrxlArhecA&amp;ust=1461582668671042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" Type="http://schemas.openxmlformats.org/officeDocument/2006/relationships/image" Target="../media/image61.png"/><Relationship Id="rId21" Type="http://schemas.openxmlformats.org/officeDocument/2006/relationships/image" Target="../media/image78.png"/><Relationship Id="rId34" Type="http://schemas.openxmlformats.org/officeDocument/2006/relationships/image" Target="../media/image9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90.png"/><Relationship Id="rId2" Type="http://schemas.openxmlformats.org/officeDocument/2006/relationships/image" Target="../media/image60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1.png"/><Relationship Id="rId32" Type="http://schemas.openxmlformats.org/officeDocument/2006/relationships/image" Target="../media/image89.png"/><Relationship Id="rId5" Type="http://schemas.openxmlformats.org/officeDocument/2006/relationships/image" Target="../media/image63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10" Type="http://schemas.openxmlformats.org/officeDocument/2006/relationships/image" Target="../media/image68.png"/><Relationship Id="rId19" Type="http://schemas.openxmlformats.org/officeDocument/2006/relationships/image" Target="../media/image76.png"/><Relationship Id="rId31" Type="http://schemas.openxmlformats.org/officeDocument/2006/relationships/image" Target="../media/image8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hyperlink" Target="http://www.google.com/url?sa=i&amp;rct=j&amp;q&amp;esrc=s&amp;source=images&amp;cd&amp;cad=rja&amp;uact=8&amp;ved=0ahUKEwio1eCCkqfMAhVD_mMKHaDOCqQQjRwIBw&amp;url=http%3A//markjameshanson.blogspot.com/&amp;bvm=bv.120551593%2Cd.cGc&amp;psig=AFQjCNGR9Ww_V6Howrwlc8cSlrxlArhecA&amp;ust=1461582668671042" TargetMode="External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35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hyperlink" Target="http://www.google.com/url?sa=i&amp;rct=j&amp;q&amp;esrc=s&amp;source=images&amp;cd&amp;cad=rja&amp;uact=8&amp;ved=0ahUKEwio1eCCkqfMAhVD_mMKHaDOCqQQjRwIBw&amp;url=http%3A//markjameshanson.blogspot.com/&amp;bvm=bv.120551593%2Cd.cGc&amp;psig=AFQjCNGR9Ww_V6Howrwlc8cSlrxlArhecA&amp;ust=146158266867104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png"/><Relationship Id="rId7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98.png"/><Relationship Id="rId5" Type="http://schemas.openxmlformats.org/officeDocument/2006/relationships/image" Target="../media/image102.png"/><Relationship Id="rId10" Type="http://schemas.openxmlformats.org/officeDocument/2006/relationships/image" Target="../media/image111.png"/><Relationship Id="rId4" Type="http://schemas.openxmlformats.org/officeDocument/2006/relationships/image" Target="../media/image106.png"/><Relationship Id="rId9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20.png"/><Relationship Id="rId3" Type="http://schemas.openxmlformats.org/officeDocument/2006/relationships/image" Target="../media/image113.png"/><Relationship Id="rId7" Type="http://schemas.openxmlformats.org/officeDocument/2006/relationships/image" Target="../media/image117.jpg"/><Relationship Id="rId12" Type="http://schemas.openxmlformats.org/officeDocument/2006/relationships/image" Target="../media/image102.png"/><Relationship Id="rId2" Type="http://schemas.openxmlformats.org/officeDocument/2006/relationships/image" Target="../media/image112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10.png"/><Relationship Id="rId5" Type="http://schemas.openxmlformats.org/officeDocument/2006/relationships/image" Target="../media/image115.png"/><Relationship Id="rId15" Type="http://schemas.openxmlformats.org/officeDocument/2006/relationships/image" Target="../media/image99.png"/><Relationship Id="rId10" Type="http://schemas.openxmlformats.org/officeDocument/2006/relationships/image" Target="../media/image119.png"/><Relationship Id="rId4" Type="http://schemas.openxmlformats.org/officeDocument/2006/relationships/image" Target="../media/image114.png"/><Relationship Id="rId9" Type="http://schemas.openxmlformats.org/officeDocument/2006/relationships/image" Target="../media/image118.png"/><Relationship Id="rId1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3" Type="http://schemas.openxmlformats.org/officeDocument/2006/relationships/image" Target="../media/image144.png"/><Relationship Id="rId21" Type="http://schemas.openxmlformats.org/officeDocument/2006/relationships/image" Target="../media/image162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" Type="http://schemas.openxmlformats.org/officeDocument/2006/relationships/image" Target="../media/image131.jpg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4" Type="http://schemas.openxmlformats.org/officeDocument/2006/relationships/image" Target="../media/image145.png"/><Relationship Id="rId9" Type="http://schemas.openxmlformats.org/officeDocument/2006/relationships/image" Target="../media/image150.jpg"/><Relationship Id="rId14" Type="http://schemas.openxmlformats.org/officeDocument/2006/relationships/image" Target="../media/image15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jpg"/><Relationship Id="rId4" Type="http://schemas.openxmlformats.org/officeDocument/2006/relationships/image" Target="../media/image183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jpg"/><Relationship Id="rId4" Type="http://schemas.openxmlformats.org/officeDocument/2006/relationships/image" Target="../media/image187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0036" y="1253108"/>
            <a:ext cx="55022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dirty="0">
                <a:latin typeface="Arial Black"/>
                <a:cs typeface="Arial Black"/>
              </a:rPr>
              <a:t>BCT</a:t>
            </a:r>
            <a:r>
              <a:rPr sz="3200" b="0" spc="-35" dirty="0">
                <a:latin typeface="Arial Black"/>
                <a:cs typeface="Arial Black"/>
              </a:rPr>
              <a:t> </a:t>
            </a:r>
            <a:r>
              <a:rPr sz="3200" b="0" spc="15" dirty="0">
                <a:latin typeface="Arial Black"/>
                <a:cs typeface="Arial Black"/>
              </a:rPr>
              <a:t>Staff</a:t>
            </a:r>
            <a:r>
              <a:rPr sz="3200" b="0" spc="150" dirty="0">
                <a:latin typeface="Arial Black"/>
                <a:cs typeface="Arial Black"/>
              </a:rPr>
              <a:t> </a:t>
            </a:r>
            <a:r>
              <a:rPr sz="3200" b="0" spc="-5" dirty="0">
                <a:latin typeface="Arial Black"/>
                <a:cs typeface="Arial Black"/>
              </a:rPr>
              <a:t>Planning</a:t>
            </a:r>
            <a:r>
              <a:rPr sz="3200" b="0" spc="-30" dirty="0">
                <a:latin typeface="Arial Black"/>
                <a:cs typeface="Arial Black"/>
              </a:rPr>
              <a:t> </a:t>
            </a:r>
            <a:r>
              <a:rPr sz="3200" b="0" spc="-5" dirty="0">
                <a:latin typeface="Arial Black"/>
                <a:cs typeface="Arial Black"/>
              </a:rPr>
              <a:t>TTPs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68498" y="5048758"/>
            <a:ext cx="313055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 Black"/>
                <a:cs typeface="Arial Black"/>
              </a:rPr>
              <a:t>Leader</a:t>
            </a:r>
            <a:r>
              <a:rPr sz="1800" spc="-30" dirty="0">
                <a:latin typeface="Arial Black"/>
                <a:cs typeface="Arial Black"/>
              </a:rPr>
              <a:t> </a:t>
            </a:r>
            <a:r>
              <a:rPr sz="1800" spc="-10" dirty="0">
                <a:latin typeface="Arial Black"/>
                <a:cs typeface="Arial Black"/>
              </a:rPr>
              <a:t>Training</a:t>
            </a:r>
            <a:r>
              <a:rPr sz="1800" spc="-35" dirty="0">
                <a:latin typeface="Arial Black"/>
                <a:cs typeface="Arial Black"/>
              </a:rPr>
              <a:t> </a:t>
            </a:r>
            <a:r>
              <a:rPr sz="1800" spc="10" dirty="0">
                <a:latin typeface="Arial Black"/>
                <a:cs typeface="Arial Black"/>
              </a:rPr>
              <a:t>Program</a:t>
            </a:r>
            <a:endParaRPr sz="18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200">
              <a:latin typeface="Arial Black"/>
              <a:cs typeface="Arial Black"/>
            </a:endParaRPr>
          </a:p>
          <a:p>
            <a:pPr marL="75565" algn="ctr">
              <a:lnSpc>
                <a:spcPct val="100000"/>
              </a:lnSpc>
            </a:pPr>
            <a:r>
              <a:rPr sz="1600" spc="-15" dirty="0">
                <a:latin typeface="Arial Black"/>
                <a:cs typeface="Arial Black"/>
              </a:rPr>
              <a:t>Version</a:t>
            </a:r>
            <a:r>
              <a:rPr sz="1600" spc="-10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37</a:t>
            </a:r>
            <a:endParaRPr sz="1600">
              <a:latin typeface="Arial Black"/>
              <a:cs typeface="Arial Black"/>
            </a:endParaRPr>
          </a:p>
          <a:p>
            <a:pPr marL="73660" algn="ctr">
              <a:lnSpc>
                <a:spcPct val="100000"/>
              </a:lnSpc>
            </a:pPr>
            <a:r>
              <a:rPr sz="1600" spc="-10" dirty="0">
                <a:latin typeface="Arial Black"/>
                <a:cs typeface="Arial Black"/>
              </a:rPr>
              <a:t>As</a:t>
            </a:r>
            <a:r>
              <a:rPr sz="1600" spc="-5" dirty="0">
                <a:latin typeface="Arial Black"/>
                <a:cs typeface="Arial Black"/>
              </a:rPr>
              <a:t> of</a:t>
            </a:r>
            <a:r>
              <a:rPr sz="1600" spc="80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7</a:t>
            </a:r>
            <a:r>
              <a:rPr sz="1600" spc="-15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December</a:t>
            </a:r>
            <a:r>
              <a:rPr sz="1600" spc="-20" dirty="0">
                <a:latin typeface="Arial Black"/>
                <a:cs typeface="Arial Black"/>
              </a:rPr>
              <a:t> </a:t>
            </a:r>
            <a:r>
              <a:rPr sz="1600" spc="-5" dirty="0">
                <a:latin typeface="Arial Black"/>
                <a:cs typeface="Arial Black"/>
              </a:rPr>
              <a:t>2020</a:t>
            </a:r>
            <a:endParaRPr sz="1600">
              <a:latin typeface="Arial Black"/>
              <a:cs typeface="Arial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23715" y="2779776"/>
            <a:ext cx="1496567" cy="2247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674" y="51815"/>
            <a:ext cx="9039225" cy="6771640"/>
            <a:chOff x="74674" y="51815"/>
            <a:chExt cx="9039225" cy="67716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632" y="91439"/>
              <a:ext cx="8980930" cy="67025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152" y="76960"/>
              <a:ext cx="9010015" cy="6731634"/>
            </a:xfrm>
            <a:custGeom>
              <a:avLst/>
              <a:gdLst/>
              <a:ahLst/>
              <a:cxnLst/>
              <a:rect l="l" t="t" r="r" b="b"/>
              <a:pathLst>
                <a:path w="9010015" h="6731634">
                  <a:moveTo>
                    <a:pt x="0" y="6731508"/>
                  </a:moveTo>
                  <a:lnTo>
                    <a:pt x="9009888" y="6731508"/>
                  </a:lnTo>
                  <a:lnTo>
                    <a:pt x="9009888" y="0"/>
                  </a:lnTo>
                  <a:lnTo>
                    <a:pt x="0" y="0"/>
                  </a:lnTo>
                  <a:lnTo>
                    <a:pt x="0" y="6731508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11646" y="238505"/>
              <a:ext cx="2773680" cy="6464300"/>
            </a:xfrm>
            <a:custGeom>
              <a:avLst/>
              <a:gdLst/>
              <a:ahLst/>
              <a:cxnLst/>
              <a:rect l="l" t="t" r="r" b="b"/>
              <a:pathLst>
                <a:path w="2773679" h="6464300">
                  <a:moveTo>
                    <a:pt x="2564130" y="6186678"/>
                  </a:moveTo>
                  <a:lnTo>
                    <a:pt x="2295906" y="6186678"/>
                  </a:lnTo>
                  <a:lnTo>
                    <a:pt x="2295906" y="6464046"/>
                  </a:lnTo>
                  <a:lnTo>
                    <a:pt x="2564130" y="6464046"/>
                  </a:lnTo>
                  <a:lnTo>
                    <a:pt x="2564130" y="6186678"/>
                  </a:lnTo>
                  <a:close/>
                </a:path>
                <a:path w="2773679" h="6464300">
                  <a:moveTo>
                    <a:pt x="2773680" y="0"/>
                  </a:moveTo>
                  <a:lnTo>
                    <a:pt x="0" y="0"/>
                  </a:lnTo>
                  <a:lnTo>
                    <a:pt x="0" y="338328"/>
                  </a:lnTo>
                  <a:lnTo>
                    <a:pt x="2773680" y="338328"/>
                  </a:lnTo>
                  <a:lnTo>
                    <a:pt x="2773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11645" y="238505"/>
              <a:ext cx="2773680" cy="338455"/>
            </a:xfrm>
            <a:custGeom>
              <a:avLst/>
              <a:gdLst/>
              <a:ahLst/>
              <a:cxnLst/>
              <a:rect l="l" t="t" r="r" b="b"/>
              <a:pathLst>
                <a:path w="2773679" h="338455">
                  <a:moveTo>
                    <a:pt x="0" y="338328"/>
                  </a:moveTo>
                  <a:lnTo>
                    <a:pt x="2773679" y="338328"/>
                  </a:lnTo>
                  <a:lnTo>
                    <a:pt x="2773679" y="0"/>
                  </a:lnTo>
                  <a:lnTo>
                    <a:pt x="0" y="0"/>
                  </a:lnTo>
                  <a:lnTo>
                    <a:pt x="0" y="338328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90259" y="265887"/>
            <a:ext cx="25882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Fighting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Synch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Matrix TTP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86927" y="6470201"/>
            <a:ext cx="110489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98220" y="114300"/>
          <a:ext cx="8260715" cy="6533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5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7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70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98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72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7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70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25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51840">
                <a:tc gridSpan="7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2400" b="1" dirty="0">
                          <a:latin typeface="Arial"/>
                          <a:cs typeface="Arial"/>
                        </a:rPr>
                        <a:t>Army</a:t>
                      </a:r>
                      <a:r>
                        <a:rPr sz="24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Command</a:t>
                      </a:r>
                      <a:r>
                        <a:rPr sz="24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Relationships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17589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91440">
                        <a:lnSpc>
                          <a:spcPts val="1664"/>
                        </a:lnSpc>
                        <a:spcBef>
                          <a:spcPts val="190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References: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ts val="1425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ADRP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5-0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Chapter</a:t>
                      </a:r>
                      <a:r>
                        <a:rPr sz="12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FM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6-0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(Chg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2),</a:t>
                      </a:r>
                      <a:r>
                        <a:rPr sz="1200" spc="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Annex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B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15">
                <a:tc rowSpan="2">
                  <a:txBody>
                    <a:bodyPr/>
                    <a:lstStyle/>
                    <a:p>
                      <a:pPr marL="301625" marR="63500" indent="-23177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atio</a:t>
                      </a:r>
                      <a:r>
                        <a:rPr sz="1000" b="1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sh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p 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with: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8890">
                        <a:lnSpc>
                          <a:spcPts val="1160"/>
                        </a:lnSpc>
                        <a:spcBef>
                          <a:spcPts val="38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Then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inherent</a:t>
                      </a:r>
                      <a:r>
                        <a:rPr sz="10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responsibilities: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29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40005" marR="3365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Ha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com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 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relationship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with: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96520" marR="87630" indent="3492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May be task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organized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by: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0160" marR="3175"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Unless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Modified,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ADCON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99695" marR="92075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pon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ibil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ty 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goes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thru: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74295" marR="64769" algn="ctr">
                        <a:lnSpc>
                          <a:spcPct val="100000"/>
                        </a:lnSpc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Are assigned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position</a:t>
                      </a:r>
                      <a:r>
                        <a:rPr sz="1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AO </a:t>
                      </a:r>
                      <a:r>
                        <a:rPr sz="1000" spc="-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by: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72745" marR="60325" indent="-30480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Pro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ide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liai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on 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to: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1910" marR="3175" indent="-3048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tabli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/m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ai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ta 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0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commo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with: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7785" marR="49530" indent="1016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Have priorities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tabli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d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y: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9370" marR="29845" indent="-635" algn="ctr">
                        <a:lnSpc>
                          <a:spcPct val="100000"/>
                        </a:lnSpc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Can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impose on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gained unit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further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Cmd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pt r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latio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hip 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of: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5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Organic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marR="7175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organic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forces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organized with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HQ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Organic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HQ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marR="508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Army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HQ</a:t>
                      </a:r>
                      <a:r>
                        <a:rPr sz="9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specified </a:t>
                      </a:r>
                      <a:r>
                        <a:rPr sz="900" spc="-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 organizing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document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Organic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HQ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N/A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N/A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7780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Organic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HQ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marR="762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Attached;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OPCON; </a:t>
                      </a:r>
                      <a:r>
                        <a:rPr sz="900" spc="-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TACON; GS; GSR;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R;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75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Assigned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HQ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Gaining Army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HQ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37820" marR="59055" indent="-2698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OPCON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Ch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ain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f  Cmd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71145" marR="97790" indent="-1651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required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by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OPCON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70510" marR="99060" indent="-1651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required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by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OPCON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56845" marR="74930" indent="-736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ASCC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Service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assigned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HQ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85420" marR="97790" indent="-793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required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by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OPCON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HQ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75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Attached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Army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HQ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72085" marR="97790" indent="-6604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required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by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gaining 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38760" marR="123189" indent="-10668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which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attached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6256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marR="762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Attached;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OPCON; </a:t>
                      </a:r>
                      <a:r>
                        <a:rPr sz="900" spc="-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TACON;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GS;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GSR;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R;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59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000" b="1" spc="-10" dirty="0">
                          <a:latin typeface="Calibri"/>
                          <a:cs typeface="Calibri"/>
                        </a:rPr>
                        <a:t>OPCON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8890" marR="9906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Parent unit and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unit;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may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pass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OPCON to 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lower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HQ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Parent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72085" marR="97790" indent="-6604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required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by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gaining 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9525" marR="12255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required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by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900" spc="-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parent 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625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14300" marR="41275" indent="-6413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OPCON;</a:t>
                      </a:r>
                      <a:r>
                        <a:rPr sz="90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TACON; </a:t>
                      </a:r>
                      <a:r>
                        <a:rPr sz="900" spc="-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GS;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GSR;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R;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75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000" b="1" spc="-10" dirty="0">
                          <a:latin typeface="Calibri"/>
                          <a:cs typeface="Calibri"/>
                        </a:rPr>
                        <a:t>TACON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Parent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Parent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72085" marR="97790" indent="-660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required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by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gaining 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525" marR="12255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required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by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900" spc="-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parent 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6256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324485" marR="42545" indent="-2717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;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R;  R;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23645">
                <a:tc gridSpan="10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050" b="1" dirty="0">
                          <a:latin typeface="Calibri"/>
                          <a:cs typeface="Calibri"/>
                        </a:rPr>
                        <a:t>Note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NATO,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gaining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not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Task Org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 a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multinational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force.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(See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 TACON)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tabLst>
                          <a:tab pos="1005840" algn="l"/>
                          <a:tab pos="4664075" algn="l"/>
                          <a:tab pos="5578475" algn="l"/>
                        </a:tabLst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ADCON	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administrative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control	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HQ	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headquarters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tabLst>
                          <a:tab pos="1005840" algn="l"/>
                          <a:tab pos="4664075" algn="l"/>
                          <a:tab pos="5578475" algn="l"/>
                        </a:tabLst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AO	area</a:t>
                      </a:r>
                      <a:r>
                        <a:rPr sz="10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0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operations	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N/A	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not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applicable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tabLst>
                          <a:tab pos="1005840" algn="l"/>
                          <a:tab pos="4664075" algn="l"/>
                          <a:tab pos="5578475" algn="l"/>
                        </a:tabLst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ASCC	Army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Service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component</a:t>
                      </a:r>
                      <a:r>
                        <a:rPr sz="10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command	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NATO	North</a:t>
                      </a:r>
                      <a:r>
                        <a:rPr sz="10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Atlantic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Treaty</a:t>
                      </a:r>
                      <a:r>
                        <a:rPr sz="10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Org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tabLst>
                          <a:tab pos="1005840" algn="l"/>
                          <a:tab pos="4664075" algn="l"/>
                          <a:tab pos="5578475" algn="l"/>
                        </a:tabLst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DS	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direct</a:t>
                      </a:r>
                      <a:r>
                        <a:rPr sz="10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support	OPCON	operational</a:t>
                      </a:r>
                      <a:r>
                        <a:rPr sz="10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control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tabLst>
                          <a:tab pos="1005840" algn="l"/>
                          <a:tab pos="4664075" algn="l"/>
                          <a:tab pos="5578475" algn="l"/>
                        </a:tabLst>
                      </a:pPr>
                      <a:r>
                        <a:rPr sz="1050" spc="5" dirty="0">
                          <a:latin typeface="Calibri"/>
                          <a:cs typeface="Calibri"/>
                        </a:rPr>
                        <a:t>GS	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general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support	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R	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reinforcing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tabLst>
                          <a:tab pos="1005840" algn="l"/>
                          <a:tab pos="4664075" algn="l"/>
                          <a:tab pos="5578475" algn="l"/>
                        </a:tabLst>
                      </a:pPr>
                      <a:r>
                        <a:rPr sz="1050" dirty="0">
                          <a:latin typeface="Calibri"/>
                          <a:cs typeface="Calibri"/>
                        </a:rPr>
                        <a:t>GSR	general</a:t>
                      </a:r>
                      <a:r>
                        <a:rPr sz="10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support-reinforcing	</a:t>
                      </a:r>
                      <a:r>
                        <a:rPr sz="1050" dirty="0">
                          <a:latin typeface="Calibri"/>
                          <a:cs typeface="Calibri"/>
                        </a:rPr>
                        <a:t>TACON	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tactical</a:t>
                      </a:r>
                      <a:r>
                        <a:rPr sz="10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5" dirty="0">
                          <a:latin typeface="Calibri"/>
                          <a:cs typeface="Calibri"/>
                        </a:rPr>
                        <a:t>control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8771890" y="6637842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94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95066" y="2397074"/>
            <a:ext cx="24796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Arial"/>
                <a:cs typeface="Arial"/>
              </a:rPr>
              <a:t>Section</a:t>
            </a:r>
            <a:r>
              <a:rPr sz="4000" b="1" spc="-70" dirty="0">
                <a:latin typeface="Arial"/>
                <a:cs typeface="Arial"/>
              </a:rPr>
              <a:t> </a:t>
            </a:r>
            <a:r>
              <a:rPr sz="4000" b="1" spc="-114" dirty="0">
                <a:latin typeface="Arial"/>
                <a:cs typeface="Arial"/>
              </a:rPr>
              <a:t>V: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82228" y="6525066"/>
            <a:ext cx="281305" cy="27241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585"/>
              </a:spcBef>
            </a:pPr>
            <a:r>
              <a:rPr sz="1200" b="1" spc="-5" dirty="0">
                <a:latin typeface="Arial"/>
                <a:cs typeface="Arial"/>
              </a:rPr>
              <a:t>95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49576" y="3494608"/>
            <a:ext cx="49739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Arial"/>
                <a:cs typeface="Arial"/>
              </a:rPr>
              <a:t>Air</a:t>
            </a:r>
            <a:r>
              <a:rPr sz="4000" b="1" spc="-170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Assault</a:t>
            </a:r>
            <a:r>
              <a:rPr sz="4000" b="1" spc="-10" dirty="0">
                <a:latin typeface="Arial"/>
                <a:cs typeface="Arial"/>
              </a:rPr>
              <a:t> </a:t>
            </a:r>
            <a:r>
              <a:rPr sz="4000" b="1" spc="-5" dirty="0">
                <a:latin typeface="Arial"/>
                <a:cs typeface="Arial"/>
              </a:rPr>
              <a:t>Planning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9175" y="0"/>
            <a:ext cx="43573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Maneuver</a:t>
            </a:r>
            <a:r>
              <a:rPr sz="2800" spc="25" dirty="0"/>
              <a:t> </a:t>
            </a:r>
            <a:r>
              <a:rPr sz="2800" spc="-5" dirty="0"/>
              <a:t>WfF:</a:t>
            </a:r>
            <a:r>
              <a:rPr sz="2800" spc="5" dirty="0"/>
              <a:t> </a:t>
            </a:r>
            <a:r>
              <a:rPr sz="2800" b="0" spc="-5" dirty="0">
                <a:latin typeface="Arial"/>
                <a:cs typeface="Arial"/>
              </a:rPr>
              <a:t>Air</a:t>
            </a:r>
            <a:r>
              <a:rPr sz="2800" b="0" spc="-160" dirty="0">
                <a:latin typeface="Arial"/>
                <a:cs typeface="Arial"/>
              </a:rPr>
              <a:t> </a:t>
            </a:r>
            <a:r>
              <a:rPr sz="2800" b="0" spc="-5" dirty="0">
                <a:latin typeface="Arial"/>
                <a:cs typeface="Arial"/>
              </a:rPr>
              <a:t>Assault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20890" y="12953"/>
            <a:ext cx="2005964" cy="429895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484505">
              <a:lnSpc>
                <a:spcPct val="100000"/>
              </a:lnSpc>
              <a:spcBef>
                <a:spcPts val="315"/>
              </a:spcBef>
            </a:pPr>
            <a:r>
              <a:rPr sz="1100" b="1" dirty="0">
                <a:latin typeface="Arial"/>
                <a:cs typeface="Arial"/>
              </a:rPr>
              <a:t>FM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3-99,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Mar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15</a:t>
            </a:r>
            <a:endParaRPr sz="1100">
              <a:latin typeface="Arial"/>
              <a:cs typeface="Arial"/>
            </a:endParaRPr>
          </a:p>
          <a:p>
            <a:pPr marL="5080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FM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3-04,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Jul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15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7720" y="556259"/>
            <a:ext cx="4357116" cy="2240915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588764" y="521208"/>
          <a:ext cx="4429760" cy="2270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1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3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1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Figure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9-1.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Air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assault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planning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stages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439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object 6"/>
          <p:cNvGrpSpPr/>
          <p:nvPr/>
        </p:nvGrpSpPr>
        <p:grpSpPr>
          <a:xfrm>
            <a:off x="70103" y="3240023"/>
            <a:ext cx="4791710" cy="3484245"/>
            <a:chOff x="70103" y="3240023"/>
            <a:chExt cx="4791710" cy="3484245"/>
          </a:xfrm>
        </p:grpSpPr>
        <p:sp>
          <p:nvSpPr>
            <p:cNvPr id="7" name="object 7"/>
            <p:cNvSpPr/>
            <p:nvPr/>
          </p:nvSpPr>
          <p:spPr>
            <a:xfrm>
              <a:off x="4038600" y="3877055"/>
              <a:ext cx="685800" cy="281940"/>
            </a:xfrm>
            <a:custGeom>
              <a:avLst/>
              <a:gdLst/>
              <a:ahLst/>
              <a:cxnLst/>
              <a:rect l="l" t="t" r="r" b="b"/>
              <a:pathLst>
                <a:path w="685800" h="281939">
                  <a:moveTo>
                    <a:pt x="0" y="281940"/>
                  </a:moveTo>
                  <a:lnTo>
                    <a:pt x="685800" y="281940"/>
                  </a:lnTo>
                  <a:lnTo>
                    <a:pt x="685800" y="0"/>
                  </a:lnTo>
                  <a:lnTo>
                    <a:pt x="0" y="0"/>
                  </a:lnTo>
                  <a:lnTo>
                    <a:pt x="0" y="281940"/>
                  </a:lnTo>
                  <a:close/>
                </a:path>
              </a:pathLst>
            </a:custGeom>
            <a:ln w="12192">
              <a:solidFill>
                <a:srgbClr val="FFCC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" y="3441191"/>
              <a:ext cx="4721352" cy="325374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3725" y="3426713"/>
              <a:ext cx="4750435" cy="3282950"/>
            </a:xfrm>
            <a:custGeom>
              <a:avLst/>
              <a:gdLst/>
              <a:ahLst/>
              <a:cxnLst/>
              <a:rect l="l" t="t" r="r" b="b"/>
              <a:pathLst>
                <a:path w="4750435" h="3282950">
                  <a:moveTo>
                    <a:pt x="0" y="3282696"/>
                  </a:moveTo>
                  <a:lnTo>
                    <a:pt x="4750308" y="3282696"/>
                  </a:lnTo>
                  <a:lnTo>
                    <a:pt x="4750308" y="0"/>
                  </a:lnTo>
                  <a:lnTo>
                    <a:pt x="0" y="0"/>
                  </a:lnTo>
                  <a:lnTo>
                    <a:pt x="0" y="3282696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0009" y="3249929"/>
              <a:ext cx="4772025" cy="251460"/>
            </a:xfrm>
            <a:custGeom>
              <a:avLst/>
              <a:gdLst/>
              <a:ahLst/>
              <a:cxnLst/>
              <a:rect l="l" t="t" r="r" b="b"/>
              <a:pathLst>
                <a:path w="4772025" h="251460">
                  <a:moveTo>
                    <a:pt x="0" y="251460"/>
                  </a:moveTo>
                  <a:lnTo>
                    <a:pt x="4771644" y="251460"/>
                  </a:lnTo>
                  <a:lnTo>
                    <a:pt x="4771644" y="0"/>
                  </a:lnTo>
                  <a:lnTo>
                    <a:pt x="0" y="0"/>
                  </a:lnTo>
                  <a:lnTo>
                    <a:pt x="0" y="25146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2776" y="3259835"/>
            <a:ext cx="4715510" cy="231775"/>
          </a:xfrm>
          <a:prstGeom prst="rect">
            <a:avLst/>
          </a:prstGeom>
          <a:solidFill>
            <a:srgbClr val="E7E6E6"/>
          </a:solidFill>
        </p:spPr>
        <p:txBody>
          <a:bodyPr vert="horz" wrap="square" lIns="0" tIns="32384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254"/>
              </a:spcBef>
            </a:pPr>
            <a:r>
              <a:rPr sz="900" b="1" dirty="0">
                <a:latin typeface="Arial"/>
                <a:cs typeface="Arial"/>
              </a:rPr>
              <a:t>Figure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8-3.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Example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of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air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assault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leadership</a:t>
            </a:r>
            <a:r>
              <a:rPr sz="900" b="1" spc="-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positioning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8597" y="740409"/>
            <a:ext cx="425831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92125">
              <a:lnSpc>
                <a:spcPct val="100000"/>
              </a:lnSpc>
              <a:spcBef>
                <a:spcPts val="100"/>
              </a:spcBef>
            </a:pPr>
            <a:r>
              <a:rPr sz="12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Air</a:t>
            </a:r>
            <a:r>
              <a:rPr sz="12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Assaults</a:t>
            </a:r>
            <a:r>
              <a:rPr sz="12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are</a:t>
            </a:r>
            <a:r>
              <a:rPr sz="12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not</a:t>
            </a:r>
            <a:r>
              <a:rPr sz="12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same</a:t>
            </a:r>
            <a:r>
              <a:rPr sz="12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as</a:t>
            </a:r>
            <a:r>
              <a:rPr sz="12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</a:t>
            </a:r>
            <a:r>
              <a:rPr sz="1200" b="1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Air</a:t>
            </a:r>
            <a:r>
              <a:rPr sz="1200" b="1" u="sng" spc="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Movements</a:t>
            </a:r>
            <a:r>
              <a:rPr sz="1200" b="1" spc="-5" dirty="0">
                <a:latin typeface="Arial"/>
                <a:cs typeface="Arial"/>
              </a:rPr>
              <a:t>: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Air </a:t>
            </a:r>
            <a:r>
              <a:rPr sz="1200" b="1" spc="-10" dirty="0">
                <a:latin typeface="Arial"/>
                <a:cs typeface="Arial"/>
              </a:rPr>
              <a:t>Assaults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consist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dirty="0">
                <a:latin typeface="Arial"/>
                <a:cs typeface="Arial"/>
              </a:rPr>
              <a:t> following:</a:t>
            </a:r>
            <a:endParaRPr sz="1200">
              <a:latin typeface="Arial"/>
              <a:cs typeface="Arial"/>
            </a:endParaRPr>
          </a:p>
          <a:p>
            <a:pPr marL="104139" indent="-91440">
              <a:lnSpc>
                <a:spcPct val="100000"/>
              </a:lnSpc>
              <a:buChar char="-"/>
              <a:tabLst>
                <a:tab pos="104139" algn="l"/>
              </a:tabLst>
            </a:pPr>
            <a:r>
              <a:rPr sz="1200" spc="-25" dirty="0">
                <a:latin typeface="Arial"/>
                <a:cs typeface="Arial"/>
              </a:rPr>
              <a:t>Total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integration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5" dirty="0">
                <a:latin typeface="Arial"/>
                <a:cs typeface="Arial"/>
              </a:rPr>
              <a:t>available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firepower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&amp; </a:t>
            </a:r>
            <a:r>
              <a:rPr sz="1200" spc="-10" dirty="0">
                <a:latin typeface="Arial"/>
                <a:cs typeface="Arial"/>
              </a:rPr>
              <a:t>maneuver.</a:t>
            </a:r>
            <a:endParaRPr sz="1200">
              <a:latin typeface="Arial"/>
              <a:cs typeface="Arial"/>
            </a:endParaRPr>
          </a:p>
          <a:p>
            <a:pPr marL="105410" indent="-9334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spc="-10" dirty="0">
                <a:latin typeface="Arial"/>
                <a:cs typeface="Arial"/>
              </a:rPr>
              <a:t>It’s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temporary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group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forces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for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specific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mission.</a:t>
            </a:r>
            <a:endParaRPr sz="1200">
              <a:latin typeface="Arial"/>
              <a:cs typeface="Arial"/>
            </a:endParaRPr>
          </a:p>
          <a:p>
            <a:pPr marL="105410" indent="-9334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dirty="0">
                <a:latin typeface="Arial"/>
                <a:cs typeface="Arial"/>
              </a:rPr>
              <a:t>Under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control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5" dirty="0">
                <a:latin typeface="Arial"/>
                <a:cs typeface="Arial"/>
              </a:rPr>
              <a:t>a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single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commander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HQs.</a:t>
            </a:r>
            <a:endParaRPr sz="1200">
              <a:latin typeface="Arial"/>
              <a:cs typeface="Arial"/>
            </a:endParaRPr>
          </a:p>
          <a:p>
            <a:pPr marL="105410" indent="-9334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spc="-5" dirty="0">
                <a:latin typeface="Arial"/>
                <a:cs typeface="Arial"/>
              </a:rPr>
              <a:t>Precisely planned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and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vigorously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executed.</a:t>
            </a:r>
            <a:endParaRPr sz="1200">
              <a:latin typeface="Arial"/>
              <a:cs typeface="Arial"/>
            </a:endParaRPr>
          </a:p>
          <a:p>
            <a:pPr marL="104139" indent="-91440">
              <a:lnSpc>
                <a:spcPct val="100000"/>
              </a:lnSpc>
              <a:buChar char="-"/>
              <a:tabLst>
                <a:tab pos="104139" algn="l"/>
              </a:tabLst>
            </a:pPr>
            <a:r>
              <a:rPr sz="1200" spc="-65" dirty="0">
                <a:latin typeface="Arial"/>
                <a:cs typeface="Arial"/>
              </a:rPr>
              <a:t>To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seize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hold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key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terrain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or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rapidly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destroy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enemy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forces.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It allows</a:t>
            </a:r>
            <a:r>
              <a:rPr sz="12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Commander</a:t>
            </a:r>
            <a:r>
              <a:rPr sz="12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200" b="1" spc="-5" dirty="0"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  <a:p>
            <a:pPr marL="105410" indent="-9334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spc="-5" dirty="0">
                <a:latin typeface="Arial"/>
                <a:cs typeface="Arial"/>
              </a:rPr>
              <a:t>Strike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over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extended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distances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and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terrain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barriers.</a:t>
            </a:r>
            <a:endParaRPr sz="1200">
              <a:latin typeface="Arial"/>
              <a:cs typeface="Arial"/>
            </a:endParaRPr>
          </a:p>
          <a:p>
            <a:pPr marL="97790" indent="-85725">
              <a:lnSpc>
                <a:spcPct val="100000"/>
              </a:lnSpc>
              <a:buChar char="-"/>
              <a:tabLst>
                <a:tab pos="98425" algn="l"/>
              </a:tabLst>
            </a:pPr>
            <a:r>
              <a:rPr sz="1200" dirty="0">
                <a:latin typeface="Arial"/>
                <a:cs typeface="Arial"/>
              </a:rPr>
              <a:t>Attack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enemy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when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</a:t>
            </a:r>
            <a:r>
              <a:rPr sz="1200" spc="-5" dirty="0">
                <a:latin typeface="Arial"/>
                <a:cs typeface="Arial"/>
              </a:rPr>
              <a:t> where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most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vulnerable.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985003" y="2881883"/>
            <a:ext cx="3754120" cy="3929379"/>
            <a:chOff x="4985003" y="2881883"/>
            <a:chExt cx="3754120" cy="3929379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13959" y="2910838"/>
              <a:ext cx="3695699" cy="387095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999481" y="2896361"/>
              <a:ext cx="3724910" cy="3900170"/>
            </a:xfrm>
            <a:custGeom>
              <a:avLst/>
              <a:gdLst/>
              <a:ahLst/>
              <a:cxnLst/>
              <a:rect l="l" t="t" r="r" b="b"/>
              <a:pathLst>
                <a:path w="3724909" h="3900170">
                  <a:moveTo>
                    <a:pt x="0" y="3899916"/>
                  </a:moveTo>
                  <a:lnTo>
                    <a:pt x="3724656" y="3899916"/>
                  </a:lnTo>
                  <a:lnTo>
                    <a:pt x="3724656" y="0"/>
                  </a:lnTo>
                  <a:lnTo>
                    <a:pt x="0" y="0"/>
                  </a:lnTo>
                  <a:lnTo>
                    <a:pt x="0" y="3899916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682228" y="6525066"/>
            <a:ext cx="281305" cy="27241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585"/>
              </a:spcBef>
            </a:pPr>
            <a:r>
              <a:rPr sz="1200" b="1" spc="-5" dirty="0">
                <a:latin typeface="Arial"/>
                <a:cs typeface="Arial"/>
              </a:rPr>
              <a:t>96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2342" y="21717"/>
            <a:ext cx="31527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Air</a:t>
            </a:r>
            <a:r>
              <a:rPr sz="2800" spc="-135" dirty="0"/>
              <a:t> </a:t>
            </a:r>
            <a:r>
              <a:rPr sz="2800" spc="-5" dirty="0"/>
              <a:t>Assault</a:t>
            </a:r>
            <a:r>
              <a:rPr sz="2800" spc="-20" dirty="0"/>
              <a:t> </a:t>
            </a:r>
            <a:r>
              <a:rPr sz="2800" spc="-30" dirty="0"/>
              <a:t>Trends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2659252" y="2383282"/>
            <a:ext cx="4964430" cy="3074670"/>
            <a:chOff x="2659252" y="2383282"/>
            <a:chExt cx="4964430" cy="30746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88335" y="2427732"/>
              <a:ext cx="4905756" cy="30007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73857" y="2413254"/>
              <a:ext cx="4935220" cy="3030220"/>
            </a:xfrm>
            <a:custGeom>
              <a:avLst/>
              <a:gdLst/>
              <a:ahLst/>
              <a:cxnLst/>
              <a:rect l="l" t="t" r="r" b="b"/>
              <a:pathLst>
                <a:path w="4935220" h="3030220">
                  <a:moveTo>
                    <a:pt x="0" y="3029712"/>
                  </a:moveTo>
                  <a:lnTo>
                    <a:pt x="4934712" y="3029712"/>
                  </a:lnTo>
                  <a:lnTo>
                    <a:pt x="4934712" y="0"/>
                  </a:lnTo>
                  <a:lnTo>
                    <a:pt x="0" y="0"/>
                  </a:lnTo>
                  <a:lnTo>
                    <a:pt x="0" y="3029712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00094" y="2393442"/>
              <a:ext cx="2684145" cy="346075"/>
            </a:xfrm>
            <a:custGeom>
              <a:avLst/>
              <a:gdLst/>
              <a:ahLst/>
              <a:cxnLst/>
              <a:rect l="l" t="t" r="r" b="b"/>
              <a:pathLst>
                <a:path w="2684145" h="346075">
                  <a:moveTo>
                    <a:pt x="0" y="345948"/>
                  </a:moveTo>
                  <a:lnTo>
                    <a:pt x="2683764" y="345948"/>
                  </a:lnTo>
                  <a:lnTo>
                    <a:pt x="2683764" y="0"/>
                  </a:lnTo>
                  <a:lnTo>
                    <a:pt x="0" y="0"/>
                  </a:lnTo>
                  <a:lnTo>
                    <a:pt x="0" y="345948"/>
                  </a:lnTo>
                  <a:close/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10000" y="2435351"/>
            <a:ext cx="2664460" cy="294640"/>
          </a:xfrm>
          <a:prstGeom prst="rect">
            <a:avLst/>
          </a:prstGeom>
          <a:solidFill>
            <a:srgbClr val="E7E6E6"/>
          </a:solidFill>
        </p:spPr>
        <p:txBody>
          <a:bodyPr vert="horz" wrap="square" lIns="0" tIns="0" rIns="0" bIns="0" rtlCol="0">
            <a:spAutoFit/>
          </a:bodyPr>
          <a:lstStyle/>
          <a:p>
            <a:pPr marL="81280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Figure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9-1.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Air</a:t>
            </a:r>
            <a:r>
              <a:rPr sz="900" b="1" dirty="0">
                <a:latin typeface="Arial"/>
                <a:cs typeface="Arial"/>
              </a:rPr>
              <a:t> assault</a:t>
            </a:r>
            <a:r>
              <a:rPr sz="900" b="1" spc="-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planning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stages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83579" y="995172"/>
            <a:ext cx="2990215" cy="946785"/>
          </a:xfrm>
          <a:prstGeom prst="rect">
            <a:avLst/>
          </a:prstGeom>
          <a:ln w="57911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0"/>
              </a:spcBef>
            </a:pP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Ground</a:t>
            </a:r>
            <a:r>
              <a:rPr sz="11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Tactical</a:t>
            </a:r>
            <a:r>
              <a:rPr sz="1100" b="1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Plan</a:t>
            </a:r>
            <a:r>
              <a:rPr sz="1100" b="1" dirty="0">
                <a:latin typeface="Arial"/>
                <a:cs typeface="Arial"/>
              </a:rPr>
              <a:t>:</a:t>
            </a:r>
            <a:endParaRPr sz="1100">
              <a:latin typeface="Arial"/>
              <a:cs typeface="Arial"/>
            </a:endParaRPr>
          </a:p>
          <a:p>
            <a:pPr marL="92710" marR="439420">
              <a:lnSpc>
                <a:spcPct val="100000"/>
              </a:lnSpc>
            </a:pPr>
            <a:r>
              <a:rPr sz="1100" spc="-5" dirty="0">
                <a:latin typeface="Arial"/>
                <a:cs typeface="Arial"/>
              </a:rPr>
              <a:t>BCT </a:t>
            </a:r>
            <a:r>
              <a:rPr sz="1100" dirty="0">
                <a:latin typeface="Arial"/>
                <a:cs typeface="Arial"/>
              </a:rPr>
              <a:t>Staffs fail to start </a:t>
            </a:r>
            <a:r>
              <a:rPr sz="1100" spc="-5" dirty="0">
                <a:latin typeface="Arial"/>
                <a:cs typeface="Arial"/>
              </a:rPr>
              <a:t>planning </a:t>
            </a:r>
            <a:r>
              <a:rPr sz="1100" spc="-10" dirty="0">
                <a:latin typeface="Arial"/>
                <a:cs typeface="Arial"/>
              </a:rPr>
              <a:t>with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“Ground </a:t>
            </a:r>
            <a:r>
              <a:rPr sz="1100" i="1" spc="-5" dirty="0">
                <a:latin typeface="Arial"/>
                <a:cs typeface="Arial"/>
              </a:rPr>
              <a:t>Tactical Plan” </a:t>
            </a:r>
            <a:r>
              <a:rPr sz="1100" dirty="0">
                <a:latin typeface="Arial"/>
                <a:cs typeface="Arial"/>
              </a:rPr>
              <a:t>and then </a:t>
            </a:r>
            <a:r>
              <a:rPr sz="1100" spc="-5" dirty="0">
                <a:latin typeface="Arial"/>
                <a:cs typeface="Arial"/>
              </a:rPr>
              <a:t>work </a:t>
            </a:r>
            <a:r>
              <a:rPr sz="1100" dirty="0">
                <a:latin typeface="Arial"/>
                <a:cs typeface="Arial"/>
              </a:rPr>
              <a:t> backwards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through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all</a:t>
            </a:r>
            <a:r>
              <a:rPr sz="1100" dirty="0">
                <a:latin typeface="Arial"/>
                <a:cs typeface="Arial"/>
              </a:rPr>
              <a:t> 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steps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back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Staging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plan.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88236" y="1930907"/>
            <a:ext cx="6361430" cy="2567940"/>
          </a:xfrm>
          <a:custGeom>
            <a:avLst/>
            <a:gdLst/>
            <a:ahLst/>
            <a:cxnLst/>
            <a:rect l="l" t="t" r="r" b="b"/>
            <a:pathLst>
              <a:path w="6361430" h="2567940">
                <a:moveTo>
                  <a:pt x="1467231" y="1689735"/>
                </a:moveTo>
                <a:lnTo>
                  <a:pt x="1438567" y="1611630"/>
                </a:lnTo>
                <a:lnTo>
                  <a:pt x="1400302" y="1507363"/>
                </a:lnTo>
                <a:lnTo>
                  <a:pt x="1360512" y="1549603"/>
                </a:lnTo>
                <a:lnTo>
                  <a:pt x="39624" y="306578"/>
                </a:lnTo>
                <a:lnTo>
                  <a:pt x="0" y="348742"/>
                </a:lnTo>
                <a:lnTo>
                  <a:pt x="1320850" y="1591729"/>
                </a:lnTo>
                <a:lnTo>
                  <a:pt x="1281176" y="1633855"/>
                </a:lnTo>
                <a:lnTo>
                  <a:pt x="1467231" y="1689735"/>
                </a:lnTo>
                <a:close/>
              </a:path>
              <a:path w="6361430" h="2567940">
                <a:moveTo>
                  <a:pt x="6361430" y="21336"/>
                </a:moveTo>
                <a:lnTo>
                  <a:pt x="6307582" y="0"/>
                </a:lnTo>
                <a:lnTo>
                  <a:pt x="5354498" y="2395804"/>
                </a:lnTo>
                <a:lnTo>
                  <a:pt x="5300726" y="2374392"/>
                </a:lnTo>
                <a:lnTo>
                  <a:pt x="5317236" y="2567940"/>
                </a:lnTo>
                <a:lnTo>
                  <a:pt x="5456021" y="2444115"/>
                </a:lnTo>
                <a:lnTo>
                  <a:pt x="5462143" y="2438654"/>
                </a:lnTo>
                <a:lnTo>
                  <a:pt x="5408320" y="2417229"/>
                </a:lnTo>
                <a:lnTo>
                  <a:pt x="6361430" y="21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72811" y="5623559"/>
            <a:ext cx="3019425" cy="934719"/>
          </a:xfrm>
          <a:prstGeom prst="rect">
            <a:avLst/>
          </a:prstGeom>
          <a:ln w="57911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5"/>
              </a:spcBef>
            </a:pP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Ground</a:t>
            </a:r>
            <a:r>
              <a:rPr sz="11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Tactical</a:t>
            </a:r>
            <a:r>
              <a:rPr sz="1100" b="1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Plan</a:t>
            </a:r>
            <a:r>
              <a:rPr sz="1100" b="1" dirty="0">
                <a:latin typeface="Arial"/>
                <a:cs typeface="Arial"/>
              </a:rPr>
              <a:t>:</a:t>
            </a:r>
            <a:endParaRPr sz="1100">
              <a:latin typeface="Arial"/>
              <a:cs typeface="Arial"/>
            </a:endParaRPr>
          </a:p>
          <a:p>
            <a:pPr marL="92710" marR="154305">
              <a:lnSpc>
                <a:spcPct val="100000"/>
              </a:lnSpc>
            </a:pPr>
            <a:r>
              <a:rPr sz="1100" spc="-5" dirty="0">
                <a:latin typeface="Arial"/>
                <a:cs typeface="Arial"/>
              </a:rPr>
              <a:t>BCT </a:t>
            </a:r>
            <a:r>
              <a:rPr sz="1100" dirty="0">
                <a:latin typeface="Arial"/>
                <a:cs typeface="Arial"/>
              </a:rPr>
              <a:t>S3s fail to identify the </a:t>
            </a:r>
            <a:r>
              <a:rPr sz="1100" spc="-5" dirty="0">
                <a:latin typeface="Arial"/>
                <a:cs typeface="Arial"/>
              </a:rPr>
              <a:t>minimum </a:t>
            </a:r>
            <a:r>
              <a:rPr sz="1100" dirty="0">
                <a:latin typeface="Arial"/>
                <a:cs typeface="Arial"/>
              </a:rPr>
              <a:t>force 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required </a:t>
            </a:r>
            <a:r>
              <a:rPr sz="1100" spc="5" dirty="0">
                <a:latin typeface="Arial"/>
                <a:cs typeface="Arial"/>
              </a:rPr>
              <a:t>for </a:t>
            </a:r>
            <a:r>
              <a:rPr sz="1100" dirty="0">
                <a:latin typeface="Arial"/>
                <a:cs typeface="Arial"/>
              </a:rPr>
              <a:t>each objective. This </a:t>
            </a:r>
            <a:r>
              <a:rPr sz="1100" spc="-5" dirty="0">
                <a:latin typeface="Arial"/>
                <a:cs typeface="Arial"/>
              </a:rPr>
              <a:t>helps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Cdr </a:t>
            </a:r>
            <a:r>
              <a:rPr sz="1100" dirty="0">
                <a:latin typeface="Arial"/>
                <a:cs typeface="Arial"/>
              </a:rPr>
              <a:t>to determine </a:t>
            </a:r>
            <a:r>
              <a:rPr sz="1100" spc="-5" dirty="0">
                <a:latin typeface="Arial"/>
                <a:cs typeface="Arial"/>
              </a:rPr>
              <a:t>options if </a:t>
            </a:r>
            <a:r>
              <a:rPr sz="1100" dirty="0">
                <a:latin typeface="Arial"/>
                <a:cs typeface="Arial"/>
              </a:rPr>
              <a:t>a certain </a:t>
            </a:r>
            <a:r>
              <a:rPr sz="1100" spc="-5" dirty="0">
                <a:latin typeface="Arial"/>
                <a:cs typeface="Arial"/>
              </a:rPr>
              <a:t>air </a:t>
            </a:r>
            <a:r>
              <a:rPr sz="1100" dirty="0">
                <a:latin typeface="Arial"/>
                <a:cs typeface="Arial"/>
              </a:rPr>
              <a:t>craft 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delayed,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diverted,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aborted,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shot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down.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86343" y="6607971"/>
            <a:ext cx="1962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97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6031" y="597408"/>
            <a:ext cx="2990215" cy="1653539"/>
          </a:xfrm>
          <a:prstGeom prst="rect">
            <a:avLst/>
          </a:prstGeom>
          <a:ln w="57912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5"/>
              </a:spcBef>
            </a:pP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PZ</a:t>
            </a:r>
            <a:r>
              <a:rPr sz="1100" b="1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Operations</a:t>
            </a:r>
            <a:r>
              <a:rPr sz="1100" b="1" dirty="0">
                <a:latin typeface="Arial"/>
                <a:cs typeface="Arial"/>
              </a:rPr>
              <a:t>:</a:t>
            </a:r>
            <a:endParaRPr sz="1100">
              <a:latin typeface="Arial"/>
              <a:cs typeface="Arial"/>
            </a:endParaRPr>
          </a:p>
          <a:p>
            <a:pPr marL="90805" marR="699770">
              <a:lnSpc>
                <a:spcPct val="100000"/>
              </a:lnSpc>
            </a:pPr>
            <a:r>
              <a:rPr sz="1100" spc="-5" dirty="0">
                <a:latin typeface="Arial"/>
                <a:cs typeface="Arial"/>
              </a:rPr>
              <a:t>BCT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Staffs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not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plan </a:t>
            </a:r>
            <a:r>
              <a:rPr sz="1100" spc="5" dirty="0">
                <a:latin typeface="Arial"/>
                <a:cs typeface="Arial"/>
              </a:rPr>
              <a:t>for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C2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PZ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operations:</a:t>
            </a:r>
            <a:endParaRPr sz="1100">
              <a:latin typeface="Arial"/>
              <a:cs typeface="Arial"/>
            </a:endParaRPr>
          </a:p>
          <a:p>
            <a:pPr marL="175260" indent="-84455">
              <a:lnSpc>
                <a:spcPct val="100000"/>
              </a:lnSpc>
              <a:buChar char="-"/>
              <a:tabLst>
                <a:tab pos="175260" algn="l"/>
              </a:tabLst>
            </a:pPr>
            <a:r>
              <a:rPr sz="1100" spc="-10" dirty="0">
                <a:latin typeface="Arial"/>
                <a:cs typeface="Arial"/>
              </a:rPr>
              <a:t>Hvy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/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PZ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Ops</a:t>
            </a:r>
            <a:endParaRPr sz="1100">
              <a:latin typeface="Arial"/>
              <a:cs typeface="Arial"/>
            </a:endParaRPr>
          </a:p>
          <a:p>
            <a:pPr marL="175260" indent="-84455">
              <a:lnSpc>
                <a:spcPct val="100000"/>
              </a:lnSpc>
              <a:spcBef>
                <a:spcPts val="5"/>
              </a:spcBef>
              <a:buChar char="-"/>
              <a:tabLst>
                <a:tab pos="175260" algn="l"/>
              </a:tabLst>
            </a:pPr>
            <a:r>
              <a:rPr sz="1100" spc="-5" dirty="0">
                <a:latin typeface="Arial"/>
                <a:cs typeface="Arial"/>
              </a:rPr>
              <a:t>Sling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load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Operations</a:t>
            </a:r>
            <a:endParaRPr sz="1100">
              <a:latin typeface="Arial"/>
              <a:cs typeface="Arial"/>
            </a:endParaRPr>
          </a:p>
          <a:p>
            <a:pPr marL="175260" indent="-84455">
              <a:lnSpc>
                <a:spcPct val="100000"/>
              </a:lnSpc>
              <a:buChar char="-"/>
              <a:tabLst>
                <a:tab pos="175260" algn="l"/>
              </a:tabLst>
            </a:pPr>
            <a:r>
              <a:rPr sz="1100" spc="-5" dirty="0">
                <a:latin typeface="Arial"/>
                <a:cs typeface="Arial"/>
              </a:rPr>
              <a:t>Chalk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Escorts</a:t>
            </a:r>
            <a:endParaRPr sz="1100">
              <a:latin typeface="Arial"/>
              <a:cs typeface="Arial"/>
            </a:endParaRPr>
          </a:p>
          <a:p>
            <a:pPr marL="175260" indent="-84455">
              <a:lnSpc>
                <a:spcPct val="100000"/>
              </a:lnSpc>
              <a:buChar char="-"/>
              <a:tabLst>
                <a:tab pos="175260" algn="l"/>
              </a:tabLst>
            </a:pPr>
            <a:r>
              <a:rPr sz="1100" spc="-5" dirty="0">
                <a:latin typeface="Arial"/>
                <a:cs typeface="Arial"/>
              </a:rPr>
              <a:t>Execute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bump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plans</a:t>
            </a:r>
            <a:endParaRPr sz="1100">
              <a:latin typeface="Arial"/>
              <a:cs typeface="Arial"/>
            </a:endParaRPr>
          </a:p>
          <a:p>
            <a:pPr marL="175260" indent="-84455">
              <a:lnSpc>
                <a:spcPct val="100000"/>
              </a:lnSpc>
              <a:buChar char="-"/>
              <a:tabLst>
                <a:tab pos="175260" algn="l"/>
              </a:tabLst>
            </a:pPr>
            <a:r>
              <a:rPr sz="1100" spc="-10" dirty="0">
                <a:latin typeface="Arial"/>
                <a:cs typeface="Arial"/>
              </a:rPr>
              <a:t>CASEVAC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returning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casualties</a:t>
            </a:r>
            <a:endParaRPr sz="11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*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LTP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recommends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tasking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(BSB)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1519" y="5541264"/>
            <a:ext cx="2990215" cy="1099185"/>
          </a:xfrm>
          <a:prstGeom prst="rect">
            <a:avLst/>
          </a:prstGeom>
          <a:ln w="57911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0805" marR="464184">
              <a:lnSpc>
                <a:spcPct val="100000"/>
              </a:lnSpc>
              <a:spcBef>
                <a:spcPts val="335"/>
              </a:spcBef>
            </a:pPr>
            <a:r>
              <a:rPr sz="1100" b="1" spc="-5" dirty="0">
                <a:latin typeface="Arial"/>
                <a:cs typeface="Arial"/>
              </a:rPr>
              <a:t>BCT</a:t>
            </a:r>
            <a:r>
              <a:rPr sz="1100" b="1" dirty="0">
                <a:latin typeface="Arial"/>
                <a:cs typeface="Arial"/>
              </a:rPr>
              <a:t> Staffs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do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not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plan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SEAD</a:t>
            </a:r>
            <a:r>
              <a:rPr sz="1100" b="1" spc="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fires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detail:</a:t>
            </a:r>
            <a:endParaRPr sz="1100">
              <a:latin typeface="Arial"/>
              <a:cs typeface="Arial"/>
            </a:endParaRPr>
          </a:p>
          <a:p>
            <a:pPr marL="263525" indent="-173355">
              <a:lnSpc>
                <a:spcPct val="100000"/>
              </a:lnSpc>
              <a:buChar char="-"/>
              <a:tabLst>
                <a:tab pos="264160" algn="l"/>
              </a:tabLst>
            </a:pPr>
            <a:r>
              <a:rPr sz="1100" dirty="0">
                <a:latin typeface="Arial"/>
                <a:cs typeface="Arial"/>
              </a:rPr>
              <a:t>Task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purpose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targets</a:t>
            </a:r>
            <a:endParaRPr sz="1100">
              <a:latin typeface="Arial"/>
              <a:cs typeface="Arial"/>
            </a:endParaRPr>
          </a:p>
          <a:p>
            <a:pPr marL="263525" indent="-173355">
              <a:lnSpc>
                <a:spcPct val="100000"/>
              </a:lnSpc>
              <a:buChar char="-"/>
              <a:tabLst>
                <a:tab pos="264160" algn="l"/>
              </a:tabLst>
            </a:pPr>
            <a:r>
              <a:rPr sz="1100" dirty="0">
                <a:latin typeface="Arial"/>
                <a:cs typeface="Arial"/>
              </a:rPr>
              <a:t>Observer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plan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triggers</a:t>
            </a:r>
            <a:endParaRPr sz="1100">
              <a:latin typeface="Arial"/>
              <a:cs typeface="Arial"/>
            </a:endParaRPr>
          </a:p>
          <a:p>
            <a:pPr marL="263525" indent="-173355">
              <a:lnSpc>
                <a:spcPct val="100000"/>
              </a:lnSpc>
              <a:spcBef>
                <a:spcPts val="5"/>
              </a:spcBef>
              <a:buChar char="-"/>
              <a:tabLst>
                <a:tab pos="264160" algn="l"/>
              </a:tabLst>
            </a:pPr>
            <a:r>
              <a:rPr sz="1100" spc="-5" dirty="0">
                <a:latin typeface="Arial"/>
                <a:cs typeface="Arial"/>
              </a:rPr>
              <a:t>Timing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/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schedule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fires</a:t>
            </a:r>
            <a:endParaRPr sz="1100">
              <a:latin typeface="Arial"/>
              <a:cs typeface="Arial"/>
            </a:endParaRPr>
          </a:p>
          <a:p>
            <a:pPr marL="263525" indent="-173355">
              <a:lnSpc>
                <a:spcPct val="100000"/>
              </a:lnSpc>
              <a:buChar char="-"/>
              <a:tabLst>
                <a:tab pos="264160" algn="l"/>
              </a:tabLst>
            </a:pPr>
            <a:r>
              <a:rPr sz="1100" spc="-5" dirty="0">
                <a:latin typeface="Arial"/>
                <a:cs typeface="Arial"/>
              </a:rPr>
              <a:t>Unobserved </a:t>
            </a:r>
            <a:r>
              <a:rPr sz="1100" dirty="0">
                <a:latin typeface="Arial"/>
                <a:cs typeface="Arial"/>
              </a:rPr>
              <a:t>fires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vs </a:t>
            </a:r>
            <a:r>
              <a:rPr sz="1100" dirty="0">
                <a:latin typeface="Arial"/>
                <a:cs typeface="Arial"/>
              </a:rPr>
              <a:t>PID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(DATE </a:t>
            </a:r>
            <a:r>
              <a:rPr sz="1100" spc="-10" dirty="0">
                <a:latin typeface="Arial"/>
                <a:cs typeface="Arial"/>
              </a:rPr>
              <a:t>vs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COIN)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1893" y="52832"/>
            <a:ext cx="2834005" cy="6375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70840" marR="5080" indent="-358775">
              <a:lnSpc>
                <a:spcPct val="100600"/>
              </a:lnSpc>
              <a:spcBef>
                <a:spcPts val="90"/>
              </a:spcBef>
            </a:pPr>
            <a:r>
              <a:rPr sz="2000" b="0" dirty="0">
                <a:latin typeface="Arial Black"/>
                <a:cs typeface="Arial Black"/>
              </a:rPr>
              <a:t>Air</a:t>
            </a:r>
            <a:r>
              <a:rPr sz="2000" b="0" spc="-55" dirty="0">
                <a:latin typeface="Arial Black"/>
                <a:cs typeface="Arial Black"/>
              </a:rPr>
              <a:t> </a:t>
            </a:r>
            <a:r>
              <a:rPr sz="2000" b="0" dirty="0">
                <a:latin typeface="Arial Black"/>
                <a:cs typeface="Arial Black"/>
              </a:rPr>
              <a:t>Assault</a:t>
            </a:r>
            <a:r>
              <a:rPr sz="2000" b="0" spc="-60" dirty="0">
                <a:latin typeface="Arial Black"/>
                <a:cs typeface="Arial Black"/>
              </a:rPr>
              <a:t> </a:t>
            </a:r>
            <a:r>
              <a:rPr sz="2000" b="0" dirty="0">
                <a:latin typeface="Arial Black"/>
                <a:cs typeface="Arial Black"/>
              </a:rPr>
              <a:t>Planning </a:t>
            </a:r>
            <a:r>
              <a:rPr sz="2000" b="0" spc="-650" dirty="0">
                <a:latin typeface="Arial Black"/>
                <a:cs typeface="Arial Black"/>
              </a:rPr>
              <a:t> </a:t>
            </a:r>
            <a:r>
              <a:rPr sz="2000" b="0" spc="-5" dirty="0">
                <a:latin typeface="Arial Black"/>
                <a:cs typeface="Arial Black"/>
              </a:rPr>
              <a:t>Considerations</a:t>
            </a:r>
            <a:endParaRPr sz="2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42790" y="1140714"/>
            <a:ext cx="4430395" cy="175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Staff</a:t>
            </a:r>
            <a:r>
              <a:rPr sz="900" b="1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Responsibilities</a:t>
            </a:r>
            <a:r>
              <a:rPr sz="900" b="1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IPC: </a:t>
            </a:r>
            <a:r>
              <a:rPr sz="900" spc="-5" dirty="0">
                <a:latin typeface="Arial"/>
                <a:cs typeface="Arial"/>
              </a:rPr>
              <a:t>AATF</a:t>
            </a:r>
            <a:r>
              <a:rPr sz="90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S3</a:t>
            </a:r>
            <a:r>
              <a:rPr sz="900" dirty="0">
                <a:latin typeface="Arial"/>
                <a:cs typeface="Arial"/>
              </a:rPr>
              <a:t> /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BAO;</a:t>
            </a:r>
            <a:r>
              <a:rPr sz="900" spc="254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Avn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Bn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S3,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AMC,</a:t>
            </a:r>
            <a:r>
              <a:rPr sz="900" spc="2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LNO,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S-2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&amp; S-3,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Flight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Leads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AMCM</a:t>
            </a:r>
            <a:r>
              <a:rPr sz="900" b="1" spc="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–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Chaired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by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AATF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S3; </a:t>
            </a:r>
            <a:r>
              <a:rPr sz="900" spc="-5" dirty="0">
                <a:latin typeface="Arial"/>
                <a:cs typeface="Arial"/>
              </a:rPr>
              <a:t>ran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by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BAO /</a:t>
            </a:r>
            <a:r>
              <a:rPr sz="900" spc="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Avn</a:t>
            </a:r>
            <a:r>
              <a:rPr sz="900" spc="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Planner</a:t>
            </a:r>
            <a:endParaRPr sz="90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  <a:spcBef>
                <a:spcPts val="234"/>
              </a:spcBef>
            </a:pP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IPC</a:t>
            </a:r>
            <a:r>
              <a:rPr sz="900" b="1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Trends</a:t>
            </a:r>
            <a:r>
              <a:rPr sz="900" b="1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89535" indent="-70485">
              <a:lnSpc>
                <a:spcPct val="100000"/>
              </a:lnSpc>
              <a:buChar char="-"/>
              <a:tabLst>
                <a:tab pos="90170" algn="l"/>
              </a:tabLst>
            </a:pPr>
            <a:r>
              <a:rPr sz="900" dirty="0">
                <a:latin typeface="Arial"/>
                <a:cs typeface="Arial"/>
              </a:rPr>
              <a:t>IPC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not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conducted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early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MDMP</a:t>
            </a:r>
            <a:r>
              <a:rPr sz="900" spc="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Process</a:t>
            </a:r>
            <a:endParaRPr sz="900">
              <a:latin typeface="Arial"/>
              <a:cs typeface="Arial"/>
            </a:endParaRPr>
          </a:p>
          <a:p>
            <a:pPr marL="89535" indent="-70485">
              <a:lnSpc>
                <a:spcPct val="100000"/>
              </a:lnSpc>
              <a:buChar char="-"/>
              <a:tabLst>
                <a:tab pos="90170" algn="l"/>
              </a:tabLst>
            </a:pPr>
            <a:r>
              <a:rPr sz="900" spc="-5" dirty="0">
                <a:latin typeface="Arial"/>
                <a:cs typeface="Arial"/>
              </a:rPr>
              <a:t>COA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b="1" i="1" dirty="0">
                <a:latin typeface="Arial"/>
                <a:cs typeface="Arial"/>
              </a:rPr>
              <a:t>is</a:t>
            </a:r>
            <a:r>
              <a:rPr sz="900" b="1" i="1" spc="-25" dirty="0">
                <a:latin typeface="Arial"/>
                <a:cs typeface="Arial"/>
              </a:rPr>
              <a:t> </a:t>
            </a:r>
            <a:r>
              <a:rPr sz="900" b="1" i="1" dirty="0">
                <a:latin typeface="Arial"/>
                <a:cs typeface="Arial"/>
              </a:rPr>
              <a:t>not</a:t>
            </a:r>
            <a:r>
              <a:rPr sz="900" b="1" i="1" spc="-10" dirty="0">
                <a:latin typeface="Arial"/>
                <a:cs typeface="Arial"/>
              </a:rPr>
              <a:t> </a:t>
            </a:r>
            <a:r>
              <a:rPr sz="900" b="1" i="1" dirty="0">
                <a:latin typeface="Arial"/>
                <a:cs typeface="Arial"/>
              </a:rPr>
              <a:t>approved</a:t>
            </a:r>
            <a:r>
              <a:rPr sz="900" b="1" i="1" spc="-35" dirty="0">
                <a:latin typeface="Arial"/>
                <a:cs typeface="Arial"/>
              </a:rPr>
              <a:t> </a:t>
            </a:r>
            <a:r>
              <a:rPr sz="900" b="1" i="1" dirty="0">
                <a:latin typeface="Arial"/>
                <a:cs typeface="Arial"/>
              </a:rPr>
              <a:t>prior</a:t>
            </a:r>
            <a:r>
              <a:rPr sz="900" b="1" i="1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to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AMCM</a:t>
            </a:r>
            <a:endParaRPr sz="900">
              <a:latin typeface="Arial"/>
              <a:cs typeface="Arial"/>
            </a:endParaRPr>
          </a:p>
          <a:p>
            <a:pPr marL="19685" marR="1725930">
              <a:lnSpc>
                <a:spcPct val="100000"/>
              </a:lnSpc>
              <a:buChar char="-"/>
              <a:tabLst>
                <a:tab pos="90170" algn="l"/>
              </a:tabLst>
            </a:pPr>
            <a:r>
              <a:rPr sz="900" dirty="0">
                <a:latin typeface="Arial"/>
                <a:cs typeface="Arial"/>
              </a:rPr>
              <a:t>Subordinate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S3s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don’t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come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to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AMCM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with </a:t>
            </a:r>
            <a:r>
              <a:rPr sz="900" dirty="0">
                <a:latin typeface="Arial"/>
                <a:cs typeface="Arial"/>
              </a:rPr>
              <a:t>80-90%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solution</a:t>
            </a:r>
            <a:endParaRPr sz="900">
              <a:latin typeface="Arial"/>
              <a:cs typeface="Arial"/>
            </a:endParaRPr>
          </a:p>
          <a:p>
            <a:pPr marL="89535" indent="-70485">
              <a:lnSpc>
                <a:spcPct val="100000"/>
              </a:lnSpc>
              <a:buChar char="-"/>
              <a:tabLst>
                <a:tab pos="90170" algn="l"/>
              </a:tabLst>
            </a:pPr>
            <a:r>
              <a:rPr sz="900" spc="-5" dirty="0">
                <a:latin typeface="Arial"/>
                <a:cs typeface="Arial"/>
              </a:rPr>
              <a:t>Minimum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Force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Not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Established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425"/>
              </a:spcBef>
            </a:pP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Bottom</a:t>
            </a:r>
            <a:r>
              <a:rPr sz="9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Line</a:t>
            </a:r>
            <a:r>
              <a:rPr sz="900" b="1" dirty="0">
                <a:latin typeface="Arial"/>
                <a:cs typeface="Arial"/>
              </a:rPr>
              <a:t>: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Conduct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Initial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Planning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Conference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(IPC) early–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treat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it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like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Warning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Order </a:t>
            </a:r>
            <a:r>
              <a:rPr sz="900" dirty="0">
                <a:latin typeface="Arial"/>
                <a:cs typeface="Arial"/>
              </a:rPr>
              <a:t>#1; </a:t>
            </a:r>
            <a:r>
              <a:rPr sz="900" spc="-5" dirty="0">
                <a:latin typeface="Arial"/>
                <a:cs typeface="Arial"/>
              </a:rPr>
              <a:t>Make </a:t>
            </a:r>
            <a:r>
              <a:rPr sz="900" dirty="0">
                <a:latin typeface="Arial"/>
                <a:cs typeface="Arial"/>
              </a:rPr>
              <a:t>sure Subordinate S3s </a:t>
            </a:r>
            <a:r>
              <a:rPr sz="900" spc="-5" dirty="0">
                <a:latin typeface="Arial"/>
                <a:cs typeface="Arial"/>
              </a:rPr>
              <a:t>have </a:t>
            </a:r>
            <a:r>
              <a:rPr sz="900" dirty="0">
                <a:latin typeface="Arial"/>
                <a:cs typeface="Arial"/>
              </a:rPr>
              <a:t>time after </a:t>
            </a:r>
            <a:r>
              <a:rPr sz="900" spc="-5" dirty="0">
                <a:latin typeface="Arial"/>
                <a:cs typeface="Arial"/>
              </a:rPr>
              <a:t>COA approval </a:t>
            </a:r>
            <a:r>
              <a:rPr sz="900" dirty="0">
                <a:latin typeface="Arial"/>
                <a:cs typeface="Arial"/>
              </a:rPr>
              <a:t>to come to the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AMCM</a:t>
            </a:r>
            <a:r>
              <a:rPr sz="900" spc="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with</a:t>
            </a:r>
            <a:r>
              <a:rPr sz="90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</a:t>
            </a:r>
            <a:r>
              <a:rPr sz="900" dirty="0">
                <a:latin typeface="Arial"/>
                <a:cs typeface="Arial"/>
              </a:rPr>
              <a:t> 80-90%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solution.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63617" y="2958845"/>
            <a:ext cx="4363720" cy="2306955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425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4"/>
              </a:spcBef>
            </a:pP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Air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Mission</a:t>
            </a:r>
            <a:r>
              <a:rPr sz="900" b="1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Coordination</a:t>
            </a:r>
            <a:r>
              <a:rPr sz="9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Meeting</a:t>
            </a:r>
            <a:r>
              <a:rPr sz="9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(AMCM)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- </a:t>
            </a:r>
            <a:r>
              <a:rPr sz="900" spc="-5" dirty="0">
                <a:latin typeface="Arial"/>
                <a:cs typeface="Arial"/>
              </a:rPr>
              <a:t>Follows</a:t>
            </a:r>
            <a:r>
              <a:rPr sz="900" dirty="0">
                <a:latin typeface="Arial"/>
                <a:cs typeface="Arial"/>
              </a:rPr>
              <a:t> the</a:t>
            </a:r>
            <a:r>
              <a:rPr sz="900" spc="-5" dirty="0">
                <a:latin typeface="Arial"/>
                <a:cs typeface="Arial"/>
              </a:rPr>
              <a:t> development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of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5" dirty="0">
                <a:latin typeface="Arial"/>
                <a:cs typeface="Arial"/>
              </a:rPr>
              <a:t> Ground </a:t>
            </a:r>
            <a:r>
              <a:rPr sz="900" dirty="0">
                <a:latin typeface="Arial"/>
                <a:cs typeface="Arial"/>
              </a:rPr>
              <a:t>Tactical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Plan and/or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Course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of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Action</a:t>
            </a:r>
            <a:endParaRPr sz="900">
              <a:latin typeface="Arial"/>
              <a:cs typeface="Arial"/>
            </a:endParaRPr>
          </a:p>
          <a:p>
            <a:pPr marL="161290" indent="-71120">
              <a:lnSpc>
                <a:spcPct val="100000"/>
              </a:lnSpc>
              <a:buChar char="-"/>
              <a:tabLst>
                <a:tab pos="161925" algn="l"/>
              </a:tabLst>
            </a:pPr>
            <a:r>
              <a:rPr sz="900" b="1" dirty="0">
                <a:latin typeface="Arial"/>
                <a:cs typeface="Arial"/>
              </a:rPr>
              <a:t>Chaired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spc="-15" dirty="0">
                <a:latin typeface="Arial"/>
                <a:cs typeface="Arial"/>
              </a:rPr>
              <a:t>by:</a:t>
            </a:r>
            <a:r>
              <a:rPr sz="900" b="1" spc="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AATF </a:t>
            </a:r>
            <a:r>
              <a:rPr sz="900" spc="-10" dirty="0">
                <a:latin typeface="Arial"/>
                <a:cs typeface="Arial"/>
              </a:rPr>
              <a:t>S3</a:t>
            </a:r>
            <a:endParaRPr sz="900">
              <a:latin typeface="Arial"/>
              <a:cs typeface="Arial"/>
            </a:endParaRPr>
          </a:p>
          <a:p>
            <a:pPr marL="90805" marR="487680">
              <a:lnSpc>
                <a:spcPct val="100000"/>
              </a:lnSpc>
              <a:buChar char="-"/>
              <a:tabLst>
                <a:tab pos="161925" algn="l"/>
              </a:tabLst>
            </a:pPr>
            <a:r>
              <a:rPr sz="900" b="1" dirty="0">
                <a:latin typeface="Arial"/>
                <a:cs typeface="Arial"/>
              </a:rPr>
              <a:t>Scheduled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to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allow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Sufficient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time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for</a:t>
            </a:r>
            <a:r>
              <a:rPr sz="900" b="1" spc="-5" dirty="0">
                <a:latin typeface="Arial"/>
                <a:cs typeface="Arial"/>
              </a:rPr>
              <a:t> Maneuver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units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to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decide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on</a:t>
            </a:r>
            <a:r>
              <a:rPr sz="900" b="1" spc="-5" dirty="0">
                <a:latin typeface="Arial"/>
                <a:cs typeface="Arial"/>
              </a:rPr>
              <a:t> a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specific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Course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of</a:t>
            </a:r>
            <a:r>
              <a:rPr sz="900" b="1" spc="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Action</a:t>
            </a:r>
            <a:endParaRPr sz="900">
              <a:latin typeface="Arial"/>
              <a:cs typeface="Arial"/>
            </a:endParaRPr>
          </a:p>
          <a:p>
            <a:pPr marL="161290" indent="-71120">
              <a:lnSpc>
                <a:spcPct val="100000"/>
              </a:lnSpc>
              <a:buChar char="-"/>
              <a:tabLst>
                <a:tab pos="161925" algn="l"/>
              </a:tabLst>
            </a:pPr>
            <a:r>
              <a:rPr sz="900" b="1" spc="-10" dirty="0">
                <a:latin typeface="Arial"/>
                <a:cs typeface="Arial"/>
              </a:rPr>
              <a:t>AATFC</a:t>
            </a:r>
            <a:r>
              <a:rPr sz="900" b="1" spc="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approves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COA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before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AMCM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Arial"/>
              <a:cs typeface="Arial"/>
            </a:endParaRPr>
          </a:p>
          <a:p>
            <a:pPr marL="161290" indent="-71120">
              <a:lnSpc>
                <a:spcPct val="100000"/>
              </a:lnSpc>
              <a:buChar char="-"/>
              <a:tabLst>
                <a:tab pos="161925" algn="l"/>
              </a:tabLst>
            </a:pPr>
            <a:r>
              <a:rPr sz="900" dirty="0">
                <a:latin typeface="Arial"/>
                <a:cs typeface="Arial"/>
              </a:rPr>
              <a:t>Subordinate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S3s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must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come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to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AMCM</a:t>
            </a:r>
            <a:r>
              <a:rPr sz="900" spc="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w/80-90%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solution</a:t>
            </a:r>
            <a:endParaRPr sz="900">
              <a:latin typeface="Arial"/>
              <a:cs typeface="Arial"/>
            </a:endParaRPr>
          </a:p>
          <a:p>
            <a:pPr marL="161290" indent="-71120">
              <a:lnSpc>
                <a:spcPct val="100000"/>
              </a:lnSpc>
              <a:buChar char="-"/>
              <a:tabLst>
                <a:tab pos="161925" algn="l"/>
              </a:tabLst>
            </a:pPr>
            <a:r>
              <a:rPr sz="900" dirty="0">
                <a:latin typeface="Arial"/>
                <a:cs typeface="Arial"/>
              </a:rPr>
              <a:t>S3,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XO,</a:t>
            </a:r>
            <a:r>
              <a:rPr sz="900" spc="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or</a:t>
            </a:r>
            <a:r>
              <a:rPr sz="90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Cdr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must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approve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any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changes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after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AMCM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-"/>
            </a:pPr>
            <a:endParaRPr sz="9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</a:pP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AMCM</a:t>
            </a:r>
            <a:r>
              <a:rPr sz="9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Products</a:t>
            </a:r>
            <a:r>
              <a:rPr sz="9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are:</a:t>
            </a:r>
            <a:endParaRPr sz="900">
              <a:latin typeface="Arial"/>
              <a:cs typeface="Arial"/>
            </a:endParaRPr>
          </a:p>
          <a:p>
            <a:pPr marL="223520" lvl="1" indent="-69215">
              <a:lnSpc>
                <a:spcPct val="100000"/>
              </a:lnSpc>
              <a:buChar char="-"/>
              <a:tabLst>
                <a:tab pos="224154" algn="l"/>
              </a:tabLst>
            </a:pPr>
            <a:r>
              <a:rPr sz="900" spc="-5" dirty="0">
                <a:latin typeface="Arial"/>
                <a:cs typeface="Arial"/>
              </a:rPr>
              <a:t>Air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Movement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Plan</a:t>
            </a:r>
            <a:endParaRPr sz="900">
              <a:latin typeface="Arial"/>
              <a:cs typeface="Arial"/>
            </a:endParaRPr>
          </a:p>
          <a:p>
            <a:pPr marL="223520" lvl="1" indent="-69215">
              <a:lnSpc>
                <a:spcPct val="100000"/>
              </a:lnSpc>
              <a:buChar char="-"/>
              <a:tabLst>
                <a:tab pos="224154" algn="l"/>
              </a:tabLst>
            </a:pPr>
            <a:r>
              <a:rPr sz="900" spc="-5" dirty="0">
                <a:latin typeface="Arial"/>
                <a:cs typeface="Arial"/>
              </a:rPr>
              <a:t>Landing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Plan</a:t>
            </a:r>
            <a:endParaRPr sz="900">
              <a:latin typeface="Arial"/>
              <a:cs typeface="Arial"/>
            </a:endParaRPr>
          </a:p>
          <a:p>
            <a:pPr marL="223520" lvl="1" indent="-69215">
              <a:lnSpc>
                <a:spcPct val="100000"/>
              </a:lnSpc>
              <a:buChar char="-"/>
              <a:tabLst>
                <a:tab pos="224154" algn="l"/>
              </a:tabLst>
            </a:pPr>
            <a:r>
              <a:rPr sz="900" dirty="0">
                <a:latin typeface="Arial"/>
                <a:cs typeface="Arial"/>
              </a:rPr>
              <a:t>Pickup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Zones</a:t>
            </a:r>
            <a:endParaRPr sz="900">
              <a:latin typeface="Arial"/>
              <a:cs typeface="Arial"/>
            </a:endParaRPr>
          </a:p>
          <a:p>
            <a:pPr marL="223520" lvl="1" indent="-69215">
              <a:lnSpc>
                <a:spcPct val="100000"/>
              </a:lnSpc>
              <a:buChar char="-"/>
              <a:tabLst>
                <a:tab pos="224154" algn="l"/>
              </a:tabLst>
            </a:pPr>
            <a:r>
              <a:rPr sz="900" spc="-5" dirty="0">
                <a:latin typeface="Arial"/>
                <a:cs typeface="Arial"/>
              </a:rPr>
              <a:t>Landing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Zones</a:t>
            </a:r>
            <a:endParaRPr sz="900">
              <a:latin typeface="Arial"/>
              <a:cs typeface="Arial"/>
            </a:endParaRPr>
          </a:p>
          <a:p>
            <a:pPr marL="223520" lvl="1" indent="-69215">
              <a:lnSpc>
                <a:spcPct val="100000"/>
              </a:lnSpc>
              <a:buChar char="-"/>
              <a:tabLst>
                <a:tab pos="224154" algn="l"/>
              </a:tabLst>
            </a:pPr>
            <a:r>
              <a:rPr sz="900" spc="-5" dirty="0">
                <a:latin typeface="Arial"/>
                <a:cs typeface="Arial"/>
              </a:rPr>
              <a:t>Minimum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Force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Required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3625" y="740410"/>
            <a:ext cx="302450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0066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24/48/72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Hour </a:t>
            </a:r>
            <a:r>
              <a:rPr sz="1000" b="1" spc="-20" dirty="0">
                <a:latin typeface="Arial"/>
                <a:cs typeface="Arial"/>
              </a:rPr>
              <a:t>Air</a:t>
            </a:r>
            <a:r>
              <a:rPr sz="1000" b="1" spc="4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Assault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Mission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Planning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mirrors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the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MDMP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steps.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See Feb 2019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Gold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Book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08753" y="156210"/>
            <a:ext cx="4418330" cy="960119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Initial</a:t>
            </a:r>
            <a:r>
              <a:rPr sz="9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Planning</a:t>
            </a:r>
            <a:r>
              <a:rPr sz="9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Conference</a:t>
            </a:r>
            <a:r>
              <a:rPr sz="9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(IPC</a:t>
            </a:r>
            <a:r>
              <a:rPr sz="900" b="1" dirty="0">
                <a:latin typeface="Arial"/>
                <a:cs typeface="Arial"/>
              </a:rPr>
              <a:t>)</a:t>
            </a:r>
            <a:endParaRPr sz="900">
              <a:latin typeface="Arial"/>
              <a:cs typeface="Arial"/>
            </a:endParaRPr>
          </a:p>
          <a:p>
            <a:pPr marL="161290" indent="-70485">
              <a:lnSpc>
                <a:spcPct val="100000"/>
              </a:lnSpc>
              <a:buChar char="-"/>
              <a:tabLst>
                <a:tab pos="161925" algn="l"/>
              </a:tabLst>
            </a:pPr>
            <a:r>
              <a:rPr sz="900" dirty="0">
                <a:latin typeface="Arial"/>
                <a:cs typeface="Arial"/>
              </a:rPr>
              <a:t>Conducted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at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AATF HQs</a:t>
            </a:r>
            <a:endParaRPr sz="900">
              <a:latin typeface="Arial"/>
              <a:cs typeface="Arial"/>
            </a:endParaRPr>
          </a:p>
          <a:p>
            <a:pPr marL="161290" indent="-70485">
              <a:lnSpc>
                <a:spcPct val="100000"/>
              </a:lnSpc>
              <a:buChar char="-"/>
              <a:tabLst>
                <a:tab pos="161925" algn="l"/>
              </a:tabLst>
            </a:pPr>
            <a:r>
              <a:rPr sz="900" dirty="0">
                <a:latin typeface="Arial"/>
                <a:cs typeface="Arial"/>
              </a:rPr>
              <a:t>1</a:t>
            </a:r>
            <a:r>
              <a:rPr sz="900" baseline="27777" dirty="0">
                <a:latin typeface="Arial"/>
                <a:cs typeface="Arial"/>
              </a:rPr>
              <a:t>st</a:t>
            </a:r>
            <a:r>
              <a:rPr sz="900" spc="104" baseline="27777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Meeting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between</a:t>
            </a:r>
            <a:r>
              <a:rPr sz="900" dirty="0">
                <a:latin typeface="Arial"/>
                <a:cs typeface="Arial"/>
              </a:rPr>
              <a:t> the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AATF’s </a:t>
            </a:r>
            <a:r>
              <a:rPr sz="900" dirty="0">
                <a:latin typeface="Arial"/>
                <a:cs typeface="Arial"/>
              </a:rPr>
              <a:t>staff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&amp; supporting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Avn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unit</a:t>
            </a:r>
            <a:endParaRPr sz="9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-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Avn</a:t>
            </a:r>
            <a:r>
              <a:rPr sz="900" b="1" spc="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unit brings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the: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AMC,</a:t>
            </a:r>
            <a:r>
              <a:rPr sz="900" spc="2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LNO,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Avn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S-2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&amp;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S-3,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Flight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Leads</a:t>
            </a:r>
            <a:endParaRPr sz="900">
              <a:latin typeface="Arial"/>
              <a:cs typeface="Arial"/>
            </a:endParaRPr>
          </a:p>
          <a:p>
            <a:pPr marL="91440" marR="32893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- Addresses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environmental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factors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that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impact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mission: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Climate,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Weather,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Terrain,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Altitude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63617" y="5265420"/>
            <a:ext cx="4363720" cy="1329690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30"/>
              </a:spcBef>
            </a:pP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Air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Mission</a:t>
            </a:r>
            <a:r>
              <a:rPr sz="9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Brief</a:t>
            </a:r>
            <a:r>
              <a:rPr sz="900" b="1" u="sng" spc="2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(AMB)</a:t>
            </a:r>
            <a:endParaRPr sz="900">
              <a:latin typeface="Arial"/>
              <a:cs typeface="Arial"/>
            </a:endParaRPr>
          </a:p>
          <a:p>
            <a:pPr marL="220345" indent="-130175">
              <a:lnSpc>
                <a:spcPct val="100000"/>
              </a:lnSpc>
              <a:buChar char="-"/>
              <a:tabLst>
                <a:tab pos="220979" algn="l"/>
              </a:tabLst>
            </a:pPr>
            <a:r>
              <a:rPr sz="900" dirty="0">
                <a:latin typeface="Arial"/>
                <a:cs typeface="Arial"/>
              </a:rPr>
              <a:t>Written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product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and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briefing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itself</a:t>
            </a:r>
            <a:endParaRPr sz="900">
              <a:latin typeface="Arial"/>
              <a:cs typeface="Arial"/>
            </a:endParaRPr>
          </a:p>
          <a:p>
            <a:pPr marL="220345" indent="-130175">
              <a:lnSpc>
                <a:spcPct val="100000"/>
              </a:lnSpc>
              <a:buChar char="-"/>
              <a:tabLst>
                <a:tab pos="220979" algn="l"/>
              </a:tabLst>
            </a:pPr>
            <a:r>
              <a:rPr sz="900" dirty="0">
                <a:latin typeface="Arial"/>
                <a:cs typeface="Arial"/>
              </a:rPr>
              <a:t>Is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Back-Brief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to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AATFC</a:t>
            </a:r>
            <a:endParaRPr sz="900">
              <a:latin typeface="Arial"/>
              <a:cs typeface="Arial"/>
            </a:endParaRPr>
          </a:p>
          <a:p>
            <a:pPr marL="220345" indent="-130175">
              <a:lnSpc>
                <a:spcPct val="100000"/>
              </a:lnSpc>
              <a:buChar char="-"/>
              <a:tabLst>
                <a:tab pos="220979" algn="l"/>
              </a:tabLst>
            </a:pPr>
            <a:r>
              <a:rPr sz="900" dirty="0">
                <a:latin typeface="Arial"/>
                <a:cs typeface="Arial"/>
              </a:rPr>
              <a:t>Slightest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change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can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significantly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affect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plan</a:t>
            </a:r>
            <a:endParaRPr sz="900">
              <a:latin typeface="Arial"/>
              <a:cs typeface="Arial"/>
            </a:endParaRPr>
          </a:p>
          <a:p>
            <a:pPr marL="220345" indent="-130175">
              <a:lnSpc>
                <a:spcPct val="100000"/>
              </a:lnSpc>
              <a:buFont typeface="Arial"/>
              <a:buChar char="-"/>
              <a:tabLst>
                <a:tab pos="220979" algn="l"/>
              </a:tabLst>
            </a:pPr>
            <a:r>
              <a:rPr sz="900" b="1" i="1" spc="-5" dirty="0">
                <a:latin typeface="Arial"/>
                <a:cs typeface="Arial"/>
              </a:rPr>
              <a:t>AATFC</a:t>
            </a:r>
            <a:r>
              <a:rPr sz="900" b="1" i="1" spc="-10" dirty="0">
                <a:latin typeface="Arial"/>
                <a:cs typeface="Arial"/>
              </a:rPr>
              <a:t> </a:t>
            </a:r>
            <a:r>
              <a:rPr sz="900" b="1" i="1" dirty="0">
                <a:latin typeface="Arial"/>
                <a:cs typeface="Arial"/>
              </a:rPr>
              <a:t>must</a:t>
            </a:r>
            <a:r>
              <a:rPr sz="900" b="1" i="1" spc="-20" dirty="0">
                <a:latin typeface="Arial"/>
                <a:cs typeface="Arial"/>
              </a:rPr>
              <a:t> </a:t>
            </a:r>
            <a:r>
              <a:rPr sz="900" b="1" i="1" dirty="0">
                <a:latin typeface="Arial"/>
                <a:cs typeface="Arial"/>
              </a:rPr>
              <a:t>approve</a:t>
            </a:r>
            <a:r>
              <a:rPr sz="900" b="1" i="1" spc="-30" dirty="0">
                <a:latin typeface="Arial"/>
                <a:cs typeface="Arial"/>
              </a:rPr>
              <a:t> </a:t>
            </a:r>
            <a:r>
              <a:rPr sz="900" b="1" i="1" dirty="0">
                <a:latin typeface="Arial"/>
                <a:cs typeface="Arial"/>
              </a:rPr>
              <a:t>any</a:t>
            </a:r>
            <a:r>
              <a:rPr sz="900" b="1" i="1" spc="-15" dirty="0">
                <a:latin typeface="Arial"/>
                <a:cs typeface="Arial"/>
              </a:rPr>
              <a:t> </a:t>
            </a:r>
            <a:r>
              <a:rPr sz="900" b="1" i="1" dirty="0">
                <a:latin typeface="Arial"/>
                <a:cs typeface="Arial"/>
              </a:rPr>
              <a:t>changes</a:t>
            </a:r>
            <a:r>
              <a:rPr sz="900" b="1" i="1" spc="-20" dirty="0">
                <a:latin typeface="Arial"/>
                <a:cs typeface="Arial"/>
              </a:rPr>
              <a:t> </a:t>
            </a:r>
            <a:r>
              <a:rPr sz="900" b="1" i="1" dirty="0">
                <a:latin typeface="Arial"/>
                <a:cs typeface="Arial"/>
              </a:rPr>
              <a:t>to</a:t>
            </a:r>
            <a:r>
              <a:rPr sz="900" b="1" i="1" spc="-20" dirty="0">
                <a:latin typeface="Arial"/>
                <a:cs typeface="Arial"/>
              </a:rPr>
              <a:t> </a:t>
            </a:r>
            <a:r>
              <a:rPr sz="900" b="1" i="1" dirty="0">
                <a:latin typeface="Arial"/>
                <a:cs typeface="Arial"/>
              </a:rPr>
              <a:t>the</a:t>
            </a:r>
            <a:r>
              <a:rPr sz="900" b="1" i="1" spc="-5" dirty="0">
                <a:latin typeface="Arial"/>
                <a:cs typeface="Arial"/>
              </a:rPr>
              <a:t> </a:t>
            </a:r>
            <a:r>
              <a:rPr sz="900" b="1" i="1" spc="-10" dirty="0">
                <a:latin typeface="Arial"/>
                <a:cs typeface="Arial"/>
              </a:rPr>
              <a:t>AMB</a:t>
            </a:r>
            <a:endParaRPr sz="9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Products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Are:</a:t>
            </a:r>
            <a:endParaRPr sz="900">
              <a:latin typeface="Arial"/>
              <a:cs typeface="Arial"/>
            </a:endParaRPr>
          </a:p>
          <a:p>
            <a:pPr marL="255904" lvl="1" indent="-70485">
              <a:lnSpc>
                <a:spcPct val="100000"/>
              </a:lnSpc>
              <a:buChar char="-"/>
              <a:tabLst>
                <a:tab pos="255904" algn="l"/>
                <a:tab pos="1920239" algn="l"/>
              </a:tabLst>
            </a:pPr>
            <a:r>
              <a:rPr sz="900" spc="-5" dirty="0">
                <a:latin typeface="Arial"/>
                <a:cs typeface="Arial"/>
              </a:rPr>
              <a:t>Ai</a:t>
            </a:r>
            <a:r>
              <a:rPr sz="900" dirty="0">
                <a:latin typeface="Arial"/>
                <a:cs typeface="Arial"/>
              </a:rPr>
              <a:t>r </a:t>
            </a:r>
            <a:r>
              <a:rPr sz="900" spc="-20" dirty="0">
                <a:latin typeface="Arial"/>
                <a:cs typeface="Arial"/>
              </a:rPr>
              <a:t>M</a:t>
            </a:r>
            <a:r>
              <a:rPr sz="900" spc="-5" dirty="0">
                <a:latin typeface="Arial"/>
                <a:cs typeface="Arial"/>
              </a:rPr>
              <a:t>o</a:t>
            </a:r>
            <a:r>
              <a:rPr sz="900" spc="-10" dirty="0">
                <a:latin typeface="Arial"/>
                <a:cs typeface="Arial"/>
              </a:rPr>
              <a:t>v</a:t>
            </a:r>
            <a:r>
              <a:rPr sz="900" spc="-5" dirty="0">
                <a:latin typeface="Arial"/>
                <a:cs typeface="Arial"/>
              </a:rPr>
              <a:t>e</a:t>
            </a:r>
            <a:r>
              <a:rPr sz="900" spc="5" dirty="0">
                <a:latin typeface="Arial"/>
                <a:cs typeface="Arial"/>
              </a:rPr>
              <a:t>m</a:t>
            </a:r>
            <a:r>
              <a:rPr sz="900" spc="-5" dirty="0">
                <a:latin typeface="Arial"/>
                <a:cs typeface="Arial"/>
              </a:rPr>
              <a:t>en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T</a:t>
            </a:r>
            <a:r>
              <a:rPr sz="900" spc="-5" dirty="0">
                <a:latin typeface="Arial"/>
                <a:cs typeface="Arial"/>
              </a:rPr>
              <a:t>able</a:t>
            </a:r>
            <a:r>
              <a:rPr sz="900" dirty="0">
                <a:latin typeface="Arial"/>
                <a:cs typeface="Arial"/>
              </a:rPr>
              <a:t>	- </a:t>
            </a:r>
            <a:r>
              <a:rPr sz="900" spc="-5" dirty="0">
                <a:latin typeface="Arial"/>
                <a:cs typeface="Arial"/>
              </a:rPr>
              <a:t>Co</a:t>
            </a:r>
            <a:r>
              <a:rPr sz="900" dirty="0">
                <a:latin typeface="Arial"/>
                <a:cs typeface="Arial"/>
              </a:rPr>
              <a:t>m</a:t>
            </a:r>
            <a:r>
              <a:rPr sz="900" spc="5" dirty="0">
                <a:latin typeface="Arial"/>
                <a:cs typeface="Arial"/>
              </a:rPr>
              <a:t>m</a:t>
            </a:r>
            <a:r>
              <a:rPr sz="900" spc="-5" dirty="0">
                <a:latin typeface="Arial"/>
                <a:cs typeface="Arial"/>
              </a:rPr>
              <a:t>uni</a:t>
            </a:r>
            <a:r>
              <a:rPr sz="900" spc="5" dirty="0">
                <a:latin typeface="Arial"/>
                <a:cs typeface="Arial"/>
              </a:rPr>
              <a:t>c</a:t>
            </a:r>
            <a:r>
              <a:rPr sz="900" spc="-5" dirty="0">
                <a:latin typeface="Arial"/>
                <a:cs typeface="Arial"/>
              </a:rPr>
              <a:t>a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-10" dirty="0">
                <a:latin typeface="Arial"/>
                <a:cs typeface="Arial"/>
              </a:rPr>
              <a:t>i</a:t>
            </a:r>
            <a:r>
              <a:rPr sz="900" spc="-5" dirty="0">
                <a:latin typeface="Arial"/>
                <a:cs typeface="Arial"/>
              </a:rPr>
              <a:t>on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Card</a:t>
            </a:r>
            <a:r>
              <a:rPr sz="900" dirty="0"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255904" lvl="1" indent="-70485">
              <a:lnSpc>
                <a:spcPct val="100000"/>
              </a:lnSpc>
              <a:buChar char="-"/>
              <a:tabLst>
                <a:tab pos="255904" algn="l"/>
                <a:tab pos="1920239" algn="l"/>
              </a:tabLst>
            </a:pPr>
            <a:r>
              <a:rPr sz="900" dirty="0">
                <a:latin typeface="Arial"/>
                <a:cs typeface="Arial"/>
              </a:rPr>
              <a:t>PZ</a:t>
            </a:r>
            <a:r>
              <a:rPr sz="900" spc="26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and </a:t>
            </a:r>
            <a:r>
              <a:rPr sz="900" dirty="0">
                <a:latin typeface="Arial"/>
                <a:cs typeface="Arial"/>
              </a:rPr>
              <a:t>LZ Diagrams	-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Operations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Sketch</a:t>
            </a:r>
            <a:endParaRPr sz="900">
              <a:latin typeface="Arial"/>
              <a:cs typeface="Arial"/>
            </a:endParaRPr>
          </a:p>
          <a:p>
            <a:pPr marL="255904" lvl="1" indent="-70485">
              <a:lnSpc>
                <a:spcPct val="100000"/>
              </a:lnSpc>
              <a:buChar char="-"/>
              <a:tabLst>
                <a:tab pos="255904" algn="l"/>
                <a:tab pos="1920239" algn="l"/>
              </a:tabLst>
            </a:pPr>
            <a:r>
              <a:rPr sz="900" spc="-5" dirty="0">
                <a:latin typeface="Arial"/>
                <a:cs typeface="Arial"/>
              </a:rPr>
              <a:t>Route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Cards	</a:t>
            </a:r>
            <a:r>
              <a:rPr sz="900" dirty="0">
                <a:latin typeface="Arial"/>
                <a:cs typeface="Arial"/>
              </a:rPr>
              <a:t>-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Execution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Checklist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5823" y="1098803"/>
            <a:ext cx="4323715" cy="5282565"/>
            <a:chOff x="115823" y="1098803"/>
            <a:chExt cx="4323715" cy="528256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779" y="1127759"/>
              <a:ext cx="4265168" cy="51970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30301" y="1113281"/>
              <a:ext cx="4295140" cy="5253355"/>
            </a:xfrm>
            <a:custGeom>
              <a:avLst/>
              <a:gdLst/>
              <a:ahLst/>
              <a:cxnLst/>
              <a:rect l="l" t="t" r="r" b="b"/>
              <a:pathLst>
                <a:path w="4295140" h="5253355">
                  <a:moveTo>
                    <a:pt x="0" y="5253228"/>
                  </a:moveTo>
                  <a:lnTo>
                    <a:pt x="4294632" y="5253228"/>
                  </a:lnTo>
                  <a:lnTo>
                    <a:pt x="4294632" y="0"/>
                  </a:lnTo>
                  <a:lnTo>
                    <a:pt x="0" y="0"/>
                  </a:lnTo>
                  <a:lnTo>
                    <a:pt x="0" y="5253228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37691" y="6399072"/>
            <a:ext cx="249555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Arial"/>
                <a:cs typeface="Arial"/>
              </a:rPr>
              <a:t>Figure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9-2.</a:t>
            </a:r>
            <a:r>
              <a:rPr sz="800" b="1" spc="5" dirty="0">
                <a:latin typeface="Arial"/>
                <a:cs typeface="Arial"/>
              </a:rPr>
              <a:t> MDMP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and </a:t>
            </a:r>
            <a:r>
              <a:rPr sz="800" b="1" spc="-5" dirty="0">
                <a:latin typeface="Arial"/>
                <a:cs typeface="Arial"/>
              </a:rPr>
              <a:t>air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assault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planning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process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17305" y="6639670"/>
            <a:ext cx="1962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98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84859" y="684276"/>
            <a:ext cx="7538084" cy="5852160"/>
            <a:chOff x="784859" y="684276"/>
            <a:chExt cx="7538084" cy="5852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3815" y="713232"/>
              <a:ext cx="7479792" cy="57942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9337" y="698754"/>
              <a:ext cx="7508875" cy="5823585"/>
            </a:xfrm>
            <a:custGeom>
              <a:avLst/>
              <a:gdLst/>
              <a:ahLst/>
              <a:cxnLst/>
              <a:rect l="l" t="t" r="r" b="b"/>
              <a:pathLst>
                <a:path w="7508875" h="5823584">
                  <a:moveTo>
                    <a:pt x="0" y="5823204"/>
                  </a:moveTo>
                  <a:lnTo>
                    <a:pt x="7508748" y="5823204"/>
                  </a:lnTo>
                  <a:lnTo>
                    <a:pt x="7508748" y="0"/>
                  </a:lnTo>
                  <a:lnTo>
                    <a:pt x="0" y="0"/>
                  </a:lnTo>
                  <a:lnTo>
                    <a:pt x="0" y="582320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767329" y="135128"/>
            <a:ext cx="3989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Arial"/>
                <a:cs typeface="Arial"/>
              </a:rPr>
              <a:t>Air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Assault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Abort</a:t>
            </a:r>
            <a:r>
              <a:rPr sz="1800" b="1" spc="5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Criteria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Matrix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TTP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60714" y="6627507"/>
            <a:ext cx="1962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b="1" dirty="0">
                <a:latin typeface="Arial"/>
                <a:cs typeface="Arial"/>
              </a:rPr>
              <a:t>99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723" y="15240"/>
            <a:ext cx="9006840" cy="6769734"/>
            <a:chOff x="77723" y="15240"/>
            <a:chExt cx="9006840" cy="67697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60" y="44196"/>
              <a:ext cx="8918447" cy="67071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2681" y="29718"/>
              <a:ext cx="8947785" cy="6736080"/>
            </a:xfrm>
            <a:custGeom>
              <a:avLst/>
              <a:gdLst/>
              <a:ahLst/>
              <a:cxnLst/>
              <a:rect l="l" t="t" r="r" b="b"/>
              <a:pathLst>
                <a:path w="8947785" h="6736080">
                  <a:moveTo>
                    <a:pt x="0" y="6736080"/>
                  </a:moveTo>
                  <a:lnTo>
                    <a:pt x="8947404" y="6736080"/>
                  </a:lnTo>
                  <a:lnTo>
                    <a:pt x="8947404" y="0"/>
                  </a:lnTo>
                  <a:lnTo>
                    <a:pt x="0" y="0"/>
                  </a:lnTo>
                  <a:lnTo>
                    <a:pt x="0" y="6736080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846570" y="101345"/>
              <a:ext cx="2209165" cy="6684009"/>
            </a:xfrm>
            <a:custGeom>
              <a:avLst/>
              <a:gdLst/>
              <a:ahLst/>
              <a:cxnLst/>
              <a:rect l="l" t="t" r="r" b="b"/>
              <a:pathLst>
                <a:path w="2209165" h="6684009">
                  <a:moveTo>
                    <a:pt x="2130552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2130552" y="277368"/>
                  </a:lnTo>
                  <a:lnTo>
                    <a:pt x="2130552" y="0"/>
                  </a:lnTo>
                  <a:close/>
                </a:path>
                <a:path w="2209165" h="6684009">
                  <a:moveTo>
                    <a:pt x="2209038" y="6406134"/>
                  </a:moveTo>
                  <a:lnTo>
                    <a:pt x="1939290" y="6406134"/>
                  </a:lnTo>
                  <a:lnTo>
                    <a:pt x="1939290" y="6683502"/>
                  </a:lnTo>
                  <a:lnTo>
                    <a:pt x="2209038" y="6683502"/>
                  </a:lnTo>
                  <a:lnTo>
                    <a:pt x="2209038" y="640613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46569" y="101346"/>
              <a:ext cx="2131060" cy="277495"/>
            </a:xfrm>
            <a:custGeom>
              <a:avLst/>
              <a:gdLst/>
              <a:ahLst/>
              <a:cxnLst/>
              <a:rect l="l" t="t" r="r" b="b"/>
              <a:pathLst>
                <a:path w="2131059" h="277495">
                  <a:moveTo>
                    <a:pt x="0" y="277367"/>
                  </a:moveTo>
                  <a:lnTo>
                    <a:pt x="2130552" y="277367"/>
                  </a:lnTo>
                  <a:lnTo>
                    <a:pt x="2130552" y="0"/>
                  </a:lnTo>
                  <a:lnTo>
                    <a:pt x="0" y="0"/>
                  </a:lnTo>
                  <a:lnTo>
                    <a:pt x="0" y="277367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924802" y="129285"/>
            <a:ext cx="1950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Fighting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Synch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Matrix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TTP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08084" y="6564172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40089" y="6551583"/>
            <a:ext cx="1739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000" y="454152"/>
            <a:ext cx="8674735" cy="6330950"/>
            <a:chOff x="381000" y="454152"/>
            <a:chExt cx="8674735" cy="6330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095" y="454152"/>
              <a:ext cx="8458200" cy="62209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7095" y="667511"/>
              <a:ext cx="650875" cy="783590"/>
            </a:xfrm>
            <a:custGeom>
              <a:avLst/>
              <a:gdLst/>
              <a:ahLst/>
              <a:cxnLst/>
              <a:rect l="l" t="t" r="r" b="b"/>
              <a:pathLst>
                <a:path w="650875" h="783590">
                  <a:moveTo>
                    <a:pt x="650747" y="0"/>
                  </a:moveTo>
                  <a:lnTo>
                    <a:pt x="0" y="0"/>
                  </a:lnTo>
                  <a:lnTo>
                    <a:pt x="0" y="783336"/>
                  </a:lnTo>
                  <a:lnTo>
                    <a:pt x="650747" y="783336"/>
                  </a:lnTo>
                  <a:lnTo>
                    <a:pt x="6507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7095" y="667511"/>
              <a:ext cx="650875" cy="783590"/>
            </a:xfrm>
            <a:custGeom>
              <a:avLst/>
              <a:gdLst/>
              <a:ahLst/>
              <a:cxnLst/>
              <a:rect l="l" t="t" r="r" b="b"/>
              <a:pathLst>
                <a:path w="650875" h="783590">
                  <a:moveTo>
                    <a:pt x="0" y="783336"/>
                  </a:moveTo>
                  <a:lnTo>
                    <a:pt x="650747" y="783336"/>
                  </a:lnTo>
                  <a:lnTo>
                    <a:pt x="650747" y="0"/>
                  </a:lnTo>
                  <a:lnTo>
                    <a:pt x="0" y="0"/>
                  </a:lnTo>
                  <a:lnTo>
                    <a:pt x="0" y="783336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127492" y="667511"/>
              <a:ext cx="650875" cy="783590"/>
            </a:xfrm>
            <a:custGeom>
              <a:avLst/>
              <a:gdLst/>
              <a:ahLst/>
              <a:cxnLst/>
              <a:rect l="l" t="t" r="r" b="b"/>
              <a:pathLst>
                <a:path w="650875" h="783590">
                  <a:moveTo>
                    <a:pt x="650748" y="0"/>
                  </a:moveTo>
                  <a:lnTo>
                    <a:pt x="0" y="0"/>
                  </a:lnTo>
                  <a:lnTo>
                    <a:pt x="0" y="783336"/>
                  </a:lnTo>
                  <a:lnTo>
                    <a:pt x="650748" y="783336"/>
                  </a:lnTo>
                  <a:lnTo>
                    <a:pt x="650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27492" y="667511"/>
              <a:ext cx="650875" cy="783590"/>
            </a:xfrm>
            <a:custGeom>
              <a:avLst/>
              <a:gdLst/>
              <a:ahLst/>
              <a:cxnLst/>
              <a:rect l="l" t="t" r="r" b="b"/>
              <a:pathLst>
                <a:path w="650875" h="783590">
                  <a:moveTo>
                    <a:pt x="0" y="783336"/>
                  </a:moveTo>
                  <a:lnTo>
                    <a:pt x="650748" y="783336"/>
                  </a:lnTo>
                  <a:lnTo>
                    <a:pt x="650748" y="0"/>
                  </a:lnTo>
                  <a:lnTo>
                    <a:pt x="0" y="0"/>
                  </a:lnTo>
                  <a:lnTo>
                    <a:pt x="0" y="783336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85859" y="6507479"/>
              <a:ext cx="269875" cy="277495"/>
            </a:xfrm>
            <a:custGeom>
              <a:avLst/>
              <a:gdLst/>
              <a:ahLst/>
              <a:cxnLst/>
              <a:rect l="l" t="t" r="r" b="b"/>
              <a:pathLst>
                <a:path w="269875" h="277495">
                  <a:moveTo>
                    <a:pt x="269748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269748" y="277368"/>
                  </a:lnTo>
                  <a:lnTo>
                    <a:pt x="26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901442" y="44322"/>
            <a:ext cx="3547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Decision </a:t>
            </a:r>
            <a:r>
              <a:rPr sz="1800" b="1" dirty="0">
                <a:latin typeface="Arial"/>
                <a:cs typeface="Arial"/>
              </a:rPr>
              <a:t>Support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Matrix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(A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Way)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40089" y="6551583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444" y="507491"/>
            <a:ext cx="9016365" cy="6277610"/>
            <a:chOff x="123444" y="507491"/>
            <a:chExt cx="9016365" cy="6277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536447"/>
              <a:ext cx="8895588" cy="61981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7922" y="521969"/>
              <a:ext cx="8924925" cy="6227445"/>
            </a:xfrm>
            <a:custGeom>
              <a:avLst/>
              <a:gdLst/>
              <a:ahLst/>
              <a:cxnLst/>
              <a:rect l="l" t="t" r="r" b="b"/>
              <a:pathLst>
                <a:path w="8924925" h="6227445">
                  <a:moveTo>
                    <a:pt x="0" y="6227064"/>
                  </a:moveTo>
                  <a:lnTo>
                    <a:pt x="8924544" y="6227064"/>
                  </a:lnTo>
                  <a:lnTo>
                    <a:pt x="8924544" y="0"/>
                  </a:lnTo>
                  <a:lnTo>
                    <a:pt x="0" y="0"/>
                  </a:lnTo>
                  <a:lnTo>
                    <a:pt x="0" y="622706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785860" y="6507480"/>
              <a:ext cx="353695" cy="277495"/>
            </a:xfrm>
            <a:custGeom>
              <a:avLst/>
              <a:gdLst/>
              <a:ahLst/>
              <a:cxnLst/>
              <a:rect l="l" t="t" r="r" b="b"/>
              <a:pathLst>
                <a:path w="353695" h="277495">
                  <a:moveTo>
                    <a:pt x="353568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353568" y="277368"/>
                  </a:lnTo>
                  <a:lnTo>
                    <a:pt x="3535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437890" y="123825"/>
            <a:ext cx="2037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EXCHECK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(A</a:t>
            </a:r>
            <a:r>
              <a:rPr sz="1800" b="1" spc="-10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Way)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40089" y="6551583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5487" y="441959"/>
            <a:ext cx="8656320" cy="6343015"/>
            <a:chOff x="475487" y="441959"/>
            <a:chExt cx="8656320" cy="6343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443" y="475487"/>
              <a:ext cx="8296656" cy="61493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9965" y="461009"/>
              <a:ext cx="8326120" cy="6178550"/>
            </a:xfrm>
            <a:custGeom>
              <a:avLst/>
              <a:gdLst/>
              <a:ahLst/>
              <a:cxnLst/>
              <a:rect l="l" t="t" r="r" b="b"/>
              <a:pathLst>
                <a:path w="8326120" h="6178550">
                  <a:moveTo>
                    <a:pt x="0" y="6178296"/>
                  </a:moveTo>
                  <a:lnTo>
                    <a:pt x="8325611" y="6178296"/>
                  </a:lnTo>
                  <a:lnTo>
                    <a:pt x="8325611" y="0"/>
                  </a:lnTo>
                  <a:lnTo>
                    <a:pt x="0" y="0"/>
                  </a:lnTo>
                  <a:lnTo>
                    <a:pt x="0" y="6178296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1499" y="448055"/>
              <a:ext cx="1005840" cy="783590"/>
            </a:xfrm>
            <a:custGeom>
              <a:avLst/>
              <a:gdLst/>
              <a:ahLst/>
              <a:cxnLst/>
              <a:rect l="l" t="t" r="r" b="b"/>
              <a:pathLst>
                <a:path w="1005840" h="783590">
                  <a:moveTo>
                    <a:pt x="1005840" y="0"/>
                  </a:moveTo>
                  <a:lnTo>
                    <a:pt x="0" y="0"/>
                  </a:lnTo>
                  <a:lnTo>
                    <a:pt x="0" y="783336"/>
                  </a:lnTo>
                  <a:lnTo>
                    <a:pt x="1005840" y="783336"/>
                  </a:lnTo>
                  <a:lnTo>
                    <a:pt x="10058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1499" y="448055"/>
              <a:ext cx="1005840" cy="783590"/>
            </a:xfrm>
            <a:custGeom>
              <a:avLst/>
              <a:gdLst/>
              <a:ahLst/>
              <a:cxnLst/>
              <a:rect l="l" t="t" r="r" b="b"/>
              <a:pathLst>
                <a:path w="1005840" h="783590">
                  <a:moveTo>
                    <a:pt x="0" y="783336"/>
                  </a:moveTo>
                  <a:lnTo>
                    <a:pt x="1005840" y="783336"/>
                  </a:lnTo>
                  <a:lnTo>
                    <a:pt x="1005840" y="0"/>
                  </a:lnTo>
                  <a:lnTo>
                    <a:pt x="0" y="0"/>
                  </a:lnTo>
                  <a:lnTo>
                    <a:pt x="0" y="783336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96199" y="475487"/>
              <a:ext cx="1005840" cy="782320"/>
            </a:xfrm>
            <a:custGeom>
              <a:avLst/>
              <a:gdLst/>
              <a:ahLst/>
              <a:cxnLst/>
              <a:rect l="l" t="t" r="r" b="b"/>
              <a:pathLst>
                <a:path w="1005840" h="782319">
                  <a:moveTo>
                    <a:pt x="1005840" y="0"/>
                  </a:moveTo>
                  <a:lnTo>
                    <a:pt x="0" y="0"/>
                  </a:lnTo>
                  <a:lnTo>
                    <a:pt x="0" y="781812"/>
                  </a:lnTo>
                  <a:lnTo>
                    <a:pt x="1005840" y="781812"/>
                  </a:lnTo>
                  <a:lnTo>
                    <a:pt x="10058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96199" y="475487"/>
              <a:ext cx="1005840" cy="782320"/>
            </a:xfrm>
            <a:custGeom>
              <a:avLst/>
              <a:gdLst/>
              <a:ahLst/>
              <a:cxnLst/>
              <a:rect l="l" t="t" r="r" b="b"/>
              <a:pathLst>
                <a:path w="1005840" h="782319">
                  <a:moveTo>
                    <a:pt x="0" y="781812"/>
                  </a:moveTo>
                  <a:lnTo>
                    <a:pt x="1005840" y="781812"/>
                  </a:lnTo>
                  <a:lnTo>
                    <a:pt x="1005840" y="0"/>
                  </a:lnTo>
                  <a:lnTo>
                    <a:pt x="0" y="0"/>
                  </a:lnTo>
                  <a:lnTo>
                    <a:pt x="0" y="781812"/>
                  </a:lnTo>
                  <a:close/>
                </a:path>
              </a:pathLst>
            </a:custGeom>
            <a:ln w="12192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85859" y="6507480"/>
              <a:ext cx="346075" cy="277495"/>
            </a:xfrm>
            <a:custGeom>
              <a:avLst/>
              <a:gdLst/>
              <a:ahLst/>
              <a:cxnLst/>
              <a:rect l="l" t="t" r="r" b="b"/>
              <a:pathLst>
                <a:path w="346075" h="277495">
                  <a:moveTo>
                    <a:pt x="345948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345948" y="277368"/>
                  </a:lnTo>
                  <a:lnTo>
                    <a:pt x="345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840089" y="6551583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368" y="352042"/>
            <a:ext cx="8427720" cy="63901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79498" y="10159"/>
            <a:ext cx="4800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Arial"/>
                <a:cs typeface="Arial"/>
              </a:rPr>
              <a:t>Target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Synchronization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Matrix: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TSM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(A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Way)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40089" y="6551583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12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723" y="51815"/>
            <a:ext cx="9062085" cy="6733540"/>
            <a:chOff x="77723" y="51815"/>
            <a:chExt cx="9062085" cy="6733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442" y="368806"/>
              <a:ext cx="8811768" cy="637336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85859" y="6507480"/>
              <a:ext cx="353695" cy="277495"/>
            </a:xfrm>
            <a:custGeom>
              <a:avLst/>
              <a:gdLst/>
              <a:ahLst/>
              <a:cxnLst/>
              <a:rect l="l" t="t" r="r" b="b"/>
              <a:pathLst>
                <a:path w="353695" h="277495">
                  <a:moveTo>
                    <a:pt x="353568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353568" y="277368"/>
                  </a:lnTo>
                  <a:lnTo>
                    <a:pt x="3535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141091" y="26923"/>
            <a:ext cx="2667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Event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Template: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(A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Way)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40089" y="6551583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13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403" y="457199"/>
            <a:ext cx="8686800" cy="637924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71625" y="72643"/>
            <a:ext cx="5997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Information</a:t>
            </a:r>
            <a:r>
              <a:rPr sz="1800" spc="5" dirty="0"/>
              <a:t> </a:t>
            </a:r>
            <a:r>
              <a:rPr sz="1800" spc="-5" dirty="0"/>
              <a:t>Collection</a:t>
            </a:r>
            <a:r>
              <a:rPr sz="1800" spc="-10" dirty="0"/>
              <a:t> </a:t>
            </a:r>
            <a:r>
              <a:rPr sz="1800" spc="-5" dirty="0"/>
              <a:t>Synchronization</a:t>
            </a:r>
            <a:r>
              <a:rPr sz="1800" spc="15" dirty="0"/>
              <a:t> </a:t>
            </a:r>
            <a:r>
              <a:rPr sz="1800" spc="-5" dirty="0"/>
              <a:t>Matrix:</a:t>
            </a:r>
            <a:r>
              <a:rPr sz="1800" spc="10" dirty="0"/>
              <a:t> </a:t>
            </a:r>
            <a:r>
              <a:rPr sz="1800" spc="-5" dirty="0"/>
              <a:t>(A</a:t>
            </a:r>
            <a:r>
              <a:rPr sz="1800" spc="-65" dirty="0"/>
              <a:t> </a:t>
            </a:r>
            <a:r>
              <a:rPr sz="1800" spc="-25" dirty="0"/>
              <a:t>Way)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4370832" y="486155"/>
            <a:ext cx="640080" cy="3048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0010" rIns="0" bIns="0" rtlCol="0">
            <a:spAutoFit/>
          </a:bodyPr>
          <a:lstStyle/>
          <a:p>
            <a:pPr marL="44450">
              <a:lnSpc>
                <a:spcPts val="1770"/>
              </a:lnSpc>
              <a:spcBef>
                <a:spcPts val="630"/>
              </a:spcBef>
            </a:pPr>
            <a:r>
              <a:rPr sz="1500" b="1" spc="-5" dirty="0">
                <a:latin typeface="Arial"/>
                <a:cs typeface="Arial"/>
              </a:rPr>
              <a:t>ICSM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785859" y="6507480"/>
            <a:ext cx="353695" cy="277495"/>
          </a:xfrm>
          <a:custGeom>
            <a:avLst/>
            <a:gdLst/>
            <a:ahLst/>
            <a:cxnLst/>
            <a:rect l="l" t="t" r="r" b="b"/>
            <a:pathLst>
              <a:path w="353695" h="277495">
                <a:moveTo>
                  <a:pt x="353568" y="0"/>
                </a:moveTo>
                <a:lnTo>
                  <a:pt x="0" y="0"/>
                </a:lnTo>
                <a:lnTo>
                  <a:pt x="0" y="277368"/>
                </a:lnTo>
                <a:lnTo>
                  <a:pt x="353568" y="277368"/>
                </a:lnTo>
                <a:lnTo>
                  <a:pt x="3535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840089" y="6551583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14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06600" y="0"/>
            <a:ext cx="4681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XO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/ </a:t>
            </a:r>
            <a:r>
              <a:rPr sz="1800" b="1" spc="-5" dirty="0">
                <a:latin typeface="Arial"/>
                <a:cs typeface="Arial"/>
              </a:rPr>
              <a:t>S3</a:t>
            </a:r>
            <a:r>
              <a:rPr sz="1800" b="1" dirty="0">
                <a:latin typeface="Arial"/>
                <a:cs typeface="Arial"/>
              </a:rPr>
              <a:t> / SGM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MDMP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Responsibilities: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TTP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2005" y="237490"/>
          <a:ext cx="9000490" cy="6612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9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4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7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4160">
                <a:tc>
                  <a:txBody>
                    <a:bodyPr/>
                    <a:lstStyle/>
                    <a:p>
                      <a:pPr marR="69215" algn="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b="1" spc="15" dirty="0">
                          <a:latin typeface="Arial"/>
                          <a:cs typeface="Arial"/>
                          <a:hlinkClick r:id="rId2"/>
                        </a:rPr>
                        <a:t>M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4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Step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XO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S3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SGM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36550" marR="262890" indent="-6604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Rec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 o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f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Mission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7820" indent="-287020">
                        <a:lnSpc>
                          <a:spcPct val="100000"/>
                        </a:lnSpc>
                        <a:spcBef>
                          <a:spcPts val="145"/>
                        </a:spcBef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Reads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Higher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HQs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Order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Assigns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of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Higher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HQs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order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staff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Creates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Planning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Timeline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Issues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CDR’s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Worksheet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Issues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Planning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Guidance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Approves WARNO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8455" indent="-287020">
                        <a:lnSpc>
                          <a:spcPct val="100000"/>
                        </a:lnSpc>
                        <a:spcBef>
                          <a:spcPts val="145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Reads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Higher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HQs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Order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Directs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responsibilities</a:t>
                      </a:r>
                      <a:r>
                        <a:rPr sz="9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S3 Shop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MDMP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S3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Shop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develops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WARNO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Edits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WARNO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8455" indent="-287020">
                        <a:lnSpc>
                          <a:spcPct val="100000"/>
                        </a:lnSpc>
                        <a:spcBef>
                          <a:spcPts val="145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Reads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Higher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HQs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Order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marR="3632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Assembles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Prepares Staff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Mission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Analysis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Develops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Planning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Timeline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Supervise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Staff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WARNO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review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Supervise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WARNO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distro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R="77470" algn="r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Mission</a:t>
                      </a:r>
                      <a:r>
                        <a:rPr sz="11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Analysis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7820" indent="-287020">
                        <a:lnSpc>
                          <a:spcPct val="100000"/>
                        </a:lnSpc>
                        <a:spcBef>
                          <a:spcPts val="145"/>
                        </a:spcBef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Directs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Product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Rqts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Enforces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MDMP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timeline</a:t>
                      </a:r>
                      <a:r>
                        <a:rPr sz="9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staff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interaction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Updates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MDMP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Timeline;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approves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draft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of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HOPE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timeline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Develops Risk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Estimate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Develops Evaluation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Criteria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Supervises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Analysis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Quality,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Applicability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marR="46863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Seeks CDR approval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min. req’d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OPORD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products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8455" marR="132715" indent="-287020">
                        <a:lnSpc>
                          <a:spcPct val="100000"/>
                        </a:lnSpc>
                        <a:spcBef>
                          <a:spcPts val="145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Develops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Problem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Mission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Statement,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Cdr’s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Intent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W/2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FSO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develops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CCIR,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EEFIs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Review Estimates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determine</a:t>
                      </a:r>
                      <a:r>
                        <a:rPr sz="9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tasks,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assumptions,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constraints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Coordinates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Adjacent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Approves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WARNO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Conducts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ICM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8455" marR="48260" indent="-287020">
                        <a:lnSpc>
                          <a:spcPct val="100000"/>
                        </a:lnSpc>
                        <a:spcBef>
                          <a:spcPts val="145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Identifies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WFF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personnel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gaps, takes action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fill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Directs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setup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Brief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Review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WARNO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Supervise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WARNO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distro.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Gathers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COA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Development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Tools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marR="2235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Recommends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Sync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Matrix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Events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to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S3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Approval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begin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building</a:t>
                      </a:r>
                      <a:r>
                        <a:rPr sz="9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matrix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COA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Development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7820" indent="-287020">
                        <a:lnSpc>
                          <a:spcPct val="100000"/>
                        </a:lnSpc>
                        <a:spcBef>
                          <a:spcPts val="145"/>
                        </a:spcBef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Directs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Dev. Standards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time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Ensures consistency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Dev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efforts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Enforces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RFI process/Reviews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RFIs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8455" marR="319405" indent="-287020">
                        <a:lnSpc>
                          <a:spcPct val="100000"/>
                        </a:lnSpc>
                        <a:spcBef>
                          <a:spcPts val="145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Develops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Restated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Mission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Cdr’s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MA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Guidance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Leads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Dev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Tm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1;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S2 leads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Dev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Tm 2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Reviews each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completeness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8455" indent="-287020">
                        <a:lnSpc>
                          <a:spcPct val="100000"/>
                        </a:lnSpc>
                        <a:spcBef>
                          <a:spcPts val="145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On-boards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Attachments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Gathers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Wargaming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Tools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Assigns Responsibilities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BPT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lead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Development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Team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72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4.</a:t>
                      </a:r>
                      <a:r>
                        <a:rPr sz="11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COA</a:t>
                      </a:r>
                      <a:r>
                        <a:rPr sz="11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Analysis/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Wargaming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7820" indent="-287020">
                        <a:lnSpc>
                          <a:spcPct val="100000"/>
                        </a:lnSpc>
                        <a:spcBef>
                          <a:spcPts val="150"/>
                        </a:spcBef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Approves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Setup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Explains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process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staff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Directs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the Wargaming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process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Enforces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RFI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process/Reviews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RFIs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8455" indent="-287020">
                        <a:lnSpc>
                          <a:spcPct val="100000"/>
                        </a:lnSpc>
                        <a:spcBef>
                          <a:spcPts val="150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Talks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Scheme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Maneuver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Directs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actions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WFFs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Directs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need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refinements,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GCMs,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branches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sequels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8455" marR="59690" indent="-287020">
                        <a:lnSpc>
                          <a:spcPct val="100000"/>
                        </a:lnSpc>
                        <a:spcBef>
                          <a:spcPts val="150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Disciplines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Wargaming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process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capture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changes, and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simultaneously</a:t>
                      </a:r>
                      <a:r>
                        <a:rPr sz="9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build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order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72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14629" marR="208279" indent="150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5. COA 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mp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ris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7820" indent="-287020">
                        <a:lnSpc>
                          <a:spcPct val="100000"/>
                        </a:lnSpc>
                        <a:spcBef>
                          <a:spcPts val="150"/>
                        </a:spcBef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Applies</a:t>
                      </a:r>
                      <a:r>
                        <a:rPr sz="9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Evaluation Criteria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w/staff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 Eval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COAs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Develops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Recommended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w/S3,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SGM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Reviews Estimate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Updates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Reviews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Assumptions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Reviews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RFIs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8455" indent="-287020">
                        <a:lnSpc>
                          <a:spcPct val="100000"/>
                        </a:lnSpc>
                        <a:spcBef>
                          <a:spcPts val="150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Applies</a:t>
                      </a:r>
                      <a:r>
                        <a:rPr sz="9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Evaluation Criteria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w/staff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 Eval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COAs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Reviews COA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Schemes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Maneuver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Reads,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edits,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pubs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WARNO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3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8455" indent="-287020">
                        <a:lnSpc>
                          <a:spcPct val="100000"/>
                        </a:lnSpc>
                        <a:spcBef>
                          <a:spcPts val="150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10" dirty="0">
                          <a:latin typeface="Calibri"/>
                          <a:cs typeface="Calibri"/>
                        </a:rPr>
                        <a:t>Applies</a:t>
                      </a:r>
                      <a:r>
                        <a:rPr sz="9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Evaluation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Criteria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w/staff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Eval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COAs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Supervise</a:t>
                      </a:r>
                      <a:r>
                        <a:rPr sz="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Staff Review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WARNO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3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Supervise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WARNO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distro.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Prepares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setup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approval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Brief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72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80010" algn="r">
                        <a:lnSpc>
                          <a:spcPct val="100000"/>
                        </a:lnSpc>
                        <a:spcBef>
                          <a:spcPts val="920"/>
                        </a:spcBef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6.</a:t>
                      </a:r>
                      <a:r>
                        <a:rPr sz="11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COA</a:t>
                      </a:r>
                      <a:r>
                        <a:rPr sz="11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Approval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7820" indent="-287020">
                        <a:lnSpc>
                          <a:spcPct val="100000"/>
                        </a:lnSpc>
                        <a:spcBef>
                          <a:spcPts val="150"/>
                        </a:spcBef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Directs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Approval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Brief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agenda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Directs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Approval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Brief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8455" indent="-287020">
                        <a:lnSpc>
                          <a:spcPct val="100000"/>
                        </a:lnSpc>
                        <a:spcBef>
                          <a:spcPts val="150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Leads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COA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Approval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Brief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Refines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DSM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Refines COA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completeness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Refines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Intent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Refines Mission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Command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Plan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8455" indent="-287020">
                        <a:lnSpc>
                          <a:spcPct val="100000"/>
                        </a:lnSpc>
                        <a:spcBef>
                          <a:spcPts val="150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Reviews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COA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Refinements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marR="27051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Confirms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know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DTG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 location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OPORD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marR="9588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Confirms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Units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know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Confirmation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Back-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brief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requirements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6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Calibri"/>
                          <a:cs typeface="Calibri"/>
                        </a:rPr>
                        <a:t>7.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Orders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117475" marR="112395" indent="1905" algn="ctr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Production/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iss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ti</a:t>
                      </a:r>
                      <a:r>
                        <a:rPr sz="11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/  </a:t>
                      </a:r>
                      <a:r>
                        <a:rPr sz="1100" b="1" spc="-5" dirty="0">
                          <a:latin typeface="Calibri"/>
                          <a:cs typeface="Calibri"/>
                        </a:rPr>
                        <a:t>Transition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7820" indent="-287020">
                        <a:lnSpc>
                          <a:spcPct val="100000"/>
                        </a:lnSpc>
                        <a:spcBef>
                          <a:spcPts val="150"/>
                        </a:spcBef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Directs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Orders Production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Completes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Risk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Management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Plan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Approves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HOPE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Timeline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updates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Approves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OPORD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distro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Chairs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Confirmation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Brief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Chairs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Back-brief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Chairs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BCT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7820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Attends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MC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RHXL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8455" indent="-287020">
                        <a:lnSpc>
                          <a:spcPct val="100000"/>
                        </a:lnSpc>
                        <a:spcBef>
                          <a:spcPts val="150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Recommends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RHXL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Vignettes</a:t>
                      </a:r>
                      <a:r>
                        <a:rPr sz="9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CDR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Completes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Graphics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marR="4762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Completes/Reviews</a:t>
                      </a:r>
                      <a:r>
                        <a:rPr sz="9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OPORD,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Annexes,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Graphics, </a:t>
                      </a:r>
                      <a:r>
                        <a:rPr sz="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Reviews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HOPE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Timeline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Approves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RHXL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FRAGO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Participates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MC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RHXL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Leads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BCT</a:t>
                      </a:r>
                      <a:r>
                        <a:rPr sz="9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Documents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changes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from CAR results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ts val="869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Approves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FRAGO</a:t>
                      </a:r>
                      <a:r>
                        <a:rPr sz="9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results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38455" indent="-287020">
                        <a:lnSpc>
                          <a:spcPct val="100000"/>
                        </a:lnSpc>
                        <a:spcBef>
                          <a:spcPts val="150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Supervises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Orders Production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Updates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HOPE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Timeline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Review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OPORD,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Annexes,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Graphics,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TO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Supervise</a:t>
                      </a:r>
                      <a:r>
                        <a:rPr sz="9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OPORD</a:t>
                      </a:r>
                      <a:r>
                        <a:rPr sz="9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Graphics distro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Directs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Supervises</a:t>
                      </a:r>
                      <a:r>
                        <a:rPr sz="9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Terrain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Model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setup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dirty="0">
                          <a:latin typeface="Calibri"/>
                          <a:cs typeface="Calibri"/>
                        </a:rPr>
                        <a:t>Pu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lis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9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RHXL</a:t>
                      </a:r>
                      <a:r>
                        <a:rPr sz="9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O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ct val="100000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Attends</a:t>
                      </a:r>
                      <a:r>
                        <a:rPr sz="9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BCT</a:t>
                      </a:r>
                      <a:r>
                        <a:rPr sz="9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CAR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L="338455" indent="-287020">
                        <a:lnSpc>
                          <a:spcPts val="835"/>
                        </a:lnSpc>
                        <a:buFont typeface="Wingdings"/>
                        <a:buChar char=""/>
                        <a:tabLst>
                          <a:tab pos="338455" algn="l"/>
                          <a:tab pos="339090" algn="l"/>
                        </a:tabLst>
                      </a:pPr>
                      <a:r>
                        <a:rPr sz="900" spc="-5" dirty="0">
                          <a:latin typeface="Calibri"/>
                          <a:cs typeface="Calibri"/>
                        </a:rPr>
                        <a:t>Develops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FRAGO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9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CAR</a:t>
                      </a:r>
                      <a:r>
                        <a:rPr sz="9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spc="-5" dirty="0">
                          <a:latin typeface="Calibri"/>
                          <a:cs typeface="Calibri"/>
                        </a:rPr>
                        <a:t>results</a:t>
                      </a:r>
                      <a:endParaRPr sz="900">
                        <a:latin typeface="Calibri"/>
                        <a:cs typeface="Calibri"/>
                      </a:endParaRPr>
                    </a:p>
                    <a:p>
                      <a:pPr marR="65405" algn="r">
                        <a:lnSpc>
                          <a:spcPts val="1195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0476" y="0"/>
            <a:ext cx="25126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Brigade</a:t>
            </a:r>
            <a:r>
              <a:rPr sz="2800" spc="-55" dirty="0"/>
              <a:t> </a:t>
            </a:r>
            <a:r>
              <a:rPr sz="2800" spc="-5" dirty="0"/>
              <a:t>Fights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8781415" y="6605117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15a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9908" y="505409"/>
            <a:ext cx="8799830" cy="4763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861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Non-Doctrinal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30" dirty="0">
                <a:latin typeface="Arial"/>
                <a:cs typeface="Arial"/>
              </a:rPr>
              <a:t>Term: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Brigade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Fights</a:t>
            </a:r>
            <a:endParaRPr sz="1600">
              <a:latin typeface="Arial"/>
              <a:cs typeface="Arial"/>
            </a:endParaRPr>
          </a:p>
          <a:p>
            <a:pPr marL="308610" marR="55880" indent="114300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latin typeface="Arial"/>
                <a:cs typeface="Arial"/>
              </a:rPr>
              <a:t>-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Brigade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fights</a:t>
            </a:r>
            <a:r>
              <a:rPr sz="1600" b="1" i="1" spc="3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are events</a:t>
            </a:r>
            <a:r>
              <a:rPr sz="1600" b="1" i="1" spc="2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or time</a:t>
            </a:r>
            <a:r>
              <a:rPr sz="1600" b="1" i="1" spc="3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periods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identified</a:t>
            </a:r>
            <a:r>
              <a:rPr sz="1600" b="1" i="1" spc="4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by</a:t>
            </a:r>
            <a:r>
              <a:rPr sz="1600" b="1" i="1" spc="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the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commander</a:t>
            </a:r>
            <a:r>
              <a:rPr sz="1600" b="1" i="1" spc="3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that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require </a:t>
            </a:r>
            <a:r>
              <a:rPr sz="1600" b="1" i="1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brigade</a:t>
            </a:r>
            <a:r>
              <a:rPr sz="1600" b="1" i="1" spc="2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level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planning,</a:t>
            </a:r>
            <a:r>
              <a:rPr sz="1600" b="1" i="1" spc="3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prioritization</a:t>
            </a:r>
            <a:r>
              <a:rPr sz="1600" b="1" i="1" spc="6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of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resources,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synchronization,</a:t>
            </a:r>
            <a:r>
              <a:rPr sz="1600" b="1" i="1" spc="4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and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command</a:t>
            </a:r>
            <a:r>
              <a:rPr sz="1600" b="1" i="1" spc="3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and </a:t>
            </a:r>
            <a:r>
              <a:rPr sz="1600" b="1" i="1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control.</a:t>
            </a:r>
            <a:r>
              <a:rPr sz="1600" b="1" i="1" spc="3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During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planning,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early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identification</a:t>
            </a:r>
            <a:r>
              <a:rPr sz="1600" b="1" i="1" spc="7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of</a:t>
            </a:r>
            <a:r>
              <a:rPr sz="1600" b="1" i="1" spc="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brigade</a:t>
            </a:r>
            <a:r>
              <a:rPr sz="1600" b="1" i="1" spc="2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fights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prioritizes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planning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effort </a:t>
            </a:r>
            <a:r>
              <a:rPr sz="1600" b="1" i="1" spc="-43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and allows</a:t>
            </a:r>
            <a:r>
              <a:rPr sz="1600" b="1" i="1" spc="3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the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staff</a:t>
            </a:r>
            <a:r>
              <a:rPr sz="1600" b="1" i="1" spc="3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to</a:t>
            </a:r>
            <a:r>
              <a:rPr sz="1600" b="1" i="1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better</a:t>
            </a:r>
            <a:r>
              <a:rPr sz="1600" b="1" i="1" spc="3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manage</a:t>
            </a:r>
            <a:r>
              <a:rPr sz="1600" b="1" i="1" spc="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limited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planning</a:t>
            </a:r>
            <a:r>
              <a:rPr sz="1600" b="1" i="1" spc="3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time.</a:t>
            </a:r>
            <a:endParaRPr sz="160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815"/>
              </a:spcBef>
            </a:pP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Vignette:</a:t>
            </a:r>
            <a:endParaRPr sz="140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Step</a:t>
            </a:r>
            <a:r>
              <a:rPr sz="14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1: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Receipt</a:t>
            </a:r>
            <a:r>
              <a:rPr sz="140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Mission</a:t>
            </a:r>
            <a:r>
              <a:rPr sz="14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(Initial</a:t>
            </a:r>
            <a:r>
              <a:rPr sz="14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Guidance)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</a:pP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Commander</a:t>
            </a:r>
            <a:r>
              <a:rPr sz="140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sz="1400" b="1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1400" b="1" i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BCT</a:t>
            </a:r>
            <a:r>
              <a:rPr sz="1400" b="1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Staff:</a:t>
            </a:r>
            <a:endParaRPr sz="1400">
              <a:latin typeface="Arial"/>
              <a:cs typeface="Arial"/>
            </a:endParaRPr>
          </a:p>
          <a:p>
            <a:pPr marL="88900" marR="172085" indent="14732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- </a:t>
            </a:r>
            <a:r>
              <a:rPr sz="1400" b="1" i="1" spc="5" dirty="0">
                <a:latin typeface="Arial"/>
                <a:cs typeface="Arial"/>
              </a:rPr>
              <a:t>“21</a:t>
            </a:r>
            <a:r>
              <a:rPr sz="1350" b="1" i="1" spc="7" baseline="24691" dirty="0">
                <a:latin typeface="Arial"/>
                <a:cs typeface="Arial"/>
              </a:rPr>
              <a:t>st </a:t>
            </a:r>
            <a:r>
              <a:rPr sz="1400" b="1" i="1" spc="-5" dirty="0">
                <a:latin typeface="Arial"/>
                <a:cs typeface="Arial"/>
              </a:rPr>
              <a:t>Division HQs </a:t>
            </a:r>
            <a:r>
              <a:rPr sz="1400" b="1" i="1" dirty="0">
                <a:latin typeface="Arial"/>
                <a:cs typeface="Arial"/>
              </a:rPr>
              <a:t>directed we </a:t>
            </a:r>
            <a:r>
              <a:rPr sz="1400" b="1" i="1" spc="-5" dirty="0">
                <a:latin typeface="Arial"/>
                <a:cs typeface="Arial"/>
              </a:rPr>
              <a:t>conduct </a:t>
            </a:r>
            <a:r>
              <a:rPr sz="1400" b="1" i="1" dirty="0">
                <a:latin typeface="Arial"/>
                <a:cs typeface="Arial"/>
              </a:rPr>
              <a:t>a 2 x </a:t>
            </a:r>
            <a:r>
              <a:rPr sz="1400" b="1" i="1" spc="-5" dirty="0">
                <a:latin typeface="Arial"/>
                <a:cs typeface="Arial"/>
              </a:rPr>
              <a:t>Battalion Air Assault. Therefore, </a:t>
            </a:r>
            <a:r>
              <a:rPr sz="1400" b="1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C2 of the Air Assault </a:t>
            </a:r>
            <a:r>
              <a:rPr sz="1400" b="1" i="1" spc="-37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is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one</a:t>
            </a:r>
            <a:r>
              <a:rPr sz="1400" b="1" i="1" spc="-10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of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my</a:t>
            </a:r>
            <a:r>
              <a:rPr sz="1400" b="1" i="1" spc="-10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Brigade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Fights.”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Arial"/>
              <a:cs typeface="Arial"/>
            </a:endParaRPr>
          </a:p>
          <a:p>
            <a:pPr marL="88900" marR="429259">
              <a:lnSpc>
                <a:spcPct val="100000"/>
              </a:lnSpc>
              <a:buChar char="-"/>
              <a:tabLst>
                <a:tab pos="197485" algn="l"/>
              </a:tabLst>
            </a:pPr>
            <a:r>
              <a:rPr sz="1400" b="1" spc="-5" dirty="0">
                <a:latin typeface="Arial"/>
                <a:cs typeface="Arial"/>
              </a:rPr>
              <a:t>The </a:t>
            </a:r>
            <a:r>
              <a:rPr sz="1400" b="1" dirty="0">
                <a:latin typeface="Arial"/>
                <a:cs typeface="Arial"/>
              </a:rPr>
              <a:t>XO </a:t>
            </a:r>
            <a:r>
              <a:rPr sz="1400" b="1" spc="-5" dirty="0">
                <a:latin typeface="Arial"/>
                <a:cs typeface="Arial"/>
              </a:rPr>
              <a:t>and </a:t>
            </a:r>
            <a:r>
              <a:rPr sz="1400" b="1" dirty="0">
                <a:latin typeface="Arial"/>
                <a:cs typeface="Arial"/>
              </a:rPr>
              <a:t>S3 </a:t>
            </a:r>
            <a:r>
              <a:rPr sz="1400" b="1" spc="-5" dirty="0">
                <a:latin typeface="Arial"/>
                <a:cs typeface="Arial"/>
              </a:rPr>
              <a:t>need </a:t>
            </a:r>
            <a:r>
              <a:rPr sz="1400" b="1" dirty="0">
                <a:latin typeface="Arial"/>
                <a:cs typeface="Arial"/>
              </a:rPr>
              <a:t>to </a:t>
            </a:r>
            <a:r>
              <a:rPr sz="1400" b="1" spc="-5" dirty="0">
                <a:latin typeface="Arial"/>
                <a:cs typeface="Arial"/>
              </a:rPr>
              <a:t>further </a:t>
            </a:r>
            <a:r>
              <a:rPr sz="1400" b="1" dirty="0">
                <a:latin typeface="Arial"/>
                <a:cs typeface="Arial"/>
              </a:rPr>
              <a:t>break down </a:t>
            </a:r>
            <a:r>
              <a:rPr sz="1400" b="1" spc="-5" dirty="0">
                <a:latin typeface="Arial"/>
                <a:cs typeface="Arial"/>
              </a:rPr>
              <a:t>this brigade fight </a:t>
            </a:r>
            <a:r>
              <a:rPr sz="1400" b="1" dirty="0">
                <a:latin typeface="Arial"/>
                <a:cs typeface="Arial"/>
              </a:rPr>
              <a:t>to </a:t>
            </a:r>
            <a:r>
              <a:rPr sz="1400" b="1" spc="-5" dirty="0">
                <a:latin typeface="Arial"/>
                <a:cs typeface="Arial"/>
              </a:rPr>
              <a:t>allow the </a:t>
            </a:r>
            <a:r>
              <a:rPr sz="1400" b="1" dirty="0">
                <a:latin typeface="Arial"/>
                <a:cs typeface="Arial"/>
              </a:rPr>
              <a:t>staff to </a:t>
            </a:r>
            <a:r>
              <a:rPr sz="1400" b="1" spc="-5" dirty="0">
                <a:latin typeface="Arial"/>
                <a:cs typeface="Arial"/>
              </a:rPr>
              <a:t>visualize and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understand </a:t>
            </a:r>
            <a:r>
              <a:rPr sz="1400" b="1" dirty="0">
                <a:latin typeface="Arial"/>
                <a:cs typeface="Arial"/>
              </a:rPr>
              <a:t>all </a:t>
            </a:r>
            <a:r>
              <a:rPr sz="1400" b="1" spc="-5" dirty="0">
                <a:latin typeface="Arial"/>
                <a:cs typeface="Arial"/>
              </a:rPr>
              <a:t>the subcomponent </a:t>
            </a:r>
            <a:r>
              <a:rPr sz="1400" b="1" dirty="0">
                <a:latin typeface="Arial"/>
                <a:cs typeface="Arial"/>
              </a:rPr>
              <a:t>tasks </a:t>
            </a:r>
            <a:r>
              <a:rPr sz="1400" b="1" spc="-5" dirty="0">
                <a:latin typeface="Arial"/>
                <a:cs typeface="Arial"/>
              </a:rPr>
              <a:t>involved </a:t>
            </a:r>
            <a:r>
              <a:rPr sz="1400" b="1" dirty="0">
                <a:latin typeface="Arial"/>
                <a:cs typeface="Arial"/>
              </a:rPr>
              <a:t>in </a:t>
            </a:r>
            <a:r>
              <a:rPr sz="1400" b="1" spc="-5" dirty="0">
                <a:latin typeface="Arial"/>
                <a:cs typeface="Arial"/>
              </a:rPr>
              <a:t>order </a:t>
            </a:r>
            <a:r>
              <a:rPr sz="1400" b="1" dirty="0">
                <a:latin typeface="Arial"/>
                <a:cs typeface="Arial"/>
              </a:rPr>
              <a:t>to </a:t>
            </a:r>
            <a:r>
              <a:rPr sz="1400" b="1" spc="-5" dirty="0">
                <a:latin typeface="Arial"/>
                <a:cs typeface="Arial"/>
              </a:rPr>
              <a:t>get from </a:t>
            </a:r>
            <a:r>
              <a:rPr sz="1400" b="1" dirty="0">
                <a:latin typeface="Arial"/>
                <a:cs typeface="Arial"/>
              </a:rPr>
              <a:t>a </a:t>
            </a:r>
            <a:r>
              <a:rPr sz="1400" b="1" spc="-5" dirty="0">
                <a:latin typeface="Arial"/>
                <a:cs typeface="Arial"/>
              </a:rPr>
              <a:t>conceptual plan </a:t>
            </a:r>
            <a:r>
              <a:rPr sz="1400" b="1" dirty="0">
                <a:latin typeface="Arial"/>
                <a:cs typeface="Arial"/>
              </a:rPr>
              <a:t>to </a:t>
            </a:r>
            <a:r>
              <a:rPr sz="1400" b="1" spc="-5" dirty="0">
                <a:latin typeface="Arial"/>
                <a:cs typeface="Arial"/>
              </a:rPr>
              <a:t>detailed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plan.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-"/>
            </a:pPr>
            <a:endParaRPr sz="145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</a:pP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XO</a:t>
            </a:r>
            <a:r>
              <a:rPr sz="1400" b="1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sz="1400" b="1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S3</a:t>
            </a:r>
            <a:r>
              <a:rPr sz="1400" b="1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sz="1400" b="1" i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1400" b="1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Staff:</a:t>
            </a:r>
            <a:endParaRPr sz="1400">
              <a:latin typeface="Arial"/>
              <a:cs typeface="Arial"/>
            </a:endParaRPr>
          </a:p>
          <a:p>
            <a:pPr marL="88900" marR="623570" lvl="1" indent="147320">
              <a:lnSpc>
                <a:spcPct val="100000"/>
              </a:lnSpc>
              <a:buFont typeface="Arial"/>
              <a:buChar char="-"/>
              <a:tabLst>
                <a:tab pos="345440" algn="l"/>
              </a:tabLst>
            </a:pPr>
            <a:r>
              <a:rPr sz="1400" b="1" i="1" spc="-5" dirty="0">
                <a:latin typeface="Arial"/>
                <a:cs typeface="Arial"/>
              </a:rPr>
              <a:t>“This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is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how </a:t>
            </a:r>
            <a:r>
              <a:rPr sz="1400" b="1" i="1" dirty="0">
                <a:latin typeface="Arial"/>
                <a:cs typeface="Arial"/>
              </a:rPr>
              <a:t>we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are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going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to </a:t>
            </a:r>
            <a:r>
              <a:rPr sz="1400" b="1" i="1" spc="-5" dirty="0">
                <a:latin typeface="Arial"/>
                <a:cs typeface="Arial"/>
              </a:rPr>
              <a:t>further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break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this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brigade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fight,</a:t>
            </a:r>
            <a:r>
              <a:rPr sz="1400" b="1" i="1" spc="-10" dirty="0">
                <a:latin typeface="Arial"/>
                <a:cs typeface="Arial"/>
              </a:rPr>
              <a:t> </a:t>
            </a:r>
            <a:r>
              <a:rPr sz="1400" b="1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C2</a:t>
            </a:r>
            <a:r>
              <a:rPr sz="1400" b="1" i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400" b="1" i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400" b="1" i="1" u="sng" spc="-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Air</a:t>
            </a:r>
            <a:r>
              <a:rPr sz="1400" b="1" i="1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Assault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down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even </a:t>
            </a:r>
            <a:r>
              <a:rPr sz="1400" b="1" i="1" spc="-37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further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so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we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can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get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to</a:t>
            </a:r>
            <a:r>
              <a:rPr sz="1400" b="1" i="1" spc="-10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detailed</a:t>
            </a:r>
            <a:r>
              <a:rPr sz="1400" b="1" i="1" spc="-3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planning.</a:t>
            </a:r>
            <a:r>
              <a:rPr sz="1400" b="1" i="1" spc="-45" dirty="0">
                <a:latin typeface="Arial"/>
                <a:cs typeface="Arial"/>
              </a:rPr>
              <a:t> </a:t>
            </a:r>
            <a:r>
              <a:rPr sz="1400" b="1" i="1" spc="-15" dirty="0">
                <a:latin typeface="Arial"/>
                <a:cs typeface="Arial"/>
              </a:rPr>
              <a:t>We</a:t>
            </a:r>
            <a:r>
              <a:rPr sz="1400" b="1" i="1" spc="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need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to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plan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the</a:t>
            </a:r>
            <a:r>
              <a:rPr sz="1400" b="1" i="1" spc="-10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following:”</a:t>
            </a:r>
            <a:endParaRPr sz="1400">
              <a:latin typeface="Arial"/>
              <a:cs typeface="Arial"/>
            </a:endParaRPr>
          </a:p>
          <a:p>
            <a:pPr marL="344805" lvl="1" indent="-109220">
              <a:lnSpc>
                <a:spcPct val="100000"/>
              </a:lnSpc>
              <a:buChar char="-"/>
              <a:tabLst>
                <a:tab pos="345440" algn="l"/>
              </a:tabLst>
            </a:pPr>
            <a:r>
              <a:rPr sz="1400" b="1" dirty="0">
                <a:latin typeface="Arial"/>
                <a:cs typeface="Arial"/>
              </a:rPr>
              <a:t>IC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plan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for</a:t>
            </a:r>
            <a:r>
              <a:rPr sz="1400" b="1" dirty="0">
                <a:latin typeface="Arial"/>
                <a:cs typeface="Arial"/>
              </a:rPr>
              <a:t> Enemy</a:t>
            </a:r>
            <a:r>
              <a:rPr sz="1400" b="1" spc="-5" dirty="0">
                <a:latin typeface="Arial"/>
                <a:cs typeface="Arial"/>
              </a:rPr>
              <a:t> Integrated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Air</a:t>
            </a:r>
            <a:r>
              <a:rPr sz="1400" b="1" spc="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Defense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Systems</a:t>
            </a:r>
            <a:r>
              <a:rPr sz="1400" b="1" spc="4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- </a:t>
            </a:r>
            <a:r>
              <a:rPr sz="1400" b="1" spc="-5" dirty="0">
                <a:latin typeface="Arial"/>
                <a:cs typeface="Arial"/>
              </a:rPr>
              <a:t>Reconnaissance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of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HLZ</a:t>
            </a:r>
            <a:r>
              <a:rPr sz="1400" b="1" dirty="0">
                <a:latin typeface="Arial"/>
                <a:cs typeface="Arial"/>
              </a:rPr>
              <a:t> (Prim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&amp;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Alt)</a:t>
            </a:r>
            <a:endParaRPr sz="1400">
              <a:latin typeface="Arial"/>
              <a:cs typeface="Arial"/>
            </a:endParaRPr>
          </a:p>
          <a:p>
            <a:pPr marL="344805" lvl="1" indent="-109220">
              <a:lnSpc>
                <a:spcPct val="100000"/>
              </a:lnSpc>
              <a:buChar char="-"/>
              <a:tabLst>
                <a:tab pos="345440" algn="l"/>
                <a:tab pos="1917700" algn="l"/>
                <a:tab pos="4670425" algn="l"/>
              </a:tabLst>
            </a:pPr>
            <a:r>
              <a:rPr sz="1400" b="1" dirty="0">
                <a:latin typeface="Arial"/>
                <a:cs typeface="Arial"/>
              </a:rPr>
              <a:t>Insert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Troop	</a:t>
            </a:r>
            <a:r>
              <a:rPr sz="1400" b="1" dirty="0">
                <a:latin typeface="Arial"/>
                <a:cs typeface="Arial"/>
              </a:rPr>
              <a:t>-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SEAD</a:t>
            </a:r>
            <a:r>
              <a:rPr sz="1400" b="1" spc="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Internal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&amp;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Coord </a:t>
            </a:r>
            <a:r>
              <a:rPr sz="1400" b="1" spc="15" dirty="0">
                <a:latin typeface="Arial"/>
                <a:cs typeface="Arial"/>
              </a:rPr>
              <a:t>w/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Div	</a:t>
            </a:r>
            <a:r>
              <a:rPr sz="1400" b="1" dirty="0">
                <a:latin typeface="Arial"/>
                <a:cs typeface="Arial"/>
              </a:rPr>
              <a:t>-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Who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makes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the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Cherry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/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Ice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Call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the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HLZ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19853" y="5242686"/>
            <a:ext cx="399605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07514" algn="l"/>
              </a:tabLst>
            </a:pPr>
            <a:r>
              <a:rPr sz="1400" b="1" dirty="0">
                <a:latin typeface="Arial"/>
                <a:cs typeface="Arial"/>
              </a:rPr>
              <a:t>-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C2 </a:t>
            </a:r>
            <a:r>
              <a:rPr sz="1400" b="1" dirty="0">
                <a:latin typeface="Arial"/>
                <a:cs typeface="Arial"/>
              </a:rPr>
              <a:t>Platform	-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PZ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Control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(Hvy </a:t>
            </a:r>
            <a:r>
              <a:rPr sz="1400" b="1" dirty="0">
                <a:latin typeface="Arial"/>
                <a:cs typeface="Arial"/>
              </a:rPr>
              <a:t>&amp;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Lt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PZs)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32045" y="5456021"/>
            <a:ext cx="401192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-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CASEVAC</a:t>
            </a:r>
            <a:r>
              <a:rPr sz="1400" b="1" spc="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(back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haul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to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PZ, then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PZ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to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Role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3)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3936" y="5242686"/>
            <a:ext cx="3817620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 indent="-108585">
              <a:lnSpc>
                <a:spcPct val="100000"/>
              </a:lnSpc>
              <a:spcBef>
                <a:spcPts val="100"/>
              </a:spcBef>
              <a:buChar char="-"/>
              <a:tabLst>
                <a:tab pos="121285" algn="l"/>
              </a:tabLst>
            </a:pPr>
            <a:r>
              <a:rPr sz="1400" b="1" spc="-10" dirty="0">
                <a:latin typeface="Arial"/>
                <a:cs typeface="Arial"/>
              </a:rPr>
              <a:t>Co</a:t>
            </a:r>
            <a:r>
              <a:rPr sz="1400" b="1" dirty="0">
                <a:latin typeface="Arial"/>
                <a:cs typeface="Arial"/>
              </a:rPr>
              <a:t>mms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Plan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</a:t>
            </a:r>
            <a:r>
              <a:rPr sz="1400" b="1" dirty="0">
                <a:latin typeface="Arial"/>
                <a:cs typeface="Arial"/>
              </a:rPr>
              <a:t>et</a:t>
            </a:r>
            <a:r>
              <a:rPr sz="1400" b="1" spc="20" dirty="0">
                <a:latin typeface="Arial"/>
                <a:cs typeface="Arial"/>
              </a:rPr>
              <a:t>w</a:t>
            </a:r>
            <a:r>
              <a:rPr sz="1400" b="1" spc="-1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en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spc="-90" dirty="0">
                <a:latin typeface="Arial"/>
                <a:cs typeface="Arial"/>
              </a:rPr>
              <a:t>A</a:t>
            </a:r>
            <a:r>
              <a:rPr sz="1400" b="1" spc="-15" dirty="0">
                <a:latin typeface="Arial"/>
                <a:cs typeface="Arial"/>
              </a:rPr>
              <a:t>v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-114" dirty="0">
                <a:latin typeface="Arial"/>
                <a:cs typeface="Arial"/>
              </a:rPr>
              <a:t>T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C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-30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OC</a:t>
            </a:r>
            <a:endParaRPr sz="14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buChar char="-"/>
              <a:tabLst>
                <a:tab pos="121285" algn="l"/>
              </a:tabLst>
            </a:pPr>
            <a:r>
              <a:rPr sz="1400" b="1" dirty="0">
                <a:latin typeface="Arial"/>
                <a:cs typeface="Arial"/>
              </a:rPr>
              <a:t>PZ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A/C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Bump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Plan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-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SOF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/</a:t>
            </a:r>
            <a:r>
              <a:rPr sz="1400" b="1" spc="-5" dirty="0">
                <a:latin typeface="Arial"/>
                <a:cs typeface="Arial"/>
              </a:rPr>
              <a:t> INDIG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Integration</a:t>
            </a:r>
            <a:endParaRPr sz="140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5"/>
              </a:spcBef>
              <a:buChar char="-"/>
              <a:tabLst>
                <a:tab pos="121285" algn="l"/>
              </a:tabLst>
            </a:pPr>
            <a:r>
              <a:rPr sz="1400" b="1" spc="-5" dirty="0">
                <a:latin typeface="Arial"/>
                <a:cs typeface="Arial"/>
              </a:rPr>
              <a:t>Fighting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Product: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EXCHECK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(A/S3)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7368" y="6039611"/>
            <a:ext cx="8694420" cy="554990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55244" rIns="0" bIns="0" rtlCol="0">
            <a:spAutoFit/>
          </a:bodyPr>
          <a:lstStyle/>
          <a:p>
            <a:pPr marL="90805" marR="220979">
              <a:lnSpc>
                <a:spcPts val="1750"/>
              </a:lnSpc>
              <a:spcBef>
                <a:spcPts val="434"/>
              </a:spcBef>
            </a:pPr>
            <a:r>
              <a:rPr sz="1500" b="1" spc="-15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1500" b="1" spc="-5" dirty="0">
                <a:solidFill>
                  <a:srgbClr val="FFFF00"/>
                </a:solidFill>
                <a:latin typeface="Arial"/>
                <a:cs typeface="Arial"/>
              </a:rPr>
              <a:t>XO and S3 </a:t>
            </a:r>
            <a:r>
              <a:rPr sz="1500" b="1" dirty="0">
                <a:solidFill>
                  <a:srgbClr val="FFFF00"/>
                </a:solidFill>
                <a:latin typeface="Arial"/>
                <a:cs typeface="Arial"/>
              </a:rPr>
              <a:t>need to </a:t>
            </a:r>
            <a:r>
              <a:rPr sz="1500" b="1" spc="-5" dirty="0">
                <a:solidFill>
                  <a:srgbClr val="FFFF00"/>
                </a:solidFill>
                <a:latin typeface="Arial"/>
                <a:cs typeface="Arial"/>
              </a:rPr>
              <a:t>break </a:t>
            </a:r>
            <a:r>
              <a:rPr sz="1500" b="1" dirty="0">
                <a:solidFill>
                  <a:srgbClr val="FFFF00"/>
                </a:solidFill>
                <a:latin typeface="Arial"/>
                <a:cs typeface="Arial"/>
              </a:rPr>
              <a:t>all the </a:t>
            </a:r>
            <a:r>
              <a:rPr sz="1500" b="1" spc="-5" dirty="0">
                <a:solidFill>
                  <a:srgbClr val="FFFF00"/>
                </a:solidFill>
                <a:latin typeface="Arial"/>
                <a:cs typeface="Arial"/>
              </a:rPr>
              <a:t>Brigade Fights </a:t>
            </a:r>
            <a:r>
              <a:rPr sz="1500" b="1" spc="5" dirty="0">
                <a:solidFill>
                  <a:srgbClr val="FFFF00"/>
                </a:solidFill>
                <a:latin typeface="Arial"/>
                <a:cs typeface="Arial"/>
              </a:rPr>
              <a:t>down </a:t>
            </a:r>
            <a:r>
              <a:rPr sz="1500" b="1" dirty="0">
                <a:solidFill>
                  <a:srgbClr val="FFFF00"/>
                </a:solidFill>
                <a:latin typeface="Arial"/>
                <a:cs typeface="Arial"/>
              </a:rPr>
              <a:t>to this </a:t>
            </a:r>
            <a:r>
              <a:rPr sz="1500" b="1" spc="-5" dirty="0">
                <a:solidFill>
                  <a:srgbClr val="FFFF00"/>
                </a:solidFill>
                <a:latin typeface="Arial"/>
                <a:cs typeface="Arial"/>
              </a:rPr>
              <a:t>level of </a:t>
            </a:r>
            <a:r>
              <a:rPr sz="1500" b="1" dirty="0">
                <a:solidFill>
                  <a:srgbClr val="FFFF00"/>
                </a:solidFill>
                <a:latin typeface="Arial"/>
                <a:cs typeface="Arial"/>
              </a:rPr>
              <a:t>detail in </a:t>
            </a:r>
            <a:r>
              <a:rPr sz="1500" b="1" spc="-5" dirty="0">
                <a:solidFill>
                  <a:srgbClr val="FFFF00"/>
                </a:solidFill>
                <a:latin typeface="Arial"/>
                <a:cs typeface="Arial"/>
              </a:rPr>
              <a:t>order </a:t>
            </a:r>
            <a:r>
              <a:rPr sz="1500" b="1" dirty="0">
                <a:solidFill>
                  <a:srgbClr val="FFFF00"/>
                </a:solidFill>
                <a:latin typeface="Arial"/>
                <a:cs typeface="Arial"/>
              </a:rPr>
              <a:t>to </a:t>
            </a:r>
            <a:r>
              <a:rPr sz="1500" b="1" spc="-5" dirty="0">
                <a:solidFill>
                  <a:srgbClr val="FFFF00"/>
                </a:solidFill>
                <a:latin typeface="Arial"/>
                <a:cs typeface="Arial"/>
              </a:rPr>
              <a:t>get </a:t>
            </a:r>
            <a:r>
              <a:rPr sz="1500" b="1" spc="-40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1500" b="1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r>
              <a:rPr sz="1500" b="1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00"/>
                </a:solidFill>
                <a:latin typeface="Arial"/>
                <a:cs typeface="Arial"/>
              </a:rPr>
              <a:t>to</a:t>
            </a:r>
            <a:r>
              <a:rPr sz="1500" b="1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00"/>
                </a:solidFill>
                <a:latin typeface="Arial"/>
                <a:cs typeface="Arial"/>
              </a:rPr>
              <a:t>detailed</a:t>
            </a:r>
            <a:r>
              <a:rPr sz="15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00"/>
                </a:solidFill>
                <a:latin typeface="Arial"/>
                <a:cs typeface="Arial"/>
              </a:rPr>
              <a:t>planning.</a:t>
            </a:r>
            <a:r>
              <a:rPr sz="1500" b="1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500" b="1" i="1" spc="-5" dirty="0">
                <a:solidFill>
                  <a:srgbClr val="FFFF00"/>
                </a:solidFill>
                <a:latin typeface="Arial"/>
                <a:cs typeface="Arial"/>
              </a:rPr>
              <a:t>They cannot</a:t>
            </a:r>
            <a:r>
              <a:rPr sz="1500" b="1" i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500" b="1" i="1" spc="-5" dirty="0">
                <a:solidFill>
                  <a:srgbClr val="FFFF00"/>
                </a:solidFill>
                <a:latin typeface="Arial"/>
                <a:cs typeface="Arial"/>
              </a:rPr>
              <a:t>get</a:t>
            </a:r>
            <a:r>
              <a:rPr sz="1500" b="1" i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500" b="1" i="1" spc="-5" dirty="0">
                <a:solidFill>
                  <a:srgbClr val="FFFF00"/>
                </a:solidFill>
                <a:latin typeface="Arial"/>
                <a:cs typeface="Arial"/>
              </a:rPr>
              <a:t>there</a:t>
            </a:r>
            <a:r>
              <a:rPr sz="1500" b="1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500" b="1" i="1" spc="-5" dirty="0">
                <a:solidFill>
                  <a:srgbClr val="FFFF00"/>
                </a:solidFill>
                <a:latin typeface="Arial"/>
                <a:cs typeface="Arial"/>
              </a:rPr>
              <a:t>on</a:t>
            </a:r>
            <a:r>
              <a:rPr sz="1500" b="1" i="1" spc="-1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FFFF00"/>
                </a:solidFill>
                <a:latin typeface="Arial"/>
                <a:cs typeface="Arial"/>
              </a:rPr>
              <a:t>their</a:t>
            </a:r>
            <a:r>
              <a:rPr sz="1500" b="1" i="1" spc="-5" dirty="0">
                <a:solidFill>
                  <a:srgbClr val="FFFF00"/>
                </a:solidFill>
                <a:latin typeface="Arial"/>
                <a:cs typeface="Arial"/>
              </a:rPr>
              <a:t> own!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2768" y="663956"/>
            <a:ext cx="3884929" cy="5911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Section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I: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Hot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Topics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p.2</a:t>
            </a:r>
            <a:endParaRPr sz="1100">
              <a:latin typeface="Arial"/>
              <a:cs typeface="Arial"/>
            </a:endParaRPr>
          </a:p>
          <a:p>
            <a:pPr marL="172720" indent="-82550">
              <a:lnSpc>
                <a:spcPct val="100000"/>
              </a:lnSpc>
              <a:spcBef>
                <a:spcPts val="10"/>
              </a:spcBef>
              <a:buChar char="-"/>
              <a:tabLst>
                <a:tab pos="172720" algn="l"/>
              </a:tabLst>
            </a:pPr>
            <a:r>
              <a:rPr sz="1100" spc="-5" dirty="0">
                <a:latin typeface="Arial"/>
                <a:cs typeface="Arial"/>
              </a:rPr>
              <a:t>Cdr’s Initial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Guidance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Template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2a-2b</a:t>
            </a:r>
            <a:endParaRPr sz="1100">
              <a:latin typeface="Arial"/>
              <a:cs typeface="Arial"/>
            </a:endParaRPr>
          </a:p>
          <a:p>
            <a:pPr marL="144780" indent="-84455">
              <a:lnSpc>
                <a:spcPct val="100000"/>
              </a:lnSpc>
              <a:spcBef>
                <a:spcPts val="285"/>
              </a:spcBef>
              <a:buChar char="-"/>
              <a:tabLst>
                <a:tab pos="145415" algn="l"/>
              </a:tabLst>
            </a:pPr>
            <a:r>
              <a:rPr sz="1100" dirty="0">
                <a:latin typeface="Arial"/>
                <a:cs typeface="Arial"/>
              </a:rPr>
              <a:t>Fighting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Products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Defined</a:t>
            </a:r>
            <a:r>
              <a:rPr sz="1100" spc="28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  <a:p>
            <a:pPr marL="172720" indent="-82550">
              <a:lnSpc>
                <a:spcPct val="100000"/>
              </a:lnSpc>
              <a:spcBef>
                <a:spcPts val="75"/>
              </a:spcBef>
              <a:buChar char="-"/>
              <a:tabLst>
                <a:tab pos="172720" algn="l"/>
              </a:tabLst>
            </a:pPr>
            <a:r>
              <a:rPr sz="1100" spc="-5" dirty="0">
                <a:latin typeface="Arial"/>
                <a:cs typeface="Arial"/>
              </a:rPr>
              <a:t>Examples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Fighting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Products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p.4-14</a:t>
            </a:r>
            <a:endParaRPr sz="1100">
              <a:latin typeface="Arial"/>
              <a:cs typeface="Arial"/>
            </a:endParaRPr>
          </a:p>
          <a:p>
            <a:pPr marL="242570" marR="180340" indent="-40005">
              <a:lnSpc>
                <a:spcPct val="100000"/>
              </a:lnSpc>
            </a:pPr>
            <a:r>
              <a:rPr sz="1100" i="1" spc="-5" dirty="0">
                <a:latin typeface="Arial"/>
                <a:cs typeface="Arial"/>
              </a:rPr>
              <a:t>(Execution</a:t>
            </a:r>
            <a:r>
              <a:rPr sz="1100" i="1" spc="-20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Matrix,</a:t>
            </a:r>
            <a:r>
              <a:rPr sz="1100" i="1" spc="-20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SYNCHMAT,</a:t>
            </a:r>
            <a:r>
              <a:rPr sz="1100" i="1" spc="35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DSM, EXCHECK,</a:t>
            </a:r>
            <a:r>
              <a:rPr sz="1100" i="1" spc="35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TSM, </a:t>
            </a:r>
            <a:r>
              <a:rPr sz="1100" i="1" spc="-29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Event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Template,</a:t>
            </a:r>
            <a:r>
              <a:rPr sz="1100" i="1" spc="-15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Information</a:t>
            </a:r>
            <a:r>
              <a:rPr sz="1100" i="1" spc="-35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Collection</a:t>
            </a:r>
            <a:r>
              <a:rPr sz="1100" i="1" spc="2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Synch</a:t>
            </a:r>
            <a:r>
              <a:rPr sz="1100" i="1" spc="-10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Matrix)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XO,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S3, Ops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SGM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Roles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MDMP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Responsibilities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p.15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Further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Defining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Brigade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Fights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15a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–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15b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HOPE Timeline Defined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p.16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HOPE Timeline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Example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5" dirty="0">
                <a:latin typeface="Arial"/>
                <a:cs typeface="Arial"/>
              </a:rPr>
              <a:t> 17-18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Section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II: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5" dirty="0">
                <a:latin typeface="Arial"/>
                <a:cs typeface="Arial"/>
              </a:rPr>
              <a:t>MDMP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Steps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Arial"/>
              <a:cs typeface="Arial"/>
            </a:endParaRPr>
          </a:p>
          <a:p>
            <a:pPr marL="9017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Step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</a:t>
            </a:r>
            <a:r>
              <a:rPr sz="1100" b="1" spc="29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Receipt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Mission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19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Step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1: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Receipt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Mission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(Framing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Problem)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p.20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Framing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Problem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Huddle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Agenda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21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BEB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&amp;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BSB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Collaborative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Planning</a:t>
            </a:r>
            <a:r>
              <a:rPr sz="1100" spc="5" dirty="0">
                <a:latin typeface="Arial"/>
                <a:cs typeface="Arial"/>
              </a:rPr>
              <a:t> TTP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22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Building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Operational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Framework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23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50">
              <a:latin typeface="Arial"/>
              <a:cs typeface="Arial"/>
            </a:endParaRPr>
          </a:p>
          <a:p>
            <a:pPr marL="9017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-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Step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2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Mission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Analysis</a:t>
            </a:r>
            <a:r>
              <a:rPr sz="1100" b="1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24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BCT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Mission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Analysis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Brief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“A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Way”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25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CCIR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Matrix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TTP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26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Staff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Estimate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MA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Slide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Recommendation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27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Mission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Analysis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</a:t>
            </a:r>
            <a:r>
              <a:rPr sz="1100" spc="-5" dirty="0">
                <a:latin typeface="Arial"/>
                <a:cs typeface="Arial"/>
              </a:rPr>
              <a:t> Mech </a:t>
            </a:r>
            <a:r>
              <a:rPr sz="1100" dirty="0">
                <a:latin typeface="Arial"/>
                <a:cs typeface="Arial"/>
              </a:rPr>
              <a:t>&amp; </a:t>
            </a:r>
            <a:r>
              <a:rPr sz="1100" spc="-5" dirty="0">
                <a:latin typeface="Arial"/>
                <a:cs typeface="Arial"/>
              </a:rPr>
              <a:t>Aviation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Forces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28-29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Enemy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Vulnerabilities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Matrix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30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Information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Collection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Planning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(Things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Consider)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31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spcBef>
                <a:spcPts val="5"/>
              </a:spcBef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Information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Collection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Meeting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#1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p.32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Information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Collection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Meeting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#2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33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Initial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Targeting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Huddle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34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Running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Estimates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35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Example </a:t>
            </a:r>
            <a:r>
              <a:rPr sz="1100" dirty="0">
                <a:latin typeface="Arial"/>
                <a:cs typeface="Arial"/>
              </a:rPr>
              <a:t>Staff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Estimates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Quad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Charts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36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Reverse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War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Fighting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Function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Worksheets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p.37-38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Reverse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War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Fighting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Function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Huddle </a:t>
            </a:r>
            <a:r>
              <a:rPr sz="1100" dirty="0">
                <a:latin typeface="Arial"/>
                <a:cs typeface="Arial"/>
              </a:rPr>
              <a:t>p.39</a:t>
            </a:r>
            <a:endParaRPr sz="1100">
              <a:latin typeface="Arial"/>
              <a:cs typeface="Arial"/>
            </a:endParaRPr>
          </a:p>
          <a:p>
            <a:pPr marL="210820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Information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Operations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(IO)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Mission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Analysis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Chart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p.40-43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73108" y="6513372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53333" y="0"/>
            <a:ext cx="30010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45" dirty="0"/>
              <a:t>Table</a:t>
            </a:r>
            <a:r>
              <a:rPr sz="2800" spc="-15" dirty="0"/>
              <a:t> </a:t>
            </a:r>
            <a:r>
              <a:rPr sz="2800" spc="-5" dirty="0"/>
              <a:t>of</a:t>
            </a:r>
            <a:r>
              <a:rPr sz="2800" spc="-30" dirty="0"/>
              <a:t> </a:t>
            </a:r>
            <a:r>
              <a:rPr sz="2800" spc="-5" dirty="0"/>
              <a:t>Contents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4486783" y="631901"/>
            <a:ext cx="4238625" cy="42557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4620" indent="-83820">
              <a:lnSpc>
                <a:spcPts val="1190"/>
              </a:lnSpc>
              <a:spcBef>
                <a:spcPts val="105"/>
              </a:spcBef>
              <a:buChar char="-"/>
              <a:tabLst>
                <a:tab pos="134620" algn="l"/>
              </a:tabLst>
            </a:pPr>
            <a:r>
              <a:rPr sz="1100" b="1" dirty="0">
                <a:latin typeface="Arial"/>
                <a:cs typeface="Arial"/>
              </a:rPr>
              <a:t>Step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3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COA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Development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44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Enemy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Vulnerabilities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Review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45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COA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Development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Steps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46a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–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57a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AGADAD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Smart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Card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“Cut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Outs”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p.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58-59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Building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Combat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Power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Trends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60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Command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&amp; </a:t>
            </a:r>
            <a:r>
              <a:rPr sz="1100" spc="-5" dirty="0">
                <a:latin typeface="Arial"/>
                <a:cs typeface="Arial"/>
              </a:rPr>
              <a:t>Control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Building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Combat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Power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TTP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5" dirty="0">
                <a:latin typeface="Arial"/>
                <a:cs typeface="Arial"/>
              </a:rPr>
              <a:t> 61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Building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Tactical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Convoy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Priority Vehicle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List </a:t>
            </a:r>
            <a:r>
              <a:rPr sz="1100" dirty="0">
                <a:latin typeface="Arial"/>
                <a:cs typeface="Arial"/>
              </a:rPr>
              <a:t>(PVL)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 </a:t>
            </a:r>
            <a:r>
              <a:rPr sz="1100" spc="-5" dirty="0">
                <a:latin typeface="Arial"/>
                <a:cs typeface="Arial"/>
              </a:rPr>
              <a:t>62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Building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Combat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Power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Sketch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(Blow Up)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63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19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Examples</a:t>
            </a:r>
            <a:r>
              <a:rPr sz="1100" dirty="0">
                <a:latin typeface="Arial"/>
                <a:cs typeface="Arial"/>
              </a:rPr>
              <a:t> of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Priority Vehicle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List </a:t>
            </a:r>
            <a:r>
              <a:rPr sz="1100" dirty="0">
                <a:latin typeface="Arial"/>
                <a:cs typeface="Arial"/>
              </a:rPr>
              <a:t>(PVL)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 </a:t>
            </a:r>
            <a:r>
              <a:rPr sz="1100" spc="-5" dirty="0">
                <a:latin typeface="Arial"/>
                <a:cs typeface="Arial"/>
              </a:rPr>
              <a:t>64</a:t>
            </a:r>
            <a:endParaRPr sz="11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Arial"/>
              <a:buChar char="-"/>
            </a:pPr>
            <a:endParaRPr sz="1250">
              <a:latin typeface="Arial"/>
              <a:cs typeface="Arial"/>
            </a:endParaRPr>
          </a:p>
          <a:p>
            <a:pPr marL="96520" indent="-83820">
              <a:lnSpc>
                <a:spcPts val="1190"/>
              </a:lnSpc>
              <a:buChar char="-"/>
              <a:tabLst>
                <a:tab pos="96520" algn="l"/>
              </a:tabLst>
            </a:pPr>
            <a:r>
              <a:rPr sz="1100" b="1" dirty="0">
                <a:latin typeface="Arial"/>
                <a:cs typeface="Arial"/>
              </a:rPr>
              <a:t>Step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4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COA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Analysis</a:t>
            </a:r>
            <a:r>
              <a:rPr sz="1100" b="1" spc="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(War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Gaming)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65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10" dirty="0">
                <a:latin typeface="Arial"/>
                <a:cs typeface="Arial"/>
              </a:rPr>
              <a:t>War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Gaming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Trends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66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Gather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Tools “Checklist by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WfF”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p.66a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Example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Synch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Matrix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by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WfF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67-68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10" dirty="0">
                <a:latin typeface="Arial"/>
                <a:cs typeface="Arial"/>
              </a:rPr>
              <a:t>War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Gaming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Tools: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Synch </a:t>
            </a:r>
            <a:r>
              <a:rPr sz="1100" dirty="0">
                <a:latin typeface="Arial"/>
                <a:cs typeface="Arial"/>
              </a:rPr>
              <a:t>Cards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p.69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10" dirty="0">
                <a:latin typeface="Arial"/>
                <a:cs typeface="Arial"/>
              </a:rPr>
              <a:t>War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Gaming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Room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Up</a:t>
            </a:r>
            <a:r>
              <a:rPr sz="1100" dirty="0">
                <a:latin typeface="Arial"/>
                <a:cs typeface="Arial"/>
              </a:rPr>
              <a:t> p.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71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The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War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Game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Process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/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Sequence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Events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72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How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do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you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Synch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events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you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don’t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have</a:t>
            </a:r>
            <a:r>
              <a:rPr sz="1100" dirty="0">
                <a:latin typeface="Arial"/>
                <a:cs typeface="Arial"/>
              </a:rPr>
              <a:t> time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war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game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p. 73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6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Enemy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Vulnerabilities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Matrix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during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10" dirty="0">
                <a:latin typeface="Arial"/>
                <a:cs typeface="Arial"/>
              </a:rPr>
              <a:t>War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Gaming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 </a:t>
            </a:r>
            <a:r>
              <a:rPr sz="1100" spc="-5" dirty="0">
                <a:latin typeface="Arial"/>
                <a:cs typeface="Arial"/>
              </a:rPr>
              <a:t>74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190"/>
              </a:lnSpc>
              <a:buChar char="-"/>
              <a:tabLst>
                <a:tab pos="210820" algn="l"/>
              </a:tabLst>
            </a:pPr>
            <a:r>
              <a:rPr sz="1100" spc="10" dirty="0">
                <a:latin typeface="Arial"/>
                <a:cs typeface="Arial"/>
              </a:rPr>
              <a:t>War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Gaming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Battle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Causality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Estimate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TTP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75</a:t>
            </a:r>
            <a:endParaRPr sz="1100">
              <a:latin typeface="Arial"/>
              <a:cs typeface="Arial"/>
            </a:endParaRPr>
          </a:p>
          <a:p>
            <a:pPr marL="96520" indent="-83820">
              <a:lnSpc>
                <a:spcPts val="1190"/>
              </a:lnSpc>
              <a:spcBef>
                <a:spcPts val="600"/>
              </a:spcBef>
              <a:buChar char="-"/>
              <a:tabLst>
                <a:tab pos="96520" algn="l"/>
              </a:tabLst>
            </a:pPr>
            <a:r>
              <a:rPr sz="1100" b="1" dirty="0">
                <a:latin typeface="Arial"/>
                <a:cs typeface="Arial"/>
              </a:rPr>
              <a:t>Step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5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COA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Comparison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76</a:t>
            </a:r>
            <a:endParaRPr sz="1100">
              <a:latin typeface="Arial"/>
              <a:cs typeface="Arial"/>
            </a:endParaRPr>
          </a:p>
          <a:p>
            <a:pPr marL="96520" indent="-83820">
              <a:lnSpc>
                <a:spcPts val="1055"/>
              </a:lnSpc>
              <a:buChar char="-"/>
              <a:tabLst>
                <a:tab pos="96520" algn="l"/>
              </a:tabLst>
            </a:pPr>
            <a:r>
              <a:rPr sz="1100" b="1" dirty="0">
                <a:latin typeface="Arial"/>
                <a:cs typeface="Arial"/>
              </a:rPr>
              <a:t>Step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6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COA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Approval</a:t>
            </a:r>
            <a:r>
              <a:rPr sz="1100" b="1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78</a:t>
            </a:r>
            <a:endParaRPr sz="1100">
              <a:latin typeface="Arial"/>
              <a:cs typeface="Arial"/>
            </a:endParaRPr>
          </a:p>
          <a:p>
            <a:pPr marL="96520" indent="-83820">
              <a:lnSpc>
                <a:spcPts val="1190"/>
              </a:lnSpc>
              <a:buChar char="-"/>
              <a:tabLst>
                <a:tab pos="96520" algn="l"/>
              </a:tabLst>
            </a:pPr>
            <a:r>
              <a:rPr sz="1100" b="1" dirty="0">
                <a:latin typeface="Arial"/>
                <a:cs typeface="Arial"/>
              </a:rPr>
              <a:t>Step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7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Order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Production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79-80</a:t>
            </a:r>
            <a:endParaRPr sz="1100">
              <a:latin typeface="Arial"/>
              <a:cs typeface="Arial"/>
            </a:endParaRPr>
          </a:p>
          <a:p>
            <a:pPr marL="96520" indent="-83820">
              <a:lnSpc>
                <a:spcPts val="1190"/>
              </a:lnSpc>
              <a:spcBef>
                <a:spcPts val="600"/>
              </a:spcBef>
              <a:buChar char="-"/>
              <a:tabLst>
                <a:tab pos="96520" algn="l"/>
              </a:tabLst>
            </a:pPr>
            <a:r>
              <a:rPr sz="1100" b="1" spc="-5" dirty="0">
                <a:latin typeface="Arial"/>
                <a:cs typeface="Arial"/>
              </a:rPr>
              <a:t>Section: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III: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Rehearsals: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p.81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Developing</a:t>
            </a:r>
            <a:r>
              <a:rPr sz="1100" spc="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Plan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for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BCT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Rehearsal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(CAR) </a:t>
            </a:r>
            <a:r>
              <a:rPr sz="1100" dirty="0">
                <a:latin typeface="Arial"/>
                <a:cs typeface="Arial"/>
              </a:rPr>
              <a:t>p. </a:t>
            </a:r>
            <a:r>
              <a:rPr sz="1100" spc="-5" dirty="0">
                <a:latin typeface="Arial"/>
                <a:cs typeface="Arial"/>
              </a:rPr>
              <a:t>82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Example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Combined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Arms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Rehearsal</a:t>
            </a:r>
            <a:r>
              <a:rPr sz="1100" dirty="0">
                <a:latin typeface="Arial"/>
                <a:cs typeface="Arial"/>
              </a:rPr>
              <a:t> Agenda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5" dirty="0">
                <a:latin typeface="Arial"/>
                <a:cs typeface="Arial"/>
              </a:rPr>
              <a:t> 83-84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Fires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&amp;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Intel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Rehearsal</a:t>
            </a:r>
            <a:r>
              <a:rPr sz="1100" spc="2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p.85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Mission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Command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Rehearsal</a:t>
            </a:r>
            <a:r>
              <a:rPr sz="1100" spc="28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Agenda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p.86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190"/>
              </a:lnSpc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Sustainment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Rehearsal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Agenda</a:t>
            </a:r>
            <a:r>
              <a:rPr sz="1100" spc="2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p.87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86783" y="5046979"/>
            <a:ext cx="3731260" cy="16694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 indent="-83820">
              <a:lnSpc>
                <a:spcPts val="1190"/>
              </a:lnSpc>
              <a:spcBef>
                <a:spcPts val="100"/>
              </a:spcBef>
              <a:buChar char="-"/>
              <a:tabLst>
                <a:tab pos="96520" algn="l"/>
              </a:tabLst>
            </a:pPr>
            <a:r>
              <a:rPr sz="1100" b="1" dirty="0">
                <a:latin typeface="Arial"/>
                <a:cs typeface="Arial"/>
              </a:rPr>
              <a:t>Section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IV: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Other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TTPs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p.88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LNO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Duties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Responsibilities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89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BCT HPT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Strike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Battle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Drill</a:t>
            </a:r>
            <a:r>
              <a:rPr sz="1100" dirty="0">
                <a:latin typeface="Arial"/>
                <a:cs typeface="Arial"/>
              </a:rPr>
              <a:t> p.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90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10" dirty="0">
                <a:latin typeface="Arial"/>
                <a:cs typeface="Arial"/>
              </a:rPr>
              <a:t>MDMP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Fires </a:t>
            </a:r>
            <a:r>
              <a:rPr sz="1100" dirty="0">
                <a:latin typeface="Arial"/>
                <a:cs typeface="Arial"/>
              </a:rPr>
              <a:t>Inputs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–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Outputs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91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Network</a:t>
            </a:r>
            <a:r>
              <a:rPr sz="1100" dirty="0">
                <a:latin typeface="Arial"/>
                <a:cs typeface="Arial"/>
              </a:rPr>
              <a:t> Transition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from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Analog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Digital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92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190"/>
              </a:lnSpc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Army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Support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&amp;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Command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Relationships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93-94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430"/>
              </a:lnSpc>
              <a:spcBef>
                <a:spcPts val="545"/>
              </a:spcBef>
            </a:pPr>
            <a:r>
              <a:rPr sz="1300" b="1" spc="-10" dirty="0">
                <a:latin typeface="Arial"/>
                <a:cs typeface="Arial"/>
              </a:rPr>
              <a:t>Section</a:t>
            </a:r>
            <a:r>
              <a:rPr sz="1300" b="1" spc="25" dirty="0">
                <a:latin typeface="Arial"/>
                <a:cs typeface="Arial"/>
              </a:rPr>
              <a:t> </a:t>
            </a:r>
            <a:r>
              <a:rPr sz="1300" b="1" spc="-40" dirty="0">
                <a:latin typeface="Arial"/>
                <a:cs typeface="Arial"/>
              </a:rPr>
              <a:t>V:</a:t>
            </a:r>
            <a:r>
              <a:rPr sz="1300" b="1" spc="-50" dirty="0">
                <a:latin typeface="Arial"/>
                <a:cs typeface="Arial"/>
              </a:rPr>
              <a:t> </a:t>
            </a:r>
            <a:r>
              <a:rPr sz="1300" b="1" spc="-20" dirty="0">
                <a:latin typeface="Arial"/>
                <a:cs typeface="Arial"/>
              </a:rPr>
              <a:t>Air</a:t>
            </a:r>
            <a:r>
              <a:rPr sz="1300" b="1" spc="-5" dirty="0">
                <a:latin typeface="Arial"/>
                <a:cs typeface="Arial"/>
              </a:rPr>
              <a:t> </a:t>
            </a:r>
            <a:r>
              <a:rPr sz="1300" b="1" spc="-15" dirty="0">
                <a:latin typeface="Arial"/>
                <a:cs typeface="Arial"/>
              </a:rPr>
              <a:t>Assault</a:t>
            </a:r>
            <a:r>
              <a:rPr sz="1300" b="1" spc="7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Planning</a:t>
            </a:r>
            <a:r>
              <a:rPr sz="1300" b="1" spc="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95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6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Air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Assault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Planning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Stages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&amp;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BCT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Staff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Responsibilities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Air Assault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Trends</a:t>
            </a:r>
            <a:r>
              <a:rPr sz="1100" spc="5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97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055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Air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Assault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Planning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Considerations</a:t>
            </a:r>
            <a:r>
              <a:rPr sz="1100" spc="3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p.98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19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Air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Assault Abort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Criteria Matrix</a:t>
            </a:r>
            <a:r>
              <a:rPr sz="1100" spc="2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p.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99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12084" y="6120180"/>
            <a:ext cx="29845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p.96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96183" y="1296924"/>
            <a:ext cx="4177665" cy="4630420"/>
            <a:chOff x="2996183" y="1296924"/>
            <a:chExt cx="4177665" cy="4630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68823" y="1296924"/>
              <a:ext cx="1168908" cy="462991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56965" y="2423922"/>
              <a:ext cx="3997960" cy="262255"/>
            </a:xfrm>
            <a:custGeom>
              <a:avLst/>
              <a:gdLst/>
              <a:ahLst/>
              <a:cxnLst/>
              <a:rect l="l" t="t" r="r" b="b"/>
              <a:pathLst>
                <a:path w="3997959" h="262255">
                  <a:moveTo>
                    <a:pt x="3997452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3997452" y="262127"/>
                  </a:lnTo>
                  <a:lnTo>
                    <a:pt x="3997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56965" y="2423922"/>
              <a:ext cx="3997960" cy="262255"/>
            </a:xfrm>
            <a:custGeom>
              <a:avLst/>
              <a:gdLst/>
              <a:ahLst/>
              <a:cxnLst/>
              <a:rect l="l" t="t" r="r" b="b"/>
              <a:pathLst>
                <a:path w="3997959" h="262255">
                  <a:moveTo>
                    <a:pt x="0" y="262127"/>
                  </a:moveTo>
                  <a:lnTo>
                    <a:pt x="3997452" y="262127"/>
                  </a:lnTo>
                  <a:lnTo>
                    <a:pt x="3997452" y="0"/>
                  </a:lnTo>
                  <a:lnTo>
                    <a:pt x="0" y="0"/>
                  </a:lnTo>
                  <a:lnTo>
                    <a:pt x="0" y="262127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96183" y="2441447"/>
              <a:ext cx="240791" cy="22097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52929" y="0"/>
            <a:ext cx="54190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Further</a:t>
            </a:r>
            <a:r>
              <a:rPr sz="2800" spc="5" dirty="0"/>
              <a:t> </a:t>
            </a:r>
            <a:r>
              <a:rPr sz="2800" spc="-5" dirty="0"/>
              <a:t>Defining</a:t>
            </a:r>
            <a:r>
              <a:rPr sz="2800" dirty="0"/>
              <a:t> </a:t>
            </a:r>
            <a:r>
              <a:rPr sz="2800" spc="-5" dirty="0"/>
              <a:t>the</a:t>
            </a:r>
            <a:r>
              <a:rPr sz="2800" spc="10" dirty="0"/>
              <a:t> </a:t>
            </a:r>
            <a:r>
              <a:rPr sz="2800" spc="-5" dirty="0"/>
              <a:t>BCT</a:t>
            </a:r>
            <a:r>
              <a:rPr sz="2800" spc="5" dirty="0"/>
              <a:t> </a:t>
            </a:r>
            <a:r>
              <a:rPr sz="2800" spc="-5" dirty="0"/>
              <a:t>Fights</a:t>
            </a:r>
            <a:endParaRPr sz="28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53639" y="478536"/>
            <a:ext cx="652686" cy="65159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503423" y="569721"/>
            <a:ext cx="52641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55575">
              <a:lnSpc>
                <a:spcPct val="100000"/>
              </a:lnSpc>
              <a:spcBef>
                <a:spcPts val="105"/>
              </a:spcBef>
            </a:pP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Air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lt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80" y="454913"/>
            <a:ext cx="223393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Step</a:t>
            </a:r>
            <a:r>
              <a:rPr sz="14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1:</a:t>
            </a:r>
            <a:r>
              <a:rPr sz="14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Receipt</a:t>
            </a:r>
            <a:r>
              <a:rPr sz="1400" b="1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4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Mission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Commander’s</a:t>
            </a:r>
            <a:endParaRPr sz="1400">
              <a:latin typeface="Arial"/>
              <a:cs typeface="Arial"/>
            </a:endParaRPr>
          </a:p>
          <a:p>
            <a:pPr marL="46990" algn="ctr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Initial</a:t>
            </a:r>
            <a:r>
              <a:rPr sz="1400" b="1" spc="-8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Guidance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988820" y="797051"/>
            <a:ext cx="358140" cy="239395"/>
            <a:chOff x="1988820" y="797051"/>
            <a:chExt cx="358140" cy="239395"/>
          </a:xfrm>
        </p:grpSpPr>
        <p:sp>
          <p:nvSpPr>
            <p:cNvPr id="12" name="object 12"/>
            <p:cNvSpPr/>
            <p:nvPr/>
          </p:nvSpPr>
          <p:spPr>
            <a:xfrm>
              <a:off x="1994916" y="803147"/>
              <a:ext cx="346075" cy="227329"/>
            </a:xfrm>
            <a:custGeom>
              <a:avLst/>
              <a:gdLst/>
              <a:ahLst/>
              <a:cxnLst/>
              <a:rect l="l" t="t" r="r" b="b"/>
              <a:pathLst>
                <a:path w="346075" h="227330">
                  <a:moveTo>
                    <a:pt x="232409" y="0"/>
                  </a:moveTo>
                  <a:lnTo>
                    <a:pt x="232409" y="56768"/>
                  </a:lnTo>
                  <a:lnTo>
                    <a:pt x="0" y="56768"/>
                  </a:lnTo>
                  <a:lnTo>
                    <a:pt x="0" y="170306"/>
                  </a:lnTo>
                  <a:lnTo>
                    <a:pt x="232409" y="170306"/>
                  </a:lnTo>
                  <a:lnTo>
                    <a:pt x="232409" y="227075"/>
                  </a:lnTo>
                  <a:lnTo>
                    <a:pt x="345947" y="113537"/>
                  </a:lnTo>
                  <a:lnTo>
                    <a:pt x="2324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94916" y="803147"/>
              <a:ext cx="346075" cy="227329"/>
            </a:xfrm>
            <a:custGeom>
              <a:avLst/>
              <a:gdLst/>
              <a:ahLst/>
              <a:cxnLst/>
              <a:rect l="l" t="t" r="r" b="b"/>
              <a:pathLst>
                <a:path w="346075" h="227330">
                  <a:moveTo>
                    <a:pt x="0" y="56768"/>
                  </a:moveTo>
                  <a:lnTo>
                    <a:pt x="232409" y="56768"/>
                  </a:lnTo>
                  <a:lnTo>
                    <a:pt x="232409" y="0"/>
                  </a:lnTo>
                  <a:lnTo>
                    <a:pt x="345947" y="113537"/>
                  </a:lnTo>
                  <a:lnTo>
                    <a:pt x="232409" y="227075"/>
                  </a:lnTo>
                  <a:lnTo>
                    <a:pt x="232409" y="170306"/>
                  </a:lnTo>
                  <a:lnTo>
                    <a:pt x="0" y="170306"/>
                  </a:lnTo>
                  <a:lnTo>
                    <a:pt x="0" y="56768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067678" y="719708"/>
            <a:ext cx="329565" cy="283845"/>
            <a:chOff x="6067678" y="719708"/>
            <a:chExt cx="329565" cy="283845"/>
          </a:xfrm>
        </p:grpSpPr>
        <p:sp>
          <p:nvSpPr>
            <p:cNvPr id="15" name="object 15"/>
            <p:cNvSpPr/>
            <p:nvPr/>
          </p:nvSpPr>
          <p:spPr>
            <a:xfrm>
              <a:off x="6074028" y="726058"/>
              <a:ext cx="316865" cy="271145"/>
            </a:xfrm>
            <a:custGeom>
              <a:avLst/>
              <a:gdLst/>
              <a:ahLst/>
              <a:cxnLst/>
              <a:rect l="l" t="t" r="r" b="b"/>
              <a:pathLst>
                <a:path w="316864" h="271144">
                  <a:moveTo>
                    <a:pt x="252603" y="0"/>
                  </a:moveTo>
                  <a:lnTo>
                    <a:pt x="61595" y="130555"/>
                  </a:lnTo>
                  <a:lnTo>
                    <a:pt x="29591" y="83819"/>
                  </a:lnTo>
                  <a:lnTo>
                    <a:pt x="0" y="241300"/>
                  </a:lnTo>
                  <a:lnTo>
                    <a:pt x="157480" y="270890"/>
                  </a:lnTo>
                  <a:lnTo>
                    <a:pt x="125475" y="224154"/>
                  </a:lnTo>
                  <a:lnTo>
                    <a:pt x="316484" y="93599"/>
                  </a:lnTo>
                  <a:lnTo>
                    <a:pt x="2526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74028" y="726058"/>
              <a:ext cx="316865" cy="271145"/>
            </a:xfrm>
            <a:custGeom>
              <a:avLst/>
              <a:gdLst/>
              <a:ahLst/>
              <a:cxnLst/>
              <a:rect l="l" t="t" r="r" b="b"/>
              <a:pathLst>
                <a:path w="316864" h="271144">
                  <a:moveTo>
                    <a:pt x="252603" y="0"/>
                  </a:moveTo>
                  <a:lnTo>
                    <a:pt x="61595" y="130555"/>
                  </a:lnTo>
                  <a:lnTo>
                    <a:pt x="29591" y="83819"/>
                  </a:lnTo>
                  <a:lnTo>
                    <a:pt x="0" y="241300"/>
                  </a:lnTo>
                  <a:lnTo>
                    <a:pt x="157480" y="270890"/>
                  </a:lnTo>
                  <a:lnTo>
                    <a:pt x="125475" y="224154"/>
                  </a:lnTo>
                  <a:lnTo>
                    <a:pt x="316484" y="93599"/>
                  </a:lnTo>
                  <a:lnTo>
                    <a:pt x="252603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063367" y="2459227"/>
            <a:ext cx="395033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4475" algn="l"/>
              </a:tabLst>
            </a:pPr>
            <a:r>
              <a:rPr sz="1100" b="1" dirty="0">
                <a:latin typeface="Arial"/>
                <a:cs typeface="Arial"/>
              </a:rPr>
              <a:t>1	</a:t>
            </a:r>
            <a:r>
              <a:rPr sz="1650" b="1" spc="-7" baseline="2525" dirty="0">
                <a:latin typeface="Arial"/>
                <a:cs typeface="Arial"/>
              </a:rPr>
              <a:t>Determine</a:t>
            </a:r>
            <a:r>
              <a:rPr sz="1650" b="1" spc="-60" baseline="2525" dirty="0">
                <a:latin typeface="Arial"/>
                <a:cs typeface="Arial"/>
              </a:rPr>
              <a:t> </a:t>
            </a:r>
            <a:r>
              <a:rPr sz="1650" b="1" baseline="2525" dirty="0">
                <a:latin typeface="Arial"/>
                <a:cs typeface="Arial"/>
              </a:rPr>
              <a:t>if</a:t>
            </a:r>
            <a:r>
              <a:rPr sz="1650" b="1" spc="-44" baseline="2525" dirty="0">
                <a:latin typeface="Arial"/>
                <a:cs typeface="Arial"/>
              </a:rPr>
              <a:t> </a:t>
            </a:r>
            <a:r>
              <a:rPr sz="1650" b="1" baseline="2525" dirty="0">
                <a:latin typeface="Arial"/>
                <a:cs typeface="Arial"/>
              </a:rPr>
              <a:t>the</a:t>
            </a:r>
            <a:r>
              <a:rPr sz="1650" b="1" spc="-15" baseline="2525" dirty="0">
                <a:latin typeface="Arial"/>
                <a:cs typeface="Arial"/>
              </a:rPr>
              <a:t> </a:t>
            </a:r>
            <a:r>
              <a:rPr sz="1650" b="1" spc="-7" baseline="2525" dirty="0">
                <a:latin typeface="Arial"/>
                <a:cs typeface="Arial"/>
              </a:rPr>
              <a:t>BCT</a:t>
            </a:r>
            <a:r>
              <a:rPr sz="1650" b="1" baseline="2525" dirty="0">
                <a:latin typeface="Arial"/>
                <a:cs typeface="Arial"/>
              </a:rPr>
              <a:t> Fight</a:t>
            </a:r>
            <a:r>
              <a:rPr sz="1650" b="1" spc="-22" baseline="2525" dirty="0">
                <a:latin typeface="Arial"/>
                <a:cs typeface="Arial"/>
              </a:rPr>
              <a:t> </a:t>
            </a:r>
            <a:r>
              <a:rPr sz="1650" b="1" baseline="2525" dirty="0">
                <a:latin typeface="Arial"/>
                <a:cs typeface="Arial"/>
              </a:rPr>
              <a:t>is</a:t>
            </a:r>
            <a:r>
              <a:rPr sz="1650" b="1" spc="-30" baseline="2525" dirty="0">
                <a:latin typeface="Arial"/>
                <a:cs typeface="Arial"/>
              </a:rPr>
              <a:t> </a:t>
            </a:r>
            <a:r>
              <a:rPr sz="1650" b="1" baseline="2525" dirty="0">
                <a:latin typeface="Arial"/>
                <a:cs typeface="Arial"/>
              </a:rPr>
              <a:t>“Enduring”</a:t>
            </a:r>
            <a:r>
              <a:rPr sz="1650" b="1" spc="-15" baseline="2525" dirty="0">
                <a:latin typeface="Arial"/>
                <a:cs typeface="Arial"/>
              </a:rPr>
              <a:t> </a:t>
            </a:r>
            <a:r>
              <a:rPr sz="1650" b="1" baseline="2525" dirty="0">
                <a:latin typeface="Arial"/>
                <a:cs typeface="Arial"/>
              </a:rPr>
              <a:t>or  </a:t>
            </a:r>
            <a:r>
              <a:rPr sz="1650" b="1" spc="-7" baseline="2525" dirty="0">
                <a:latin typeface="Arial"/>
                <a:cs typeface="Arial"/>
              </a:rPr>
              <a:t>“Discrete.”</a:t>
            </a:r>
            <a:endParaRPr sz="1650" baseline="2525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015995" y="2900172"/>
            <a:ext cx="3926204" cy="315595"/>
            <a:chOff x="3015995" y="2900172"/>
            <a:chExt cx="3926204" cy="315595"/>
          </a:xfrm>
        </p:grpSpPr>
        <p:sp>
          <p:nvSpPr>
            <p:cNvPr id="19" name="object 19"/>
            <p:cNvSpPr/>
            <p:nvPr/>
          </p:nvSpPr>
          <p:spPr>
            <a:xfrm>
              <a:off x="3143249" y="2919222"/>
              <a:ext cx="3779520" cy="277495"/>
            </a:xfrm>
            <a:custGeom>
              <a:avLst/>
              <a:gdLst/>
              <a:ahLst/>
              <a:cxnLst/>
              <a:rect l="l" t="t" r="r" b="b"/>
              <a:pathLst>
                <a:path w="3779520" h="277494">
                  <a:moveTo>
                    <a:pt x="3779520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3779520" y="277367"/>
                  </a:lnTo>
                  <a:lnTo>
                    <a:pt x="37795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143249" y="2919222"/>
              <a:ext cx="3779520" cy="277495"/>
            </a:xfrm>
            <a:custGeom>
              <a:avLst/>
              <a:gdLst/>
              <a:ahLst/>
              <a:cxnLst/>
              <a:rect l="l" t="t" r="r" b="b"/>
              <a:pathLst>
                <a:path w="3779520" h="277494">
                  <a:moveTo>
                    <a:pt x="0" y="277367"/>
                  </a:moveTo>
                  <a:lnTo>
                    <a:pt x="3779520" y="277367"/>
                  </a:lnTo>
                  <a:lnTo>
                    <a:pt x="3779520" y="0"/>
                  </a:lnTo>
                  <a:lnTo>
                    <a:pt x="0" y="0"/>
                  </a:lnTo>
                  <a:lnTo>
                    <a:pt x="0" y="277367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15995" y="2947416"/>
              <a:ext cx="242315" cy="22097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083432" y="2952750"/>
            <a:ext cx="37014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2   </a:t>
            </a:r>
            <a:r>
              <a:rPr sz="1800" b="1" spc="-15" baseline="2314" dirty="0">
                <a:latin typeface="Arial"/>
                <a:cs typeface="Arial"/>
              </a:rPr>
              <a:t>Synch</a:t>
            </a:r>
            <a:r>
              <a:rPr sz="1800" b="1" spc="30" baseline="2314" dirty="0">
                <a:latin typeface="Arial"/>
                <a:cs typeface="Arial"/>
              </a:rPr>
              <a:t> </a:t>
            </a:r>
            <a:r>
              <a:rPr sz="1800" b="1" spc="-7" baseline="2314" dirty="0">
                <a:latin typeface="Arial"/>
                <a:cs typeface="Arial"/>
              </a:rPr>
              <a:t>each</a:t>
            </a:r>
            <a:r>
              <a:rPr sz="1800" b="1" spc="-37" baseline="2314" dirty="0">
                <a:latin typeface="Arial"/>
                <a:cs typeface="Arial"/>
              </a:rPr>
              <a:t> </a:t>
            </a:r>
            <a:r>
              <a:rPr sz="1800" b="1" spc="-7" baseline="2314" dirty="0">
                <a:latin typeface="Arial"/>
                <a:cs typeface="Arial"/>
              </a:rPr>
              <a:t>BCT</a:t>
            </a:r>
            <a:r>
              <a:rPr sz="1800" b="1" spc="15" baseline="2314" dirty="0">
                <a:latin typeface="Arial"/>
                <a:cs typeface="Arial"/>
              </a:rPr>
              <a:t> </a:t>
            </a:r>
            <a:r>
              <a:rPr sz="1800" b="1" baseline="2314" dirty="0">
                <a:latin typeface="Arial"/>
                <a:cs typeface="Arial"/>
              </a:rPr>
              <a:t>Fight</a:t>
            </a:r>
            <a:r>
              <a:rPr sz="1800" b="1" spc="37" baseline="2314" dirty="0">
                <a:latin typeface="Arial"/>
                <a:cs typeface="Arial"/>
              </a:rPr>
              <a:t> </a:t>
            </a:r>
            <a:r>
              <a:rPr sz="1800" b="1" spc="7" baseline="2314" dirty="0">
                <a:latin typeface="Arial"/>
                <a:cs typeface="Arial"/>
              </a:rPr>
              <a:t>with</a:t>
            </a:r>
            <a:r>
              <a:rPr sz="1800" b="1" spc="-22" baseline="2314" dirty="0">
                <a:latin typeface="Arial"/>
                <a:cs typeface="Arial"/>
              </a:rPr>
              <a:t> </a:t>
            </a:r>
            <a:r>
              <a:rPr sz="1800" b="1" spc="-7" baseline="2314" dirty="0">
                <a:latin typeface="Arial"/>
                <a:cs typeface="Arial"/>
              </a:rPr>
              <a:t>the</a:t>
            </a:r>
            <a:r>
              <a:rPr sz="1800" b="1" baseline="2314" dirty="0">
                <a:latin typeface="Arial"/>
                <a:cs typeface="Arial"/>
              </a:rPr>
              <a:t> </a:t>
            </a:r>
            <a:r>
              <a:rPr sz="1800" b="1" spc="-7" baseline="2314" dirty="0">
                <a:latin typeface="Arial"/>
                <a:cs typeface="Arial"/>
              </a:rPr>
              <a:t>Enemy</a:t>
            </a:r>
            <a:r>
              <a:rPr sz="1800" b="1" spc="-30" baseline="2314" dirty="0">
                <a:latin typeface="Arial"/>
                <a:cs typeface="Arial"/>
              </a:rPr>
              <a:t> </a:t>
            </a:r>
            <a:r>
              <a:rPr sz="1800" b="1" spc="-7" baseline="2314" dirty="0">
                <a:latin typeface="Arial"/>
                <a:cs typeface="Arial"/>
              </a:rPr>
              <a:t>Timeline.</a:t>
            </a:r>
            <a:endParaRPr sz="1800" baseline="2314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61467" y="3107308"/>
            <a:ext cx="2065020" cy="18415"/>
          </a:xfrm>
          <a:custGeom>
            <a:avLst/>
            <a:gdLst/>
            <a:ahLst/>
            <a:cxnLst/>
            <a:rect l="l" t="t" r="r" b="b"/>
            <a:pathLst>
              <a:path w="2065020" h="18414">
                <a:moveTo>
                  <a:pt x="2064969" y="0"/>
                </a:moveTo>
                <a:lnTo>
                  <a:pt x="0" y="0"/>
                </a:lnTo>
                <a:lnTo>
                  <a:pt x="0" y="18287"/>
                </a:lnTo>
                <a:lnTo>
                  <a:pt x="2064969" y="18287"/>
                </a:lnTo>
                <a:lnTo>
                  <a:pt x="20649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48844" y="2898775"/>
            <a:ext cx="20904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Step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2: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is</a:t>
            </a:r>
            <a:r>
              <a:rPr sz="1400" b="1" spc="-15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io</a:t>
            </a:r>
            <a:r>
              <a:rPr sz="1400" b="1" dirty="0">
                <a:latin typeface="Arial"/>
                <a:cs typeface="Arial"/>
              </a:rPr>
              <a:t>n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l</a:t>
            </a:r>
            <a:r>
              <a:rPr sz="1400" b="1" spc="5" dirty="0">
                <a:latin typeface="Arial"/>
                <a:cs typeface="Arial"/>
              </a:rPr>
              <a:t>a</a:t>
            </a:r>
            <a:r>
              <a:rPr sz="1400" b="1" spc="-50" dirty="0">
                <a:latin typeface="Arial"/>
                <a:cs typeface="Arial"/>
              </a:rPr>
              <a:t>y</a:t>
            </a:r>
            <a:r>
              <a:rPr sz="1400" b="1" dirty="0">
                <a:latin typeface="Arial"/>
                <a:cs typeface="Arial"/>
              </a:rPr>
              <a:t>sis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148583" y="3910584"/>
            <a:ext cx="4025265" cy="300355"/>
            <a:chOff x="3148583" y="3910584"/>
            <a:chExt cx="4025265" cy="300355"/>
          </a:xfrm>
        </p:grpSpPr>
        <p:sp>
          <p:nvSpPr>
            <p:cNvPr id="26" name="object 26"/>
            <p:cNvSpPr/>
            <p:nvPr/>
          </p:nvSpPr>
          <p:spPr>
            <a:xfrm>
              <a:off x="3167633" y="3929634"/>
              <a:ext cx="3987165" cy="262255"/>
            </a:xfrm>
            <a:custGeom>
              <a:avLst/>
              <a:gdLst/>
              <a:ahLst/>
              <a:cxnLst/>
              <a:rect l="l" t="t" r="r" b="b"/>
              <a:pathLst>
                <a:path w="3987165" h="262254">
                  <a:moveTo>
                    <a:pt x="3986784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3986784" y="262127"/>
                  </a:lnTo>
                  <a:lnTo>
                    <a:pt x="39867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167633" y="3929634"/>
              <a:ext cx="3987165" cy="262255"/>
            </a:xfrm>
            <a:custGeom>
              <a:avLst/>
              <a:gdLst/>
              <a:ahLst/>
              <a:cxnLst/>
              <a:rect l="l" t="t" r="r" b="b"/>
              <a:pathLst>
                <a:path w="3987165" h="262254">
                  <a:moveTo>
                    <a:pt x="0" y="262127"/>
                  </a:moveTo>
                  <a:lnTo>
                    <a:pt x="3986784" y="262127"/>
                  </a:lnTo>
                  <a:lnTo>
                    <a:pt x="3986784" y="0"/>
                  </a:lnTo>
                  <a:lnTo>
                    <a:pt x="0" y="0"/>
                  </a:lnTo>
                  <a:lnTo>
                    <a:pt x="0" y="262127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3306826" y="3958844"/>
            <a:ext cx="37045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Identify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“where”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each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BCT</a:t>
            </a:r>
            <a:r>
              <a:rPr sz="1100" b="1" dirty="0">
                <a:latin typeface="Arial"/>
                <a:cs typeface="Arial"/>
              </a:rPr>
              <a:t> Fight</a:t>
            </a:r>
            <a:r>
              <a:rPr sz="1100" b="1" spc="30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will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occur </a:t>
            </a:r>
            <a:r>
              <a:rPr sz="1100" b="1" dirty="0">
                <a:latin typeface="Arial"/>
                <a:cs typeface="Arial"/>
              </a:rPr>
              <a:t>on the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map.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15995" y="3953255"/>
            <a:ext cx="242315" cy="220979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3083432" y="3971035"/>
            <a:ext cx="1035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9278" y="3882644"/>
            <a:ext cx="22180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Step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3: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COA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31838" y="2865120"/>
            <a:ext cx="2691130" cy="1363980"/>
            <a:chOff x="131838" y="2865120"/>
            <a:chExt cx="2691130" cy="1363980"/>
          </a:xfrm>
        </p:grpSpPr>
        <p:sp>
          <p:nvSpPr>
            <p:cNvPr id="33" name="object 33"/>
            <p:cNvSpPr/>
            <p:nvPr/>
          </p:nvSpPr>
          <p:spPr>
            <a:xfrm>
              <a:off x="131838" y="4090797"/>
              <a:ext cx="2193290" cy="18415"/>
            </a:xfrm>
            <a:custGeom>
              <a:avLst/>
              <a:gdLst/>
              <a:ahLst/>
              <a:cxnLst/>
              <a:rect l="l" t="t" r="r" b="b"/>
              <a:pathLst>
                <a:path w="2193290" h="18414">
                  <a:moveTo>
                    <a:pt x="2193023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2193023" y="18287"/>
                  </a:lnTo>
                  <a:lnTo>
                    <a:pt x="21930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044445" y="2884170"/>
              <a:ext cx="759460" cy="1325880"/>
            </a:xfrm>
            <a:custGeom>
              <a:avLst/>
              <a:gdLst/>
              <a:ahLst/>
              <a:cxnLst/>
              <a:rect l="l" t="t" r="r" b="b"/>
              <a:pathLst>
                <a:path w="759460" h="1325879">
                  <a:moveTo>
                    <a:pt x="0" y="1325879"/>
                  </a:moveTo>
                  <a:lnTo>
                    <a:pt x="76469" y="1324594"/>
                  </a:lnTo>
                  <a:lnTo>
                    <a:pt x="147697" y="1320909"/>
                  </a:lnTo>
                  <a:lnTo>
                    <a:pt x="212155" y="1315077"/>
                  </a:lnTo>
                  <a:lnTo>
                    <a:pt x="268319" y="1307353"/>
                  </a:lnTo>
                  <a:lnTo>
                    <a:pt x="314659" y="1297993"/>
                  </a:lnTo>
                  <a:lnTo>
                    <a:pt x="371765" y="1275378"/>
                  </a:lnTo>
                  <a:lnTo>
                    <a:pt x="379476" y="1262633"/>
                  </a:lnTo>
                  <a:lnTo>
                    <a:pt x="379476" y="726185"/>
                  </a:lnTo>
                  <a:lnTo>
                    <a:pt x="387186" y="713441"/>
                  </a:lnTo>
                  <a:lnTo>
                    <a:pt x="444292" y="690826"/>
                  </a:lnTo>
                  <a:lnTo>
                    <a:pt x="490632" y="681466"/>
                  </a:lnTo>
                  <a:lnTo>
                    <a:pt x="546796" y="673742"/>
                  </a:lnTo>
                  <a:lnTo>
                    <a:pt x="611254" y="667910"/>
                  </a:lnTo>
                  <a:lnTo>
                    <a:pt x="682482" y="664225"/>
                  </a:lnTo>
                  <a:lnTo>
                    <a:pt x="758952" y="662939"/>
                  </a:lnTo>
                  <a:lnTo>
                    <a:pt x="682482" y="661654"/>
                  </a:lnTo>
                  <a:lnTo>
                    <a:pt x="611254" y="657969"/>
                  </a:lnTo>
                  <a:lnTo>
                    <a:pt x="546796" y="652137"/>
                  </a:lnTo>
                  <a:lnTo>
                    <a:pt x="490632" y="644413"/>
                  </a:lnTo>
                  <a:lnTo>
                    <a:pt x="444292" y="635053"/>
                  </a:lnTo>
                  <a:lnTo>
                    <a:pt x="387186" y="612438"/>
                  </a:lnTo>
                  <a:lnTo>
                    <a:pt x="379476" y="599693"/>
                  </a:lnTo>
                  <a:lnTo>
                    <a:pt x="379476" y="63245"/>
                  </a:lnTo>
                  <a:lnTo>
                    <a:pt x="371765" y="50501"/>
                  </a:lnTo>
                  <a:lnTo>
                    <a:pt x="314659" y="27886"/>
                  </a:lnTo>
                  <a:lnTo>
                    <a:pt x="268319" y="18526"/>
                  </a:lnTo>
                  <a:lnTo>
                    <a:pt x="212155" y="10802"/>
                  </a:lnTo>
                  <a:lnTo>
                    <a:pt x="147697" y="4970"/>
                  </a:lnTo>
                  <a:lnTo>
                    <a:pt x="76469" y="1285"/>
                  </a:lnTo>
                  <a:lnTo>
                    <a:pt x="0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2991611" y="4393691"/>
            <a:ext cx="4343400" cy="1193800"/>
            <a:chOff x="2991611" y="4393691"/>
            <a:chExt cx="4343400" cy="1193800"/>
          </a:xfrm>
        </p:grpSpPr>
        <p:sp>
          <p:nvSpPr>
            <p:cNvPr id="36" name="object 36"/>
            <p:cNvSpPr/>
            <p:nvPr/>
          </p:nvSpPr>
          <p:spPr>
            <a:xfrm>
              <a:off x="5503163" y="5236463"/>
              <a:ext cx="227329" cy="344805"/>
            </a:xfrm>
            <a:custGeom>
              <a:avLst/>
              <a:gdLst/>
              <a:ahLst/>
              <a:cxnLst/>
              <a:rect l="l" t="t" r="r" b="b"/>
              <a:pathLst>
                <a:path w="227329" h="344804">
                  <a:moveTo>
                    <a:pt x="170307" y="0"/>
                  </a:moveTo>
                  <a:lnTo>
                    <a:pt x="56769" y="0"/>
                  </a:lnTo>
                  <a:lnTo>
                    <a:pt x="56769" y="230886"/>
                  </a:lnTo>
                  <a:lnTo>
                    <a:pt x="0" y="230886"/>
                  </a:lnTo>
                  <a:lnTo>
                    <a:pt x="113537" y="344424"/>
                  </a:lnTo>
                  <a:lnTo>
                    <a:pt x="227075" y="230886"/>
                  </a:lnTo>
                  <a:lnTo>
                    <a:pt x="170307" y="230886"/>
                  </a:lnTo>
                  <a:lnTo>
                    <a:pt x="1703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503163" y="5236463"/>
              <a:ext cx="227329" cy="344805"/>
            </a:xfrm>
            <a:custGeom>
              <a:avLst/>
              <a:gdLst/>
              <a:ahLst/>
              <a:cxnLst/>
              <a:rect l="l" t="t" r="r" b="b"/>
              <a:pathLst>
                <a:path w="227329" h="344804">
                  <a:moveTo>
                    <a:pt x="170307" y="0"/>
                  </a:moveTo>
                  <a:lnTo>
                    <a:pt x="170307" y="230886"/>
                  </a:lnTo>
                  <a:lnTo>
                    <a:pt x="227075" y="230886"/>
                  </a:lnTo>
                  <a:lnTo>
                    <a:pt x="113537" y="344424"/>
                  </a:lnTo>
                  <a:lnTo>
                    <a:pt x="0" y="230886"/>
                  </a:lnTo>
                  <a:lnTo>
                    <a:pt x="56769" y="230886"/>
                  </a:lnTo>
                  <a:lnTo>
                    <a:pt x="56769" y="0"/>
                  </a:lnTo>
                  <a:lnTo>
                    <a:pt x="170307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167633" y="4412741"/>
              <a:ext cx="4148454" cy="276225"/>
            </a:xfrm>
            <a:custGeom>
              <a:avLst/>
              <a:gdLst/>
              <a:ahLst/>
              <a:cxnLst/>
              <a:rect l="l" t="t" r="r" b="b"/>
              <a:pathLst>
                <a:path w="4148454" h="276225">
                  <a:moveTo>
                    <a:pt x="4148328" y="0"/>
                  </a:moveTo>
                  <a:lnTo>
                    <a:pt x="0" y="0"/>
                  </a:lnTo>
                  <a:lnTo>
                    <a:pt x="0" y="275843"/>
                  </a:lnTo>
                  <a:lnTo>
                    <a:pt x="4148328" y="275843"/>
                  </a:lnTo>
                  <a:lnTo>
                    <a:pt x="41483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167633" y="4412741"/>
              <a:ext cx="4148454" cy="276225"/>
            </a:xfrm>
            <a:custGeom>
              <a:avLst/>
              <a:gdLst/>
              <a:ahLst/>
              <a:cxnLst/>
              <a:rect l="l" t="t" r="r" b="b"/>
              <a:pathLst>
                <a:path w="4148454" h="276225">
                  <a:moveTo>
                    <a:pt x="0" y="275843"/>
                  </a:moveTo>
                  <a:lnTo>
                    <a:pt x="4148328" y="275843"/>
                  </a:lnTo>
                  <a:lnTo>
                    <a:pt x="4148328" y="0"/>
                  </a:lnTo>
                  <a:lnTo>
                    <a:pt x="0" y="0"/>
                  </a:lnTo>
                  <a:lnTo>
                    <a:pt x="0" y="275843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91611" y="4428743"/>
              <a:ext cx="242315" cy="220979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3059048" y="4441063"/>
            <a:ext cx="41344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b="1" baseline="2525" dirty="0">
                <a:latin typeface="Arial"/>
                <a:cs typeface="Arial"/>
              </a:rPr>
              <a:t>5</a:t>
            </a:r>
            <a:r>
              <a:rPr sz="1650" b="1" spc="810" baseline="25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Determine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how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each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WfF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will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Resource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dirty="0">
                <a:latin typeface="Arial"/>
                <a:cs typeface="Arial"/>
              </a:rPr>
              <a:t> BCT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Fight.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003804" y="3395471"/>
            <a:ext cx="4997450" cy="315595"/>
            <a:chOff x="3003804" y="3395471"/>
            <a:chExt cx="4997450" cy="315595"/>
          </a:xfrm>
        </p:grpSpPr>
        <p:sp>
          <p:nvSpPr>
            <p:cNvPr id="43" name="object 43"/>
            <p:cNvSpPr/>
            <p:nvPr/>
          </p:nvSpPr>
          <p:spPr>
            <a:xfrm>
              <a:off x="3124962" y="3414521"/>
              <a:ext cx="4857115" cy="277495"/>
            </a:xfrm>
            <a:custGeom>
              <a:avLst/>
              <a:gdLst/>
              <a:ahLst/>
              <a:cxnLst/>
              <a:rect l="l" t="t" r="r" b="b"/>
              <a:pathLst>
                <a:path w="4857115" h="277495">
                  <a:moveTo>
                    <a:pt x="4856988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4856988" y="277367"/>
                  </a:lnTo>
                  <a:lnTo>
                    <a:pt x="48569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124962" y="3414521"/>
              <a:ext cx="4857115" cy="277495"/>
            </a:xfrm>
            <a:custGeom>
              <a:avLst/>
              <a:gdLst/>
              <a:ahLst/>
              <a:cxnLst/>
              <a:rect l="l" t="t" r="r" b="b"/>
              <a:pathLst>
                <a:path w="4857115" h="277495">
                  <a:moveTo>
                    <a:pt x="0" y="277367"/>
                  </a:moveTo>
                  <a:lnTo>
                    <a:pt x="4856988" y="277367"/>
                  </a:lnTo>
                  <a:lnTo>
                    <a:pt x="4856988" y="0"/>
                  </a:lnTo>
                  <a:lnTo>
                    <a:pt x="0" y="0"/>
                  </a:lnTo>
                  <a:lnTo>
                    <a:pt x="0" y="277367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03804" y="3439667"/>
              <a:ext cx="242315" cy="220979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3071241" y="3445255"/>
            <a:ext cx="4783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3</a:t>
            </a:r>
            <a:r>
              <a:rPr sz="1100" b="1" spc="47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Identify “when”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each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BCT</a:t>
            </a:r>
            <a:r>
              <a:rPr sz="1200" b="1" dirty="0">
                <a:latin typeface="Arial"/>
                <a:cs typeface="Arial"/>
              </a:rPr>
              <a:t> Fight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will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occur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on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dirty="0">
                <a:latin typeface="Arial"/>
                <a:cs typeface="Arial"/>
              </a:rPr>
              <a:t> Ops</a:t>
            </a:r>
            <a:r>
              <a:rPr sz="1200" b="1" spc="-5" dirty="0">
                <a:latin typeface="Arial"/>
                <a:cs typeface="Arial"/>
              </a:rPr>
              <a:t> Timeline.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17700" y="6563055"/>
            <a:ext cx="6884034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i="1" spc="-5" dirty="0">
                <a:solidFill>
                  <a:srgbClr val="FF0000"/>
                </a:solidFill>
                <a:latin typeface="Rockwell"/>
                <a:cs typeface="Rockwell"/>
              </a:rPr>
              <a:t>By</a:t>
            </a:r>
            <a:r>
              <a:rPr sz="1300" b="1" i="1" dirty="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sz="1300" b="1" i="1" spc="-5" dirty="0">
                <a:solidFill>
                  <a:srgbClr val="FF0000"/>
                </a:solidFill>
                <a:latin typeface="Rockwell"/>
                <a:cs typeface="Rockwell"/>
              </a:rPr>
              <a:t>answering</a:t>
            </a:r>
            <a:r>
              <a:rPr sz="1300" b="1" i="1" spc="35" dirty="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sz="1300" b="1" i="1" spc="-5" dirty="0">
                <a:solidFill>
                  <a:srgbClr val="FF0000"/>
                </a:solidFill>
                <a:latin typeface="Rockwell"/>
                <a:cs typeface="Rockwell"/>
              </a:rPr>
              <a:t>the</a:t>
            </a:r>
            <a:r>
              <a:rPr sz="1300" b="1" i="1" spc="20" dirty="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sz="1300" b="1" i="1" spc="-5" dirty="0">
                <a:solidFill>
                  <a:srgbClr val="FF0000"/>
                </a:solidFill>
                <a:latin typeface="Rockwell"/>
                <a:cs typeface="Rockwell"/>
              </a:rPr>
              <a:t>five</a:t>
            </a:r>
            <a:r>
              <a:rPr sz="1300" b="1" i="1" spc="10" dirty="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sz="1300" b="1" i="1" spc="-10" dirty="0">
                <a:solidFill>
                  <a:srgbClr val="FF0000"/>
                </a:solidFill>
                <a:latin typeface="Rockwell"/>
                <a:cs typeface="Rockwell"/>
              </a:rPr>
              <a:t>questions</a:t>
            </a:r>
            <a:r>
              <a:rPr sz="1300" b="1" i="1" spc="40" dirty="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sz="1300" b="1" i="1" spc="-5" dirty="0">
                <a:solidFill>
                  <a:srgbClr val="FF0000"/>
                </a:solidFill>
                <a:latin typeface="Rockwell"/>
                <a:cs typeface="Rockwell"/>
              </a:rPr>
              <a:t>it</a:t>
            </a:r>
            <a:r>
              <a:rPr sz="1300" b="1" i="1" spc="20" dirty="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sz="1300" b="1" i="1" spc="-10" dirty="0">
                <a:solidFill>
                  <a:srgbClr val="FF0000"/>
                </a:solidFill>
                <a:latin typeface="Rockwell"/>
                <a:cs typeface="Rockwell"/>
              </a:rPr>
              <a:t>provides</a:t>
            </a:r>
            <a:r>
              <a:rPr sz="1300" b="1" i="1" spc="30" dirty="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sz="1300" b="1" i="1" spc="-5" dirty="0">
                <a:solidFill>
                  <a:srgbClr val="FF0000"/>
                </a:solidFill>
                <a:latin typeface="Rockwell"/>
                <a:cs typeface="Rockwell"/>
              </a:rPr>
              <a:t>clarity</a:t>
            </a:r>
            <a:r>
              <a:rPr sz="1300" b="1" i="1" spc="30" dirty="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sz="1300" b="1" i="1" spc="-10" dirty="0">
                <a:solidFill>
                  <a:srgbClr val="FF0000"/>
                </a:solidFill>
                <a:latin typeface="Rockwell"/>
                <a:cs typeface="Rockwell"/>
              </a:rPr>
              <a:t>for</a:t>
            </a:r>
            <a:r>
              <a:rPr sz="1300" b="1" i="1" spc="20" dirty="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sz="1300" b="1" i="1" spc="-5" dirty="0">
                <a:solidFill>
                  <a:srgbClr val="FF0000"/>
                </a:solidFill>
                <a:latin typeface="Rockwell"/>
                <a:cs typeface="Rockwell"/>
              </a:rPr>
              <a:t>the</a:t>
            </a:r>
            <a:r>
              <a:rPr sz="1300" b="1" i="1" spc="20" dirty="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sz="1300" b="1" i="1" spc="-10" dirty="0">
                <a:solidFill>
                  <a:srgbClr val="FF0000"/>
                </a:solidFill>
                <a:latin typeface="Rockwell"/>
                <a:cs typeface="Rockwell"/>
              </a:rPr>
              <a:t>staff</a:t>
            </a:r>
            <a:r>
              <a:rPr sz="1300" b="1" i="1" spc="30" dirty="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sz="1300" b="1" i="1" spc="-5" dirty="0">
                <a:solidFill>
                  <a:srgbClr val="FF0000"/>
                </a:solidFill>
                <a:latin typeface="Rockwell"/>
                <a:cs typeface="Rockwell"/>
              </a:rPr>
              <a:t>to</a:t>
            </a:r>
            <a:r>
              <a:rPr sz="1300" b="1" i="1" spc="20" dirty="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sz="1300" b="1" i="1" spc="-10" dirty="0">
                <a:solidFill>
                  <a:srgbClr val="FF0000"/>
                </a:solidFill>
                <a:latin typeface="Rockwell"/>
                <a:cs typeface="Rockwell"/>
              </a:rPr>
              <a:t>properly</a:t>
            </a:r>
            <a:r>
              <a:rPr sz="1300" b="1" i="1" spc="30" dirty="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sz="1300" b="1" i="1" spc="-5" dirty="0">
                <a:solidFill>
                  <a:srgbClr val="FF0000"/>
                </a:solidFill>
                <a:latin typeface="Rockwell"/>
                <a:cs typeface="Rockwell"/>
              </a:rPr>
              <a:t>plan</a:t>
            </a:r>
            <a:r>
              <a:rPr sz="1300" b="1" i="1" spc="25" dirty="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sz="1300" b="1" i="1" spc="-5" dirty="0">
                <a:solidFill>
                  <a:srgbClr val="FF0000"/>
                </a:solidFill>
                <a:latin typeface="Rockwell"/>
                <a:cs typeface="Rockwell"/>
              </a:rPr>
              <a:t>in</a:t>
            </a:r>
            <a:r>
              <a:rPr sz="1300" b="1" i="1" spc="15" dirty="0">
                <a:solidFill>
                  <a:srgbClr val="FF0000"/>
                </a:solidFill>
                <a:latin typeface="Rockwell"/>
                <a:cs typeface="Rockwell"/>
              </a:rPr>
              <a:t> </a:t>
            </a:r>
            <a:r>
              <a:rPr sz="1300" b="1" i="1" spc="-5" dirty="0">
                <a:solidFill>
                  <a:srgbClr val="FF0000"/>
                </a:solidFill>
                <a:latin typeface="Rockwell"/>
                <a:cs typeface="Rockwell"/>
              </a:rPr>
              <a:t>detail!</a:t>
            </a:r>
            <a:endParaRPr sz="1300">
              <a:latin typeface="Rockwell"/>
              <a:cs typeface="Rockwell"/>
            </a:endParaRPr>
          </a:p>
        </p:txBody>
      </p:sp>
      <p:pic>
        <p:nvPicPr>
          <p:cNvPr id="48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06609" y="6127739"/>
            <a:ext cx="503796" cy="385757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7451852" y="5958027"/>
            <a:ext cx="3759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Rockwell"/>
                <a:cs typeface="Rockwell"/>
              </a:rPr>
              <a:t>R</a:t>
            </a:r>
            <a:r>
              <a:rPr sz="900" b="1" spc="-5" dirty="0">
                <a:latin typeface="Rockwell"/>
                <a:cs typeface="Rockwell"/>
              </a:rPr>
              <a:t>econ</a:t>
            </a:r>
            <a:endParaRPr sz="900">
              <a:latin typeface="Rockwell"/>
              <a:cs typeface="Rockwell"/>
            </a:endParaRPr>
          </a:p>
        </p:txBody>
      </p:sp>
      <p:pic>
        <p:nvPicPr>
          <p:cNvPr id="50" name="object 5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64025" y="6140649"/>
            <a:ext cx="490892" cy="391050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6459473" y="5859576"/>
            <a:ext cx="4806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 marR="5080" indent="-8382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Rockwell"/>
                <a:cs typeface="Rockwell"/>
              </a:rPr>
              <a:t>Shap</a:t>
            </a:r>
            <a:r>
              <a:rPr sz="900" b="1" spc="5" dirty="0">
                <a:latin typeface="Rockwell"/>
                <a:cs typeface="Rockwell"/>
              </a:rPr>
              <a:t>i</a:t>
            </a:r>
            <a:r>
              <a:rPr sz="900" b="1" dirty="0">
                <a:latin typeface="Rockwell"/>
                <a:cs typeface="Rockwell"/>
              </a:rPr>
              <a:t>ng  </a:t>
            </a:r>
            <a:r>
              <a:rPr sz="900" b="1" spc="-5" dirty="0">
                <a:latin typeface="Rockwell"/>
                <a:cs typeface="Rockwell"/>
              </a:rPr>
              <a:t>Fires</a:t>
            </a:r>
            <a:endParaRPr sz="900">
              <a:latin typeface="Rockwell"/>
              <a:cs typeface="Rockwell"/>
            </a:endParaRPr>
          </a:p>
        </p:txBody>
      </p:sp>
      <p:pic>
        <p:nvPicPr>
          <p:cNvPr id="52" name="object 5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2056" y="6150797"/>
            <a:ext cx="502591" cy="386989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3430651" y="5860186"/>
            <a:ext cx="4400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Rockwell"/>
                <a:cs typeface="Rockwell"/>
              </a:rPr>
              <a:t>Air</a:t>
            </a:r>
            <a:endParaRPr sz="9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900" b="1" spc="-5" dirty="0">
                <a:latin typeface="Rockwell"/>
                <a:cs typeface="Rockwell"/>
              </a:rPr>
              <a:t>Assault</a:t>
            </a:r>
            <a:endParaRPr sz="900">
              <a:latin typeface="Rockwell"/>
              <a:cs typeface="Rockwell"/>
            </a:endParaRPr>
          </a:p>
        </p:txBody>
      </p:sp>
      <p:pic>
        <p:nvPicPr>
          <p:cNvPr id="54" name="object 5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10860" y="6162790"/>
            <a:ext cx="502591" cy="385757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4268851" y="5860186"/>
            <a:ext cx="99504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Rockwell"/>
                <a:cs typeface="Rockwell"/>
              </a:rPr>
              <a:t>Ground</a:t>
            </a:r>
            <a:r>
              <a:rPr sz="900" b="1" spc="-45" dirty="0">
                <a:latin typeface="Rockwell"/>
                <a:cs typeface="Rockwell"/>
              </a:rPr>
              <a:t> </a:t>
            </a:r>
            <a:r>
              <a:rPr sz="900" b="1" spc="-5" dirty="0">
                <a:latin typeface="Rockwell"/>
                <a:cs typeface="Rockwell"/>
              </a:rPr>
              <a:t>Mvtment</a:t>
            </a:r>
            <a:endParaRPr sz="900">
              <a:latin typeface="Rockwell"/>
              <a:cs typeface="Rockwel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900" b="1" spc="-5" dirty="0">
                <a:latin typeface="Rockwell"/>
                <a:cs typeface="Rockwell"/>
              </a:rPr>
              <a:t>Control</a:t>
            </a:r>
            <a:endParaRPr sz="900">
              <a:latin typeface="Rockwell"/>
              <a:cs typeface="Rockwell"/>
            </a:endParaRPr>
          </a:p>
        </p:txBody>
      </p:sp>
      <p:pic>
        <p:nvPicPr>
          <p:cNvPr id="56" name="object 5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83756" y="6123166"/>
            <a:ext cx="502591" cy="385757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5462396" y="5953150"/>
            <a:ext cx="724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Rockwell"/>
                <a:cs typeface="Rockwell"/>
              </a:rPr>
              <a:t>Sustainment</a:t>
            </a:r>
            <a:endParaRPr sz="900">
              <a:latin typeface="Rockwell"/>
              <a:cs typeface="Rockwell"/>
            </a:endParaRPr>
          </a:p>
        </p:txBody>
      </p:sp>
      <p:pic>
        <p:nvPicPr>
          <p:cNvPr id="58" name="object 5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56204" y="473963"/>
            <a:ext cx="652686" cy="653096"/>
          </a:xfrm>
          <a:prstGeom prst="rect">
            <a:avLst/>
          </a:prstGeom>
        </p:spPr>
      </p:pic>
      <p:sp>
        <p:nvSpPr>
          <p:cNvPr id="59" name="object 59"/>
          <p:cNvSpPr txBox="1"/>
          <p:nvPr/>
        </p:nvSpPr>
        <p:spPr>
          <a:xfrm>
            <a:off x="3221227" y="567690"/>
            <a:ext cx="495934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575" algn="just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Ground </a:t>
            </a:r>
            <a:r>
              <a:rPr sz="900" b="1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 spc="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900" b="1" spc="-1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900" b="1" spc="-5" dirty="0">
                <a:solidFill>
                  <a:srgbClr val="FFFFFF"/>
                </a:solidFill>
                <a:latin typeface="Arial"/>
                <a:cs typeface="Arial"/>
              </a:rPr>
              <a:t>tme</a:t>
            </a:r>
            <a:r>
              <a:rPr sz="900" b="1" dirty="0">
                <a:solidFill>
                  <a:srgbClr val="FFFFFF"/>
                </a:solidFill>
                <a:latin typeface="Arial"/>
                <a:cs typeface="Arial"/>
              </a:rPr>
              <a:t>nt  Control</a:t>
            </a:r>
            <a:endParaRPr sz="900">
              <a:latin typeface="Arial"/>
              <a:cs typeface="Arial"/>
            </a:endParaRPr>
          </a:p>
        </p:txBody>
      </p:sp>
      <p:pic>
        <p:nvPicPr>
          <p:cNvPr id="60" name="object 6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66388" y="502919"/>
            <a:ext cx="652686" cy="653096"/>
          </a:xfrm>
          <a:prstGeom prst="rect">
            <a:avLst/>
          </a:prstGeom>
        </p:spPr>
      </p:pic>
      <p:sp>
        <p:nvSpPr>
          <p:cNvPr id="61" name="object 61"/>
          <p:cNvSpPr txBox="1"/>
          <p:nvPr/>
        </p:nvSpPr>
        <p:spPr>
          <a:xfrm>
            <a:off x="3856482" y="709421"/>
            <a:ext cx="63817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Sus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inm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2" name="object 6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11623" y="553212"/>
            <a:ext cx="651172" cy="651591"/>
          </a:xfrm>
          <a:prstGeom prst="rect">
            <a:avLst/>
          </a:prstGeom>
        </p:spPr>
      </p:pic>
      <p:sp>
        <p:nvSpPr>
          <p:cNvPr id="63" name="object 63"/>
          <p:cNvSpPr txBox="1"/>
          <p:nvPr/>
        </p:nvSpPr>
        <p:spPr>
          <a:xfrm>
            <a:off x="4633976" y="703579"/>
            <a:ext cx="55562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2715" marR="5080" indent="-12065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Shaping  Fires</a:t>
            </a:r>
            <a:endParaRPr sz="10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56412" y="1765554"/>
            <a:ext cx="425259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7660" marR="5080" indent="-315595">
              <a:lnSpc>
                <a:spcPct val="100000"/>
              </a:lnSpc>
              <a:spcBef>
                <a:spcPts val="95"/>
              </a:spcBef>
            </a:pPr>
            <a:r>
              <a:rPr sz="1300" b="1" i="1" spc="-10" dirty="0">
                <a:latin typeface="Rockwell"/>
                <a:cs typeface="Rockwell"/>
              </a:rPr>
              <a:t>The</a:t>
            </a:r>
            <a:r>
              <a:rPr sz="1300" b="1" i="1" spc="10" dirty="0">
                <a:latin typeface="Rockwell"/>
                <a:cs typeface="Rockwell"/>
              </a:rPr>
              <a:t> </a:t>
            </a:r>
            <a:r>
              <a:rPr sz="1300" b="1" i="1" spc="-5" dirty="0">
                <a:latin typeface="Rockwell"/>
                <a:cs typeface="Rockwell"/>
              </a:rPr>
              <a:t>XO/S2/S3/FSO</a:t>
            </a:r>
            <a:r>
              <a:rPr sz="1300" b="1" i="1" spc="25" dirty="0">
                <a:latin typeface="Rockwell"/>
                <a:cs typeface="Rockwell"/>
              </a:rPr>
              <a:t> </a:t>
            </a:r>
            <a:r>
              <a:rPr sz="1300" b="1" i="1" spc="-10" dirty="0">
                <a:latin typeface="Rockwell"/>
                <a:cs typeface="Rockwell"/>
              </a:rPr>
              <a:t>should</a:t>
            </a:r>
            <a:r>
              <a:rPr sz="1300" b="1" i="1" spc="30" dirty="0">
                <a:latin typeface="Rockwell"/>
                <a:cs typeface="Rockwell"/>
              </a:rPr>
              <a:t> </a:t>
            </a:r>
            <a:r>
              <a:rPr sz="1300" b="1" i="1" spc="-10" dirty="0">
                <a:latin typeface="Rockwell"/>
                <a:cs typeface="Rockwell"/>
              </a:rPr>
              <a:t>huddle</a:t>
            </a:r>
            <a:r>
              <a:rPr sz="1300" b="1" i="1" spc="25" dirty="0">
                <a:latin typeface="Rockwell"/>
                <a:cs typeface="Rockwell"/>
              </a:rPr>
              <a:t> </a:t>
            </a:r>
            <a:r>
              <a:rPr sz="1300" b="1" i="1" spc="-5" dirty="0">
                <a:latin typeface="Rockwell"/>
                <a:cs typeface="Rockwell"/>
              </a:rPr>
              <a:t>often</a:t>
            </a:r>
            <a:r>
              <a:rPr sz="1300" b="1" i="1" spc="20" dirty="0">
                <a:latin typeface="Rockwell"/>
                <a:cs typeface="Rockwell"/>
              </a:rPr>
              <a:t> </a:t>
            </a:r>
            <a:r>
              <a:rPr sz="1300" b="1" i="1" spc="-5" dirty="0">
                <a:latin typeface="Rockwell"/>
                <a:cs typeface="Rockwell"/>
              </a:rPr>
              <a:t>to</a:t>
            </a:r>
            <a:r>
              <a:rPr sz="1300" b="1" i="1" spc="15" dirty="0">
                <a:latin typeface="Rockwell"/>
                <a:cs typeface="Rockwell"/>
              </a:rPr>
              <a:t> </a:t>
            </a:r>
            <a:r>
              <a:rPr sz="1300" b="1" i="1" spc="-10" dirty="0">
                <a:latin typeface="Rockwell"/>
                <a:cs typeface="Rockwell"/>
              </a:rPr>
              <a:t>answer</a:t>
            </a:r>
            <a:r>
              <a:rPr sz="1300" b="1" i="1" spc="-5" dirty="0">
                <a:latin typeface="Rockwell"/>
                <a:cs typeface="Rockwell"/>
              </a:rPr>
              <a:t> at</a:t>
            </a:r>
            <a:r>
              <a:rPr sz="1300" b="1" i="1" spc="25" dirty="0">
                <a:latin typeface="Rockwell"/>
                <a:cs typeface="Rockwell"/>
              </a:rPr>
              <a:t> </a:t>
            </a:r>
            <a:r>
              <a:rPr sz="1300" b="1" i="1" spc="-5" dirty="0">
                <a:latin typeface="Rockwell"/>
                <a:cs typeface="Rockwell"/>
              </a:rPr>
              <a:t>a </a:t>
            </a:r>
            <a:r>
              <a:rPr sz="1300" b="1" i="1" spc="-310" dirty="0">
                <a:latin typeface="Rockwell"/>
                <a:cs typeface="Rockwell"/>
              </a:rPr>
              <a:t> </a:t>
            </a:r>
            <a:r>
              <a:rPr sz="1300" b="1" i="1" spc="-5" dirty="0">
                <a:latin typeface="Rockwell"/>
                <a:cs typeface="Rockwell"/>
              </a:rPr>
              <a:t>minimum</a:t>
            </a:r>
            <a:r>
              <a:rPr sz="1300" b="1" i="1" spc="35" dirty="0">
                <a:latin typeface="Rockwell"/>
                <a:cs typeface="Rockwell"/>
              </a:rPr>
              <a:t> </a:t>
            </a:r>
            <a:r>
              <a:rPr sz="1300" b="1" i="1" spc="-5" dirty="0">
                <a:latin typeface="Rockwell"/>
                <a:cs typeface="Rockwell"/>
              </a:rPr>
              <a:t>the </a:t>
            </a:r>
            <a:r>
              <a:rPr sz="1300" b="1" i="1" spc="-10" dirty="0">
                <a:latin typeface="Rockwell"/>
                <a:cs typeface="Rockwell"/>
              </a:rPr>
              <a:t>following</a:t>
            </a:r>
            <a:r>
              <a:rPr sz="1300" b="1" i="1" spc="50" dirty="0">
                <a:latin typeface="Rockwell"/>
                <a:cs typeface="Rockwell"/>
              </a:rPr>
              <a:t> </a:t>
            </a:r>
            <a:r>
              <a:rPr sz="1300" b="1" i="1" spc="-10" dirty="0">
                <a:latin typeface="Rockwell"/>
                <a:cs typeface="Rockwell"/>
              </a:rPr>
              <a:t>questions</a:t>
            </a:r>
            <a:r>
              <a:rPr sz="1300" b="1" i="1" spc="35" dirty="0">
                <a:latin typeface="Rockwell"/>
                <a:cs typeface="Rockwell"/>
              </a:rPr>
              <a:t> </a:t>
            </a:r>
            <a:r>
              <a:rPr sz="1300" b="1" i="1" spc="-10" dirty="0">
                <a:latin typeface="Rockwell"/>
                <a:cs typeface="Rockwell"/>
              </a:rPr>
              <a:t>for</a:t>
            </a:r>
            <a:r>
              <a:rPr sz="1300" b="1" i="1" spc="10" dirty="0">
                <a:latin typeface="Rockwell"/>
                <a:cs typeface="Rockwell"/>
              </a:rPr>
              <a:t> </a:t>
            </a:r>
            <a:r>
              <a:rPr sz="1300" b="1" i="1" spc="-5" dirty="0">
                <a:latin typeface="Rockwell"/>
                <a:cs typeface="Rockwell"/>
              </a:rPr>
              <a:t>the</a:t>
            </a:r>
            <a:r>
              <a:rPr sz="1300" b="1" i="1" spc="10" dirty="0">
                <a:latin typeface="Rockwell"/>
                <a:cs typeface="Rockwell"/>
              </a:rPr>
              <a:t> </a:t>
            </a:r>
            <a:r>
              <a:rPr sz="1300" b="1" i="1" spc="-10" dirty="0">
                <a:latin typeface="Rockwell"/>
                <a:cs typeface="Rockwell"/>
              </a:rPr>
              <a:t>staff!</a:t>
            </a:r>
            <a:endParaRPr sz="1300">
              <a:latin typeface="Rockwell"/>
              <a:cs typeface="Rockwel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431660" y="496316"/>
            <a:ext cx="2003425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19455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Trend</a:t>
            </a:r>
            <a:r>
              <a:rPr sz="1050" b="1" spc="-6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1:</a:t>
            </a:r>
            <a:endParaRPr sz="1050">
              <a:latin typeface="Arial"/>
              <a:cs typeface="Arial"/>
            </a:endParaRPr>
          </a:p>
          <a:p>
            <a:pPr marL="35560" marR="27940" indent="109220">
              <a:lnSpc>
                <a:spcPct val="100000"/>
              </a:lnSpc>
            </a:pPr>
            <a:r>
              <a:rPr sz="1050" b="1" dirty="0">
                <a:latin typeface="Arial"/>
                <a:cs typeface="Arial"/>
              </a:rPr>
              <a:t>Commander’s </a:t>
            </a:r>
            <a:r>
              <a:rPr sz="1050" b="1" spc="-5" dirty="0">
                <a:latin typeface="Arial"/>
                <a:cs typeface="Arial"/>
              </a:rPr>
              <a:t>are</a:t>
            </a:r>
            <a:r>
              <a:rPr sz="1050" b="1" spc="28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hesitant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to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identify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their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Brigade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Fights</a:t>
            </a:r>
            <a:endParaRPr sz="1050">
              <a:latin typeface="Arial"/>
              <a:cs typeface="Arial"/>
            </a:endParaRPr>
          </a:p>
          <a:p>
            <a:pPr marL="329565" marR="5080" indent="-317500">
              <a:lnSpc>
                <a:spcPct val="100000"/>
              </a:lnSpc>
            </a:pPr>
            <a:r>
              <a:rPr sz="1050" b="1" dirty="0">
                <a:latin typeface="Arial"/>
                <a:cs typeface="Arial"/>
              </a:rPr>
              <a:t>this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early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in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process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for</a:t>
            </a:r>
            <a:r>
              <a:rPr sz="1050" b="1" spc="-1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 </a:t>
            </a:r>
            <a:r>
              <a:rPr sz="1050" b="1" spc="-28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fear</a:t>
            </a:r>
            <a:r>
              <a:rPr sz="1050" b="1" spc="-1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of</a:t>
            </a:r>
            <a:r>
              <a:rPr sz="1050" b="1" spc="-1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being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wrong.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484744" y="2013330"/>
            <a:ext cx="157289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Trend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2: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The </a:t>
            </a:r>
            <a:r>
              <a:rPr sz="1000" b="1" spc="-5" dirty="0">
                <a:latin typeface="Arial"/>
                <a:cs typeface="Arial"/>
              </a:rPr>
              <a:t>XO/S2/S3/FSO never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further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define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the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Brigade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Fights for the staff and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leave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it to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them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to</a:t>
            </a:r>
            <a:endParaRPr sz="1000">
              <a:latin typeface="Arial"/>
              <a:cs typeface="Arial"/>
            </a:endParaRPr>
          </a:p>
          <a:p>
            <a:pPr marL="12700" marR="12827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figure out these </a:t>
            </a:r>
            <a:r>
              <a:rPr sz="1000" b="1" dirty="0">
                <a:latin typeface="Arial"/>
                <a:cs typeface="Arial"/>
              </a:rPr>
              <a:t>five 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questions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on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their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own.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5298947" y="813816"/>
            <a:ext cx="2146935" cy="2289175"/>
            <a:chOff x="5298947" y="813816"/>
            <a:chExt cx="2146935" cy="2289175"/>
          </a:xfrm>
        </p:grpSpPr>
        <p:sp>
          <p:nvSpPr>
            <p:cNvPr id="68" name="object 68"/>
            <p:cNvSpPr/>
            <p:nvPr/>
          </p:nvSpPr>
          <p:spPr>
            <a:xfrm>
              <a:off x="7090917" y="2875533"/>
              <a:ext cx="348615" cy="220979"/>
            </a:xfrm>
            <a:custGeom>
              <a:avLst/>
              <a:gdLst/>
              <a:ahLst/>
              <a:cxnLst/>
              <a:rect l="l" t="t" r="r" b="b"/>
              <a:pathLst>
                <a:path w="348615" h="220980">
                  <a:moveTo>
                    <a:pt x="85089" y="0"/>
                  </a:moveTo>
                  <a:lnTo>
                    <a:pt x="0" y="135762"/>
                  </a:lnTo>
                  <a:lnTo>
                    <a:pt x="135762" y="220979"/>
                  </a:lnTo>
                  <a:lnTo>
                    <a:pt x="123062" y="165735"/>
                  </a:lnTo>
                  <a:lnTo>
                    <a:pt x="348614" y="113918"/>
                  </a:lnTo>
                  <a:lnTo>
                    <a:pt x="323341" y="3555"/>
                  </a:lnTo>
                  <a:lnTo>
                    <a:pt x="97789" y="55244"/>
                  </a:lnTo>
                  <a:lnTo>
                    <a:pt x="850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090917" y="2875533"/>
              <a:ext cx="348615" cy="220979"/>
            </a:xfrm>
            <a:custGeom>
              <a:avLst/>
              <a:gdLst/>
              <a:ahLst/>
              <a:cxnLst/>
              <a:rect l="l" t="t" r="r" b="b"/>
              <a:pathLst>
                <a:path w="348615" h="220980">
                  <a:moveTo>
                    <a:pt x="323341" y="3555"/>
                  </a:moveTo>
                  <a:lnTo>
                    <a:pt x="97789" y="55244"/>
                  </a:lnTo>
                  <a:lnTo>
                    <a:pt x="85089" y="0"/>
                  </a:lnTo>
                  <a:lnTo>
                    <a:pt x="0" y="135762"/>
                  </a:lnTo>
                  <a:lnTo>
                    <a:pt x="135762" y="220979"/>
                  </a:lnTo>
                  <a:lnTo>
                    <a:pt x="123062" y="165735"/>
                  </a:lnTo>
                  <a:lnTo>
                    <a:pt x="348614" y="113918"/>
                  </a:lnTo>
                  <a:lnTo>
                    <a:pt x="323341" y="355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98947" y="813816"/>
              <a:ext cx="656844" cy="659891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173228" y="4864989"/>
            <a:ext cx="2738755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Trend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3:</a:t>
            </a:r>
            <a:endParaRPr sz="1100">
              <a:latin typeface="Arial"/>
              <a:cs typeface="Arial"/>
            </a:endParaRPr>
          </a:p>
          <a:p>
            <a:pPr marL="12065" marR="5080" indent="-4445" algn="ctr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Staffs are still </a:t>
            </a:r>
            <a:r>
              <a:rPr sz="1100" b="1" spc="-5" dirty="0">
                <a:latin typeface="Arial"/>
                <a:cs typeface="Arial"/>
              </a:rPr>
              <a:t>trying </a:t>
            </a:r>
            <a:r>
              <a:rPr sz="1100" b="1" dirty="0">
                <a:latin typeface="Arial"/>
                <a:cs typeface="Arial"/>
              </a:rPr>
              <a:t>to figure </a:t>
            </a:r>
            <a:r>
              <a:rPr sz="1100" b="1" spc="-5" dirty="0">
                <a:latin typeface="Arial"/>
                <a:cs typeface="Arial"/>
              </a:rPr>
              <a:t>out </a:t>
            </a:r>
            <a:r>
              <a:rPr sz="1100" b="1" dirty="0">
                <a:latin typeface="Arial"/>
                <a:cs typeface="Arial"/>
              </a:rPr>
              <a:t>these 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five </a:t>
            </a:r>
            <a:r>
              <a:rPr sz="1100" b="1" dirty="0">
                <a:latin typeface="Arial"/>
                <a:cs typeface="Arial"/>
              </a:rPr>
              <a:t>basic </a:t>
            </a:r>
            <a:r>
              <a:rPr sz="1100" b="1" spc="-5" dirty="0">
                <a:latin typeface="Arial"/>
                <a:cs typeface="Arial"/>
              </a:rPr>
              <a:t>questions </a:t>
            </a:r>
            <a:r>
              <a:rPr sz="1100" b="1" dirty="0">
                <a:latin typeface="Arial"/>
                <a:cs typeface="Arial"/>
              </a:rPr>
              <a:t>for each Brigade 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Fight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during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war-gaming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step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or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they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never</a:t>
            </a:r>
            <a:r>
              <a:rPr sz="1100" b="1" dirty="0">
                <a:latin typeface="Arial"/>
                <a:cs typeface="Arial"/>
              </a:rPr>
              <a:t> get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there.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354192" y="1035811"/>
            <a:ext cx="492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con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5507735" y="1508760"/>
            <a:ext cx="238125" cy="356870"/>
            <a:chOff x="5507735" y="1508760"/>
            <a:chExt cx="238125" cy="356870"/>
          </a:xfrm>
        </p:grpSpPr>
        <p:sp>
          <p:nvSpPr>
            <p:cNvPr id="74" name="object 74"/>
            <p:cNvSpPr/>
            <p:nvPr/>
          </p:nvSpPr>
          <p:spPr>
            <a:xfrm>
              <a:off x="5513831" y="1514856"/>
              <a:ext cx="226060" cy="344805"/>
            </a:xfrm>
            <a:custGeom>
              <a:avLst/>
              <a:gdLst/>
              <a:ahLst/>
              <a:cxnLst/>
              <a:rect l="l" t="t" r="r" b="b"/>
              <a:pathLst>
                <a:path w="226060" h="344805">
                  <a:moveTo>
                    <a:pt x="169163" y="0"/>
                  </a:moveTo>
                  <a:lnTo>
                    <a:pt x="56387" y="0"/>
                  </a:lnTo>
                  <a:lnTo>
                    <a:pt x="56387" y="231648"/>
                  </a:lnTo>
                  <a:lnTo>
                    <a:pt x="0" y="231648"/>
                  </a:lnTo>
                  <a:lnTo>
                    <a:pt x="112775" y="344424"/>
                  </a:lnTo>
                  <a:lnTo>
                    <a:pt x="225551" y="231648"/>
                  </a:lnTo>
                  <a:lnTo>
                    <a:pt x="169163" y="231648"/>
                  </a:lnTo>
                  <a:lnTo>
                    <a:pt x="1691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513831" y="1514856"/>
              <a:ext cx="226060" cy="344805"/>
            </a:xfrm>
            <a:custGeom>
              <a:avLst/>
              <a:gdLst/>
              <a:ahLst/>
              <a:cxnLst/>
              <a:rect l="l" t="t" r="r" b="b"/>
              <a:pathLst>
                <a:path w="226060" h="344805">
                  <a:moveTo>
                    <a:pt x="169163" y="0"/>
                  </a:moveTo>
                  <a:lnTo>
                    <a:pt x="169163" y="231648"/>
                  </a:lnTo>
                  <a:lnTo>
                    <a:pt x="225551" y="231648"/>
                  </a:lnTo>
                  <a:lnTo>
                    <a:pt x="112775" y="344424"/>
                  </a:lnTo>
                  <a:lnTo>
                    <a:pt x="0" y="231648"/>
                  </a:lnTo>
                  <a:lnTo>
                    <a:pt x="56387" y="231648"/>
                  </a:lnTo>
                  <a:lnTo>
                    <a:pt x="56387" y="0"/>
                  </a:lnTo>
                  <a:lnTo>
                    <a:pt x="169163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/>
          <p:nvPr/>
        </p:nvSpPr>
        <p:spPr>
          <a:xfrm>
            <a:off x="201929" y="4688585"/>
            <a:ext cx="2264410" cy="24130"/>
          </a:xfrm>
          <a:custGeom>
            <a:avLst/>
            <a:gdLst/>
            <a:ahLst/>
            <a:cxnLst/>
            <a:rect l="l" t="t" r="r" b="b"/>
            <a:pathLst>
              <a:path w="2264410" h="24129">
                <a:moveTo>
                  <a:pt x="0" y="23875"/>
                </a:moveTo>
                <a:lnTo>
                  <a:pt x="2264410" y="0"/>
                </a:lnTo>
              </a:path>
            </a:pathLst>
          </a:custGeom>
          <a:ln w="381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6341109" y="5193538"/>
            <a:ext cx="267716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000" b="1" i="1" spc="-5" dirty="0">
                <a:latin typeface="Arial"/>
                <a:cs typeface="Arial"/>
              </a:rPr>
              <a:t>End Goal: You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10" dirty="0">
                <a:latin typeface="Arial"/>
                <a:cs typeface="Arial"/>
              </a:rPr>
              <a:t>are</a:t>
            </a:r>
            <a:r>
              <a:rPr sz="1000" b="1" i="1" spc="-5" dirty="0">
                <a:latin typeface="Arial"/>
                <a:cs typeface="Arial"/>
              </a:rPr>
              <a:t> trying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to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pull out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the 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golden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nuggets from the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initial clump</a:t>
            </a:r>
            <a:r>
              <a:rPr sz="1000" b="1" i="1" spc="-1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of</a:t>
            </a:r>
            <a:r>
              <a:rPr sz="1000" b="1" i="1" spc="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dirt </a:t>
            </a:r>
            <a:r>
              <a:rPr sz="1000" b="1" i="1" spc="-26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in</a:t>
            </a:r>
            <a:r>
              <a:rPr sz="1000" b="1" i="1" spc="-1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order</a:t>
            </a:r>
            <a:r>
              <a:rPr sz="1000" b="1" i="1" spc="-1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to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help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focus the staff!</a:t>
            </a:r>
            <a:endParaRPr sz="10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751189" y="6604507"/>
            <a:ext cx="2901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15b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08045" y="26923"/>
            <a:ext cx="2385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HOPE</a:t>
            </a:r>
            <a:r>
              <a:rPr sz="1800" spc="-45" dirty="0"/>
              <a:t> </a:t>
            </a:r>
            <a:r>
              <a:rPr sz="1800" spc="-5" dirty="0"/>
              <a:t>Timeline</a:t>
            </a:r>
            <a:r>
              <a:rPr sz="1800" spc="-45" dirty="0"/>
              <a:t> </a:t>
            </a:r>
            <a:r>
              <a:rPr sz="1800" dirty="0"/>
              <a:t>“TTP”</a:t>
            </a:r>
            <a:endParaRPr sz="18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49681" y="5544058"/>
          <a:ext cx="8686800" cy="1096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3685">
                <a:tc>
                  <a:txBody>
                    <a:bodyPr/>
                    <a:lstStyle/>
                    <a:p>
                      <a:pPr marL="59499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O/C-T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Observed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Trends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Cost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Fix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830">
                <a:tc rowSpan="2">
                  <a:txBody>
                    <a:bodyPr/>
                    <a:lstStyle/>
                    <a:p>
                      <a:pPr marL="90805" marR="14287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Staffs fail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visualize how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the new MDMP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cycle</a:t>
                      </a:r>
                      <a:r>
                        <a:rPr sz="800" b="1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a new </a:t>
                      </a:r>
                      <a:r>
                        <a:rPr sz="800" b="1" spc="-20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higher HQs order will be conducted while fighting the 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current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fight.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2075" marR="131445">
                        <a:lnSpc>
                          <a:spcPct val="100000"/>
                        </a:lnSpc>
                        <a:spcBef>
                          <a:spcPts val="350"/>
                        </a:spcBef>
                        <a:buChar char="-"/>
                        <a:tabLst>
                          <a:tab pos="154940" algn="l"/>
                        </a:tabLst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staff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fail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complete a new</a:t>
                      </a:r>
                      <a:r>
                        <a:rPr sz="8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detailed</a:t>
                      </a:r>
                      <a:r>
                        <a:rPr sz="8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plan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new </a:t>
                      </a:r>
                      <a:r>
                        <a:rPr sz="800" b="1" spc="-20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operation.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92075" marR="136525">
                        <a:lnSpc>
                          <a:spcPct val="100000"/>
                        </a:lnSpc>
                        <a:buChar char="-"/>
                        <a:tabLst>
                          <a:tab pos="154940" algn="l"/>
                        </a:tabLst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are</a:t>
                      </a:r>
                      <a:r>
                        <a:rPr sz="8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constantly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distracted</a:t>
                      </a:r>
                      <a:r>
                        <a:rPr sz="8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by the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current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fight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800" b="1" spc="-2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complete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MDMP</a:t>
                      </a:r>
                      <a:r>
                        <a:rPr sz="8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for the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next</a:t>
                      </a:r>
                      <a:r>
                        <a:rPr sz="8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mission.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92075" marR="184785">
                        <a:lnSpc>
                          <a:spcPct val="100000"/>
                        </a:lnSpc>
                        <a:buChar char="-"/>
                        <a:tabLst>
                          <a:tab pos="154940" algn="l"/>
                        </a:tabLst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become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frustrated</a:t>
                      </a:r>
                      <a:r>
                        <a:rPr sz="8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skip</a:t>
                      </a:r>
                      <a:r>
                        <a:rPr sz="8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major</a:t>
                      </a:r>
                      <a:r>
                        <a:rPr sz="8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steps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of the </a:t>
                      </a:r>
                      <a:r>
                        <a:rPr sz="800" b="1" spc="-20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MDMP</a:t>
                      </a:r>
                      <a:r>
                        <a:rPr sz="8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the new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order.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2075" marR="1841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-5" dirty="0">
                          <a:latin typeface="Arial"/>
                          <a:cs typeface="Arial"/>
                        </a:rPr>
                        <a:t>Use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HOPE</a:t>
                      </a:r>
                      <a:r>
                        <a:rPr sz="8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Timeline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develop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detail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timeline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800" b="1" spc="-20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new MDMP</a:t>
                      </a:r>
                      <a:r>
                        <a:rPr sz="8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cycle</a:t>
                      </a:r>
                      <a:r>
                        <a:rPr sz="80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synchronized</a:t>
                      </a:r>
                      <a:r>
                        <a:rPr sz="8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current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operations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activities.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4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2032" y="1164336"/>
            <a:ext cx="2714243" cy="240639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43331" y="810005"/>
            <a:ext cx="8895715" cy="4601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6256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Purpose</a:t>
            </a:r>
            <a:r>
              <a:rPr sz="1050" dirty="0">
                <a:latin typeface="Arial"/>
                <a:cs typeface="Arial"/>
              </a:rPr>
              <a:t>: The HOPE timeline is a planning </a:t>
            </a:r>
            <a:r>
              <a:rPr sz="1050" spc="-5" dirty="0">
                <a:latin typeface="Arial"/>
                <a:cs typeface="Arial"/>
              </a:rPr>
              <a:t>tool that assists the </a:t>
            </a:r>
            <a:r>
              <a:rPr sz="1050" dirty="0">
                <a:latin typeface="Arial"/>
                <a:cs typeface="Arial"/>
              </a:rPr>
              <a:t>staff </a:t>
            </a:r>
            <a:r>
              <a:rPr sz="1050" spc="-5" dirty="0">
                <a:latin typeface="Arial"/>
                <a:cs typeface="Arial"/>
              </a:rPr>
              <a:t>to synchronize the unit’s battle rhythm events with </a:t>
            </a:r>
            <a:r>
              <a:rPr sz="1050" dirty="0">
                <a:latin typeface="Arial"/>
                <a:cs typeface="Arial"/>
              </a:rPr>
              <a:t>a new MDMP planning </a:t>
            </a:r>
            <a:r>
              <a:rPr sz="1050" spc="-5" dirty="0">
                <a:latin typeface="Arial"/>
                <a:cs typeface="Arial"/>
              </a:rPr>
              <a:t>cycle </a:t>
            </a:r>
            <a:r>
              <a:rPr sz="1050" dirty="0">
                <a:latin typeface="Arial"/>
                <a:cs typeface="Arial"/>
              </a:rPr>
              <a:t> based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on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receiving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new order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with the </a:t>
            </a:r>
            <a:r>
              <a:rPr sz="1050" dirty="0">
                <a:latin typeface="Arial"/>
                <a:cs typeface="Arial"/>
              </a:rPr>
              <a:t>on-going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current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operation.</a:t>
            </a:r>
            <a:endParaRPr sz="1050">
              <a:latin typeface="Arial"/>
              <a:cs typeface="Arial"/>
            </a:endParaRPr>
          </a:p>
          <a:p>
            <a:pPr marL="12700" marR="3279775">
              <a:lnSpc>
                <a:spcPct val="100000"/>
              </a:lnSpc>
              <a:spcBef>
                <a:spcPts val="605"/>
              </a:spcBef>
            </a:pPr>
            <a:r>
              <a:rPr sz="1050" b="1" dirty="0">
                <a:latin typeface="Arial"/>
                <a:cs typeface="Arial"/>
              </a:rPr>
              <a:t>HOPE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Timeline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Defined</a:t>
            </a:r>
            <a:r>
              <a:rPr sz="1050" dirty="0">
                <a:latin typeface="Arial"/>
                <a:cs typeface="Arial"/>
              </a:rPr>
              <a:t>: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10" dirty="0">
                <a:latin typeface="Arial"/>
                <a:cs typeface="Arial"/>
              </a:rPr>
              <a:t>We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call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it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HOPE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timeline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as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means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to </a:t>
            </a:r>
            <a:r>
              <a:rPr sz="1050" dirty="0">
                <a:latin typeface="Arial"/>
                <a:cs typeface="Arial"/>
              </a:rPr>
              <a:t>easily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remember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it’s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four </a:t>
            </a:r>
            <a:r>
              <a:rPr sz="1050" spc="-27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components.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The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HOPE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timeline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is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acronym which represents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following:</a:t>
            </a:r>
            <a:endParaRPr sz="1050">
              <a:latin typeface="Arial"/>
              <a:cs typeface="Arial"/>
            </a:endParaRPr>
          </a:p>
          <a:p>
            <a:pPr marL="12700" marR="2931160" indent="182880">
              <a:lnSpc>
                <a:spcPct val="100000"/>
              </a:lnSpc>
              <a:spcBef>
                <a:spcPts val="5"/>
              </a:spcBef>
            </a:pPr>
            <a:r>
              <a:rPr sz="1050" b="1" dirty="0">
                <a:latin typeface="Arial"/>
                <a:cs typeface="Arial"/>
              </a:rPr>
              <a:t>H: Higher Headquarters</a:t>
            </a:r>
            <a:r>
              <a:rPr sz="1050" dirty="0">
                <a:latin typeface="Arial"/>
                <a:cs typeface="Arial"/>
              </a:rPr>
              <a:t>. </a:t>
            </a:r>
            <a:r>
              <a:rPr sz="1050" spc="-5" dirty="0">
                <a:latin typeface="Arial"/>
                <a:cs typeface="Arial"/>
              </a:rPr>
              <a:t>In </a:t>
            </a:r>
            <a:r>
              <a:rPr sz="1050" dirty="0">
                <a:latin typeface="Arial"/>
                <a:cs typeface="Arial"/>
              </a:rPr>
              <a:t>this part of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timeline </a:t>
            </a:r>
            <a:r>
              <a:rPr sz="1050" spc="-5" dirty="0">
                <a:latin typeface="Arial"/>
                <a:cs typeface="Arial"/>
              </a:rPr>
              <a:t>you </a:t>
            </a:r>
            <a:r>
              <a:rPr sz="1050" dirty="0">
                <a:latin typeface="Arial"/>
                <a:cs typeface="Arial"/>
              </a:rPr>
              <a:t>would list out specified and implied tasks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from </a:t>
            </a:r>
            <a:r>
              <a:rPr sz="1050" spc="-5" dirty="0">
                <a:latin typeface="Arial"/>
                <a:cs typeface="Arial"/>
              </a:rPr>
              <a:t>your </a:t>
            </a:r>
            <a:r>
              <a:rPr sz="1050" dirty="0">
                <a:latin typeface="Arial"/>
                <a:cs typeface="Arial"/>
              </a:rPr>
              <a:t>higher HQs, </a:t>
            </a:r>
            <a:r>
              <a:rPr sz="1050" spc="5" dirty="0">
                <a:latin typeface="Arial"/>
                <a:cs typeface="Arial"/>
              </a:rPr>
              <a:t>key </a:t>
            </a:r>
            <a:r>
              <a:rPr sz="1050" spc="-5" dirty="0">
                <a:latin typeface="Arial"/>
                <a:cs typeface="Arial"/>
              </a:rPr>
              <a:t>events the </a:t>
            </a:r>
            <a:r>
              <a:rPr sz="1050" dirty="0">
                <a:latin typeface="Arial"/>
                <a:cs typeface="Arial"/>
              </a:rPr>
              <a:t>higher HQs or other units are executing that could influence 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your</a:t>
            </a:r>
            <a:r>
              <a:rPr sz="1050" dirty="0">
                <a:latin typeface="Arial"/>
                <a:cs typeface="Arial"/>
              </a:rPr>
              <a:t> battlespace,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etc.</a:t>
            </a:r>
            <a:endParaRPr sz="1050">
              <a:latin typeface="Arial"/>
              <a:cs typeface="Arial"/>
            </a:endParaRPr>
          </a:p>
          <a:p>
            <a:pPr marL="12700" marR="2823845" indent="182880">
              <a:lnSpc>
                <a:spcPct val="100000"/>
              </a:lnSpc>
            </a:pPr>
            <a:r>
              <a:rPr sz="1050" b="1" spc="-5" dirty="0">
                <a:latin typeface="Arial"/>
                <a:cs typeface="Arial"/>
              </a:rPr>
              <a:t>O:</a:t>
            </a:r>
            <a:r>
              <a:rPr sz="1050" b="1" spc="-1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Operations</a:t>
            </a:r>
            <a:r>
              <a:rPr sz="1050" dirty="0">
                <a:latin typeface="Arial"/>
                <a:cs typeface="Arial"/>
              </a:rPr>
              <a:t>: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In</a:t>
            </a:r>
            <a:r>
              <a:rPr sz="1050" dirty="0">
                <a:latin typeface="Arial"/>
                <a:cs typeface="Arial"/>
              </a:rPr>
              <a:t> this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section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you</a:t>
            </a:r>
            <a:r>
              <a:rPr sz="1050" spc="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list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critical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tasks,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major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movements,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key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operations,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etc.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</a:t>
            </a:r>
            <a:r>
              <a:rPr sz="1050" dirty="0">
                <a:latin typeface="Arial"/>
                <a:cs typeface="Arial"/>
              </a:rPr>
              <a:t> staff </a:t>
            </a:r>
            <a:r>
              <a:rPr sz="1050" spc="-27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has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identified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in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their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own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internal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OPORD.</a:t>
            </a:r>
            <a:endParaRPr sz="1050">
              <a:latin typeface="Arial"/>
              <a:cs typeface="Arial"/>
            </a:endParaRPr>
          </a:p>
          <a:p>
            <a:pPr marL="12700" marR="3095625" indent="182880">
              <a:lnSpc>
                <a:spcPct val="100000"/>
              </a:lnSpc>
            </a:pPr>
            <a:r>
              <a:rPr sz="1050" b="1" dirty="0">
                <a:latin typeface="Arial"/>
                <a:cs typeface="Arial"/>
              </a:rPr>
              <a:t>P: Planning</a:t>
            </a:r>
            <a:r>
              <a:rPr sz="1050" dirty="0">
                <a:latin typeface="Arial"/>
                <a:cs typeface="Arial"/>
              </a:rPr>
              <a:t>: </a:t>
            </a:r>
            <a:r>
              <a:rPr sz="1050" spc="-5" dirty="0">
                <a:latin typeface="Arial"/>
                <a:cs typeface="Arial"/>
              </a:rPr>
              <a:t>In </a:t>
            </a:r>
            <a:r>
              <a:rPr sz="1050" dirty="0">
                <a:latin typeface="Arial"/>
                <a:cs typeface="Arial"/>
              </a:rPr>
              <a:t>this section </a:t>
            </a:r>
            <a:r>
              <a:rPr sz="1050" spc="-5" dirty="0">
                <a:latin typeface="Arial"/>
                <a:cs typeface="Arial"/>
              </a:rPr>
              <a:t>you </a:t>
            </a:r>
            <a:r>
              <a:rPr sz="1050" dirty="0">
                <a:latin typeface="Arial"/>
                <a:cs typeface="Arial"/>
              </a:rPr>
              <a:t>list </a:t>
            </a:r>
            <a:r>
              <a:rPr sz="1050" spc="-5" dirty="0">
                <a:latin typeface="Arial"/>
                <a:cs typeface="Arial"/>
              </a:rPr>
              <a:t>your </a:t>
            </a:r>
            <a:r>
              <a:rPr sz="1050" dirty="0">
                <a:latin typeface="Arial"/>
                <a:cs typeface="Arial"/>
              </a:rPr>
              <a:t>next </a:t>
            </a:r>
            <a:r>
              <a:rPr sz="1050" spc="-5" dirty="0">
                <a:latin typeface="Arial"/>
                <a:cs typeface="Arial"/>
              </a:rPr>
              <a:t>cycle </a:t>
            </a:r>
            <a:r>
              <a:rPr sz="1050" dirty="0">
                <a:latin typeface="Arial"/>
                <a:cs typeface="Arial"/>
              </a:rPr>
              <a:t>of MDMP steps for a new order, </a:t>
            </a:r>
            <a:r>
              <a:rPr sz="1050" spc="5" dirty="0">
                <a:latin typeface="Arial"/>
                <a:cs typeface="Arial"/>
              </a:rPr>
              <a:t>key </a:t>
            </a:r>
            <a:r>
              <a:rPr sz="1050" spc="-5" dirty="0">
                <a:latin typeface="Arial"/>
                <a:cs typeface="Arial"/>
              </a:rPr>
              <a:t>battle 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rhythm </a:t>
            </a:r>
            <a:r>
              <a:rPr sz="1050" dirty="0">
                <a:latin typeface="Arial"/>
                <a:cs typeface="Arial"/>
              </a:rPr>
              <a:t>meetings, briefings, etc. This allows </a:t>
            </a:r>
            <a:r>
              <a:rPr sz="1050" spc="-5" dirty="0">
                <a:latin typeface="Arial"/>
                <a:cs typeface="Arial"/>
              </a:rPr>
              <a:t>you to </a:t>
            </a:r>
            <a:r>
              <a:rPr sz="1050" dirty="0">
                <a:latin typeface="Arial"/>
                <a:cs typeface="Arial"/>
              </a:rPr>
              <a:t>synch all these </a:t>
            </a:r>
            <a:r>
              <a:rPr sz="1050" spc="-5" dirty="0">
                <a:latin typeface="Arial"/>
                <a:cs typeface="Arial"/>
              </a:rPr>
              <a:t>events with your </a:t>
            </a:r>
            <a:r>
              <a:rPr sz="1050" dirty="0">
                <a:latin typeface="Arial"/>
                <a:cs typeface="Arial"/>
              </a:rPr>
              <a:t>current tactical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operations.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i="1" spc="5" dirty="0">
                <a:latin typeface="Arial"/>
                <a:cs typeface="Arial"/>
              </a:rPr>
              <a:t>This</a:t>
            </a:r>
            <a:r>
              <a:rPr sz="1050" i="1" spc="-2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section</a:t>
            </a:r>
            <a:r>
              <a:rPr sz="1050" i="1" spc="-2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is</a:t>
            </a:r>
            <a:r>
              <a:rPr sz="1050" i="1" spc="-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the</a:t>
            </a:r>
            <a:r>
              <a:rPr sz="1050" i="1" spc="-20" dirty="0">
                <a:latin typeface="Arial"/>
                <a:cs typeface="Arial"/>
              </a:rPr>
              <a:t> </a:t>
            </a:r>
            <a:r>
              <a:rPr sz="1050" i="1" spc="-5" dirty="0">
                <a:latin typeface="Arial"/>
                <a:cs typeface="Arial"/>
              </a:rPr>
              <a:t>most</a:t>
            </a:r>
            <a:r>
              <a:rPr sz="1050" i="1" spc="10" dirty="0">
                <a:latin typeface="Arial"/>
                <a:cs typeface="Arial"/>
              </a:rPr>
              <a:t> </a:t>
            </a:r>
            <a:r>
              <a:rPr sz="1050" i="1" spc="-5" dirty="0">
                <a:latin typeface="Arial"/>
                <a:cs typeface="Arial"/>
              </a:rPr>
              <a:t>important </a:t>
            </a:r>
            <a:r>
              <a:rPr sz="1050" i="1" dirty="0">
                <a:latin typeface="Arial"/>
                <a:cs typeface="Arial"/>
              </a:rPr>
              <a:t>part</a:t>
            </a:r>
            <a:r>
              <a:rPr sz="1050" i="1" spc="-1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of</a:t>
            </a:r>
            <a:r>
              <a:rPr sz="1050" i="1" spc="-1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the</a:t>
            </a:r>
            <a:r>
              <a:rPr sz="1050" i="1" spc="-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HOPE</a:t>
            </a:r>
            <a:r>
              <a:rPr sz="1050" i="1" spc="-2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timeline</a:t>
            </a:r>
            <a:r>
              <a:rPr sz="1050" dirty="0"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  <a:p>
            <a:pPr marL="12700" marR="3088640" indent="182880">
              <a:lnSpc>
                <a:spcPct val="100000"/>
              </a:lnSpc>
            </a:pPr>
            <a:r>
              <a:rPr sz="1050" b="1" dirty="0">
                <a:latin typeface="Arial"/>
                <a:cs typeface="Arial"/>
              </a:rPr>
              <a:t>E: Enemy</a:t>
            </a:r>
            <a:r>
              <a:rPr sz="1050" dirty="0">
                <a:latin typeface="Arial"/>
                <a:cs typeface="Arial"/>
              </a:rPr>
              <a:t>: </a:t>
            </a:r>
            <a:r>
              <a:rPr sz="1050" spc="-5" dirty="0">
                <a:latin typeface="Arial"/>
                <a:cs typeface="Arial"/>
              </a:rPr>
              <a:t>In </a:t>
            </a:r>
            <a:r>
              <a:rPr sz="1050" dirty="0">
                <a:latin typeface="Arial"/>
                <a:cs typeface="Arial"/>
              </a:rPr>
              <a:t>this section </a:t>
            </a:r>
            <a:r>
              <a:rPr sz="1050" spc="-5" dirty="0">
                <a:latin typeface="Arial"/>
                <a:cs typeface="Arial"/>
              </a:rPr>
              <a:t>you </a:t>
            </a:r>
            <a:r>
              <a:rPr sz="1050" dirty="0">
                <a:latin typeface="Arial"/>
                <a:cs typeface="Arial"/>
              </a:rPr>
              <a:t>list all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spc="5" dirty="0">
                <a:latin typeface="Arial"/>
                <a:cs typeface="Arial"/>
              </a:rPr>
              <a:t>key </a:t>
            </a:r>
            <a:r>
              <a:rPr sz="1050" dirty="0">
                <a:latin typeface="Arial"/>
                <a:cs typeface="Arial"/>
              </a:rPr>
              <a:t>templated enemy </a:t>
            </a:r>
            <a:r>
              <a:rPr sz="1050" spc="-5" dirty="0">
                <a:latin typeface="Arial"/>
                <a:cs typeface="Arial"/>
              </a:rPr>
              <a:t>activities </a:t>
            </a:r>
            <a:r>
              <a:rPr sz="1050" dirty="0">
                <a:latin typeface="Arial"/>
                <a:cs typeface="Arial"/>
              </a:rPr>
              <a:t>identified in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original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OPORD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 expected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activates </a:t>
            </a:r>
            <a:r>
              <a:rPr sz="1050" dirty="0">
                <a:latin typeface="Arial"/>
                <a:cs typeface="Arial"/>
              </a:rPr>
              <a:t>based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ongoing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intel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updates.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Arial"/>
              <a:cs typeface="Arial"/>
            </a:endParaRPr>
          </a:p>
          <a:p>
            <a:pPr marL="12700" marR="2890520">
              <a:lnSpc>
                <a:spcPct val="100000"/>
              </a:lnSpc>
            </a:pPr>
            <a:r>
              <a:rPr sz="1050" dirty="0">
                <a:latin typeface="Arial"/>
                <a:cs typeface="Arial"/>
              </a:rPr>
              <a:t>Staffs should think of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HOPE Timeline as a running synchronization matrix. After </a:t>
            </a:r>
            <a:r>
              <a:rPr sz="1050" spc="-5" dirty="0">
                <a:latin typeface="Arial"/>
                <a:cs typeface="Arial"/>
              </a:rPr>
              <a:t>you have </a:t>
            </a:r>
            <a:r>
              <a:rPr sz="1050" dirty="0">
                <a:latin typeface="Arial"/>
                <a:cs typeface="Arial"/>
              </a:rPr>
              <a:t> completed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MDMP and produced an order in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ISB </a:t>
            </a:r>
            <a:r>
              <a:rPr sz="1050" spc="-5" dirty="0">
                <a:latin typeface="Arial"/>
                <a:cs typeface="Arial"/>
              </a:rPr>
              <a:t>you </a:t>
            </a:r>
            <a:r>
              <a:rPr sz="1050" dirty="0">
                <a:latin typeface="Arial"/>
                <a:cs typeface="Arial"/>
              </a:rPr>
              <a:t>need </a:t>
            </a:r>
            <a:r>
              <a:rPr sz="1050" spc="-5" dirty="0">
                <a:latin typeface="Arial"/>
                <a:cs typeface="Arial"/>
              </a:rPr>
              <a:t>to </a:t>
            </a:r>
            <a:r>
              <a:rPr sz="1050" dirty="0">
                <a:latin typeface="Arial"/>
                <a:cs typeface="Arial"/>
              </a:rPr>
              <a:t>continue </a:t>
            </a:r>
            <a:r>
              <a:rPr sz="1050" spc="-5" dirty="0">
                <a:latin typeface="Arial"/>
                <a:cs typeface="Arial"/>
              </a:rPr>
              <a:t>to </a:t>
            </a:r>
            <a:r>
              <a:rPr sz="1050" dirty="0">
                <a:latin typeface="Arial"/>
                <a:cs typeface="Arial"/>
              </a:rPr>
              <a:t>synch more than just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tactical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fight.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09"/>
              </a:spcBef>
            </a:pPr>
            <a:r>
              <a:rPr sz="1050" b="1" spc="-10" dirty="0">
                <a:latin typeface="Arial"/>
                <a:cs typeface="Arial"/>
              </a:rPr>
              <a:t>Ask </a:t>
            </a:r>
            <a:r>
              <a:rPr sz="1050" b="1" spc="-5" dirty="0">
                <a:latin typeface="Arial"/>
                <a:cs typeface="Arial"/>
              </a:rPr>
              <a:t>yourself, </a:t>
            </a:r>
            <a:r>
              <a:rPr sz="1050" b="1" i="1" dirty="0">
                <a:latin typeface="Arial"/>
                <a:cs typeface="Arial"/>
              </a:rPr>
              <a:t>“once I </a:t>
            </a:r>
            <a:r>
              <a:rPr sz="1050" b="1" i="1" spc="-5" dirty="0">
                <a:latin typeface="Arial"/>
                <a:cs typeface="Arial"/>
              </a:rPr>
              <a:t>receive </a:t>
            </a:r>
            <a:r>
              <a:rPr sz="1050" b="1" i="1" dirty="0">
                <a:latin typeface="Arial"/>
                <a:cs typeface="Arial"/>
              </a:rPr>
              <a:t>a new order how am I going to conduct a new </a:t>
            </a:r>
            <a:r>
              <a:rPr sz="1050" b="1" i="1" spc="-5" dirty="0">
                <a:latin typeface="Arial"/>
                <a:cs typeface="Arial"/>
              </a:rPr>
              <a:t>cycle </a:t>
            </a:r>
            <a:r>
              <a:rPr sz="1050" b="1" i="1" dirty="0">
                <a:latin typeface="Arial"/>
                <a:cs typeface="Arial"/>
              </a:rPr>
              <a:t>of the MDMP </a:t>
            </a:r>
            <a:r>
              <a:rPr sz="1050" b="1" i="1" spc="-5" dirty="0">
                <a:latin typeface="Arial"/>
                <a:cs typeface="Arial"/>
              </a:rPr>
              <a:t>steps </a:t>
            </a:r>
            <a:r>
              <a:rPr sz="1050" b="1" i="1" dirty="0">
                <a:latin typeface="Arial"/>
                <a:cs typeface="Arial"/>
              </a:rPr>
              <a:t>for the new order, </a:t>
            </a:r>
            <a:r>
              <a:rPr sz="1050" b="1" i="1" spc="-5" dirty="0">
                <a:latin typeface="Arial"/>
                <a:cs typeface="Arial"/>
              </a:rPr>
              <a:t>while simultaneously </a:t>
            </a:r>
            <a:r>
              <a:rPr sz="1050" b="1" i="1" spc="-280" dirty="0">
                <a:latin typeface="Arial"/>
                <a:cs typeface="Arial"/>
              </a:rPr>
              <a:t> </a:t>
            </a:r>
            <a:r>
              <a:rPr sz="1050" b="1" i="1" spc="-5" dirty="0">
                <a:latin typeface="Arial"/>
                <a:cs typeface="Arial"/>
              </a:rPr>
              <a:t>fighting</a:t>
            </a:r>
            <a:r>
              <a:rPr sz="1050" b="1" i="1" spc="-3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the</a:t>
            </a:r>
            <a:r>
              <a:rPr sz="1050" b="1" i="1" spc="-15" dirty="0">
                <a:latin typeface="Arial"/>
                <a:cs typeface="Arial"/>
              </a:rPr>
              <a:t> </a:t>
            </a:r>
            <a:r>
              <a:rPr sz="1050" b="1" i="1" spc="-5" dirty="0">
                <a:latin typeface="Arial"/>
                <a:cs typeface="Arial"/>
              </a:rPr>
              <a:t>current</a:t>
            </a:r>
            <a:r>
              <a:rPr sz="1050" b="1" i="1" spc="-20" dirty="0">
                <a:latin typeface="Arial"/>
                <a:cs typeface="Arial"/>
              </a:rPr>
              <a:t> </a:t>
            </a:r>
            <a:r>
              <a:rPr sz="1050" b="1" i="1" spc="-5" dirty="0">
                <a:latin typeface="Arial"/>
                <a:cs typeface="Arial"/>
              </a:rPr>
              <a:t>fight?”</a:t>
            </a:r>
            <a:endParaRPr sz="1050">
              <a:latin typeface="Arial"/>
              <a:cs typeface="Arial"/>
            </a:endParaRPr>
          </a:p>
          <a:p>
            <a:pPr marL="12700" marR="383540">
              <a:lnSpc>
                <a:spcPct val="100000"/>
              </a:lnSpc>
              <a:spcBef>
                <a:spcPts val="875"/>
              </a:spcBef>
            </a:pPr>
            <a:r>
              <a:rPr sz="1050" b="1" dirty="0">
                <a:latin typeface="Arial"/>
                <a:cs typeface="Arial"/>
              </a:rPr>
              <a:t>Implementation Format</a:t>
            </a:r>
            <a:r>
              <a:rPr sz="1050" dirty="0">
                <a:latin typeface="Arial"/>
                <a:cs typeface="Arial"/>
              </a:rPr>
              <a:t>: </a:t>
            </a:r>
            <a:r>
              <a:rPr sz="1050" spc="10" dirty="0">
                <a:latin typeface="Arial"/>
                <a:cs typeface="Arial"/>
              </a:rPr>
              <a:t>We </a:t>
            </a:r>
            <a:r>
              <a:rPr sz="1050" dirty="0">
                <a:latin typeface="Arial"/>
                <a:cs typeface="Arial"/>
              </a:rPr>
              <a:t>call it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HOPE timeline as a means </a:t>
            </a:r>
            <a:r>
              <a:rPr sz="1050" spc="-5" dirty="0">
                <a:latin typeface="Arial"/>
                <a:cs typeface="Arial"/>
              </a:rPr>
              <a:t>to </a:t>
            </a:r>
            <a:r>
              <a:rPr sz="1050" dirty="0">
                <a:latin typeface="Arial"/>
                <a:cs typeface="Arial"/>
              </a:rPr>
              <a:t>easily remember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four components. </a:t>
            </a:r>
            <a:r>
              <a:rPr sz="1050" spc="-5" dirty="0">
                <a:latin typeface="Arial"/>
                <a:cs typeface="Arial"/>
              </a:rPr>
              <a:t>However, we </a:t>
            </a:r>
            <a:r>
              <a:rPr sz="1050" dirty="0">
                <a:latin typeface="Arial"/>
                <a:cs typeface="Arial"/>
              </a:rPr>
              <a:t>recommend instead 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of spelling it H-O-P-E, when </a:t>
            </a:r>
            <a:r>
              <a:rPr sz="1050" spc="-5" dirty="0">
                <a:latin typeface="Arial"/>
                <a:cs typeface="Arial"/>
              </a:rPr>
              <a:t>you </a:t>
            </a:r>
            <a:r>
              <a:rPr sz="1050" dirty="0">
                <a:latin typeface="Arial"/>
                <a:cs typeface="Arial"/>
              </a:rPr>
              <a:t>build </a:t>
            </a:r>
            <a:r>
              <a:rPr sz="1050" spc="-5" dirty="0">
                <a:latin typeface="Arial"/>
                <a:cs typeface="Arial"/>
              </a:rPr>
              <a:t>your </a:t>
            </a:r>
            <a:r>
              <a:rPr sz="1050" dirty="0">
                <a:latin typeface="Arial"/>
                <a:cs typeface="Arial"/>
              </a:rPr>
              <a:t>matrix, </a:t>
            </a:r>
            <a:r>
              <a:rPr sz="1050" spc="-5" dirty="0">
                <a:latin typeface="Arial"/>
                <a:cs typeface="Arial"/>
              </a:rPr>
              <a:t>you </a:t>
            </a:r>
            <a:r>
              <a:rPr sz="1050" dirty="0">
                <a:latin typeface="Arial"/>
                <a:cs typeface="Arial"/>
              </a:rPr>
              <a:t>list it from </a:t>
            </a:r>
            <a:r>
              <a:rPr sz="1050" spc="-5" dirty="0">
                <a:latin typeface="Arial"/>
                <a:cs typeface="Arial"/>
              </a:rPr>
              <a:t>top to </a:t>
            </a:r>
            <a:r>
              <a:rPr sz="1050" dirty="0">
                <a:latin typeface="Arial"/>
                <a:cs typeface="Arial"/>
              </a:rPr>
              <a:t>bottom as H-O-E-P. </a:t>
            </a:r>
            <a:r>
              <a:rPr sz="1050" spc="-5" dirty="0">
                <a:latin typeface="Arial"/>
                <a:cs typeface="Arial"/>
              </a:rPr>
              <a:t>It </a:t>
            </a:r>
            <a:r>
              <a:rPr sz="1050" dirty="0">
                <a:latin typeface="Arial"/>
                <a:cs typeface="Arial"/>
              </a:rPr>
              <a:t>is critical that </a:t>
            </a:r>
            <a:r>
              <a:rPr sz="1050" spc="-5" dirty="0">
                <a:latin typeface="Arial"/>
                <a:cs typeface="Arial"/>
              </a:rPr>
              <a:t>you </a:t>
            </a:r>
            <a:r>
              <a:rPr sz="1050" dirty="0">
                <a:latin typeface="Arial"/>
                <a:cs typeface="Arial"/>
              </a:rPr>
              <a:t>place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Operations row on </a:t>
            </a:r>
            <a:r>
              <a:rPr sz="1050" spc="-5" dirty="0">
                <a:latin typeface="Arial"/>
                <a:cs typeface="Arial"/>
              </a:rPr>
              <a:t>top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of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Enemy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row.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This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will</a:t>
            </a:r>
            <a:r>
              <a:rPr sz="1050" dirty="0">
                <a:latin typeface="Arial"/>
                <a:cs typeface="Arial"/>
              </a:rPr>
              <a:t> ensure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you</a:t>
            </a:r>
            <a:r>
              <a:rPr sz="1050" spc="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are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visualizing and nesting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operations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against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</a:t>
            </a:r>
            <a:r>
              <a:rPr sz="1050" dirty="0">
                <a:latin typeface="Arial"/>
                <a:cs typeface="Arial"/>
              </a:rPr>
              <a:t> enemy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activities.</a:t>
            </a:r>
            <a:endParaRPr sz="1050">
              <a:latin typeface="Arial"/>
              <a:cs typeface="Arial"/>
            </a:endParaRPr>
          </a:p>
          <a:p>
            <a:pPr marL="195580" marR="7755890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Arial"/>
                <a:cs typeface="Arial"/>
              </a:rPr>
              <a:t>H: Higher HQs 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O</a:t>
            </a:r>
            <a:r>
              <a:rPr sz="1050" b="1" dirty="0">
                <a:latin typeface="Arial"/>
                <a:cs typeface="Arial"/>
              </a:rPr>
              <a:t>:</a:t>
            </a:r>
            <a:r>
              <a:rPr sz="1050" b="1" spc="-10" dirty="0">
                <a:latin typeface="Arial"/>
                <a:cs typeface="Arial"/>
              </a:rPr>
              <a:t> O</a:t>
            </a:r>
            <a:r>
              <a:rPr sz="1050" b="1" dirty="0">
                <a:latin typeface="Arial"/>
                <a:cs typeface="Arial"/>
              </a:rPr>
              <a:t>pera</a:t>
            </a:r>
            <a:r>
              <a:rPr sz="1050" b="1" spc="-10" dirty="0">
                <a:latin typeface="Arial"/>
                <a:cs typeface="Arial"/>
              </a:rPr>
              <a:t>ti</a:t>
            </a:r>
            <a:r>
              <a:rPr sz="1050" b="1" dirty="0">
                <a:latin typeface="Arial"/>
                <a:cs typeface="Arial"/>
              </a:rPr>
              <a:t>ons:  E: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Enemy</a:t>
            </a:r>
            <a:endParaRPr sz="1050">
              <a:latin typeface="Arial"/>
              <a:cs typeface="Arial"/>
            </a:endParaRPr>
          </a:p>
          <a:p>
            <a:pPr marL="195580">
              <a:lnSpc>
                <a:spcPct val="100000"/>
              </a:lnSpc>
            </a:pPr>
            <a:r>
              <a:rPr sz="1050" dirty="0">
                <a:latin typeface="Arial"/>
                <a:cs typeface="Arial"/>
              </a:rPr>
              <a:t>P: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Planning: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45931" y="6540944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r>
              <a:rPr sz="1200" b="1" dirty="0">
                <a:latin typeface="Arial"/>
                <a:cs typeface="Arial"/>
              </a:rPr>
              <a:t>16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7522" y="1475230"/>
            <a:ext cx="7296784" cy="5264150"/>
            <a:chOff x="747522" y="1475230"/>
            <a:chExt cx="7296784" cy="5264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2228" y="1475230"/>
              <a:ext cx="6911340" cy="52638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7522" y="1813559"/>
              <a:ext cx="7296784" cy="4296410"/>
            </a:xfrm>
            <a:custGeom>
              <a:avLst/>
              <a:gdLst/>
              <a:ahLst/>
              <a:cxnLst/>
              <a:rect l="l" t="t" r="r" b="b"/>
              <a:pathLst>
                <a:path w="7296784" h="4296410">
                  <a:moveTo>
                    <a:pt x="1117473" y="43434"/>
                  </a:moveTo>
                  <a:lnTo>
                    <a:pt x="1088504" y="28956"/>
                  </a:lnTo>
                  <a:lnTo>
                    <a:pt x="1030605" y="0"/>
                  </a:lnTo>
                  <a:lnTo>
                    <a:pt x="1030605" y="28956"/>
                  </a:lnTo>
                  <a:lnTo>
                    <a:pt x="0" y="28956"/>
                  </a:lnTo>
                  <a:lnTo>
                    <a:pt x="0" y="57912"/>
                  </a:lnTo>
                  <a:lnTo>
                    <a:pt x="1030605" y="57912"/>
                  </a:lnTo>
                  <a:lnTo>
                    <a:pt x="1030605" y="86868"/>
                  </a:lnTo>
                  <a:lnTo>
                    <a:pt x="1088517" y="57912"/>
                  </a:lnTo>
                  <a:lnTo>
                    <a:pt x="1117473" y="43434"/>
                  </a:lnTo>
                  <a:close/>
                </a:path>
                <a:path w="7296784" h="4296410">
                  <a:moveTo>
                    <a:pt x="7296785" y="3863136"/>
                  </a:moveTo>
                  <a:lnTo>
                    <a:pt x="3887762" y="1879003"/>
                  </a:lnTo>
                  <a:lnTo>
                    <a:pt x="3891991" y="1871726"/>
                  </a:lnTo>
                  <a:lnTo>
                    <a:pt x="3902329" y="1853946"/>
                  </a:lnTo>
                  <a:lnTo>
                    <a:pt x="3805428" y="1847850"/>
                  </a:lnTo>
                  <a:lnTo>
                    <a:pt x="3858641" y="1929130"/>
                  </a:lnTo>
                  <a:lnTo>
                    <a:pt x="3873208" y="1904047"/>
                  </a:lnTo>
                  <a:lnTo>
                    <a:pt x="7245210" y="3866642"/>
                  </a:lnTo>
                  <a:lnTo>
                    <a:pt x="3890175" y="4238815"/>
                  </a:lnTo>
                  <a:lnTo>
                    <a:pt x="3886962" y="4210037"/>
                  </a:lnTo>
                  <a:lnTo>
                    <a:pt x="3805428" y="4262780"/>
                  </a:lnTo>
                  <a:lnTo>
                    <a:pt x="3896614" y="4296372"/>
                  </a:lnTo>
                  <a:lnTo>
                    <a:pt x="3893566" y="4269181"/>
                  </a:lnTo>
                  <a:lnTo>
                    <a:pt x="3893388" y="4267581"/>
                  </a:lnTo>
                  <a:lnTo>
                    <a:pt x="7291070" y="3890683"/>
                  </a:lnTo>
                  <a:lnTo>
                    <a:pt x="7289419" y="3875760"/>
                  </a:lnTo>
                  <a:lnTo>
                    <a:pt x="7296785" y="38631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71798" y="26923"/>
            <a:ext cx="2385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HOPE</a:t>
            </a:r>
            <a:r>
              <a:rPr sz="1800" spc="-45" dirty="0"/>
              <a:t> </a:t>
            </a:r>
            <a:r>
              <a:rPr sz="1800" spc="-5" dirty="0"/>
              <a:t>Timeline</a:t>
            </a:r>
            <a:r>
              <a:rPr sz="1800" spc="-45" dirty="0"/>
              <a:t> </a:t>
            </a:r>
            <a:r>
              <a:rPr sz="1800" dirty="0"/>
              <a:t>“TTP”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108305" y="527050"/>
            <a:ext cx="7990840" cy="13919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06144">
              <a:lnSpc>
                <a:spcPct val="100000"/>
              </a:lnSpc>
              <a:spcBef>
                <a:spcPts val="105"/>
              </a:spcBef>
            </a:pP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Impleme</a:t>
            </a: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</a:t>
            </a:r>
            <a:r>
              <a:rPr sz="11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at</a:t>
            </a: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</a:t>
            </a:r>
            <a:r>
              <a:rPr sz="1100" b="1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TT</a:t>
            </a: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</a:t>
            </a:r>
            <a:r>
              <a:rPr sz="1100" b="1" dirty="0">
                <a:latin typeface="Arial"/>
                <a:cs typeface="Arial"/>
              </a:rPr>
              <a:t>:</a:t>
            </a:r>
            <a:endParaRPr sz="1100">
              <a:latin typeface="Arial"/>
              <a:cs typeface="Arial"/>
            </a:endParaRPr>
          </a:p>
          <a:p>
            <a:pPr marL="1649730" indent="-287020">
              <a:lnSpc>
                <a:spcPct val="100000"/>
              </a:lnSpc>
              <a:buFont typeface="Arial"/>
              <a:buChar char="•"/>
              <a:tabLst>
                <a:tab pos="1649730" algn="l"/>
                <a:tab pos="1650364" algn="l"/>
              </a:tabLst>
            </a:pPr>
            <a:r>
              <a:rPr sz="1100" b="1" spc="-5" dirty="0">
                <a:latin typeface="Arial"/>
                <a:cs typeface="Arial"/>
              </a:rPr>
              <a:t>The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timeline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should </a:t>
            </a:r>
            <a:r>
              <a:rPr sz="1100" b="1" dirty="0">
                <a:latin typeface="Arial"/>
                <a:cs typeface="Arial"/>
              </a:rPr>
              <a:t>be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displayed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TOC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for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all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 staff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to</a:t>
            </a:r>
            <a:r>
              <a:rPr sz="1100" b="1" spc="-5" dirty="0">
                <a:latin typeface="Arial"/>
                <a:cs typeface="Arial"/>
              </a:rPr>
              <a:t> review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each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day.</a:t>
            </a:r>
            <a:endParaRPr sz="1100">
              <a:latin typeface="Arial"/>
              <a:cs typeface="Arial"/>
            </a:endParaRPr>
          </a:p>
          <a:p>
            <a:pPr marL="1649730" indent="-287020">
              <a:lnSpc>
                <a:spcPct val="100000"/>
              </a:lnSpc>
              <a:buFont typeface="Arial"/>
              <a:buChar char="•"/>
              <a:tabLst>
                <a:tab pos="1649730" algn="l"/>
                <a:tab pos="1650364" algn="l"/>
              </a:tabLst>
            </a:pPr>
            <a:r>
              <a:rPr sz="1100" b="1" spc="-5" dirty="0">
                <a:latin typeface="Arial"/>
                <a:cs typeface="Arial"/>
              </a:rPr>
              <a:t>The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timeline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should </a:t>
            </a:r>
            <a:r>
              <a:rPr sz="1100" b="1" dirty="0">
                <a:latin typeface="Arial"/>
                <a:cs typeface="Arial"/>
              </a:rPr>
              <a:t>be managed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primarily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by the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BDE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XO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and then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BDE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S3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and OPNs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SGM.</a:t>
            </a:r>
            <a:endParaRPr sz="1100">
              <a:latin typeface="Arial"/>
              <a:cs typeface="Arial"/>
            </a:endParaRPr>
          </a:p>
          <a:p>
            <a:pPr marL="1649730" indent="-287020">
              <a:lnSpc>
                <a:spcPct val="100000"/>
              </a:lnSpc>
              <a:buFont typeface="Arial"/>
              <a:buChar char="•"/>
              <a:tabLst>
                <a:tab pos="1649730" algn="l"/>
                <a:tab pos="1650364" algn="l"/>
              </a:tabLst>
            </a:pPr>
            <a:r>
              <a:rPr sz="1100" b="1" dirty="0">
                <a:latin typeface="Arial"/>
                <a:cs typeface="Arial"/>
              </a:rPr>
              <a:t>You </a:t>
            </a:r>
            <a:r>
              <a:rPr sz="1100" b="1" spc="-5" dirty="0">
                <a:latin typeface="Arial"/>
                <a:cs typeface="Arial"/>
              </a:rPr>
              <a:t>should </a:t>
            </a:r>
            <a:r>
              <a:rPr sz="1100" b="1" dirty="0">
                <a:latin typeface="Arial"/>
                <a:cs typeface="Arial"/>
              </a:rPr>
              <a:t>start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building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5" dirty="0">
                <a:latin typeface="Arial"/>
                <a:cs typeface="Arial"/>
              </a:rPr>
              <a:t> HOPE </a:t>
            </a:r>
            <a:r>
              <a:rPr sz="1100" b="1" dirty="0">
                <a:latin typeface="Arial"/>
                <a:cs typeface="Arial"/>
              </a:rPr>
              <a:t>Timeline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during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Step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1,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Receipt</a:t>
            </a:r>
            <a:r>
              <a:rPr sz="1100" b="1" dirty="0">
                <a:latin typeface="Arial"/>
                <a:cs typeface="Arial"/>
              </a:rPr>
              <a:t> of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Mission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5" dirty="0">
                <a:latin typeface="Arial"/>
                <a:cs typeface="Arial"/>
              </a:rPr>
              <a:t> MDMP.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Arial"/>
              <a:cs typeface="Arial"/>
            </a:endParaRPr>
          </a:p>
          <a:p>
            <a:pPr marL="12700" marR="7050405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Should have a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timeline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cr</a:t>
            </a:r>
            <a:r>
              <a:rPr sz="1000" b="1" spc="-5" dirty="0">
                <a:latin typeface="Arial"/>
                <a:cs typeface="Arial"/>
              </a:rPr>
              <a:t>oss  the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top.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16316" y="4827270"/>
            <a:ext cx="930275" cy="1701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Arial"/>
                <a:cs typeface="Arial"/>
              </a:rPr>
              <a:t>The </a:t>
            </a:r>
            <a:r>
              <a:rPr sz="1000" b="1" spc="-5" dirty="0">
                <a:latin typeface="Arial"/>
                <a:cs typeface="Arial"/>
              </a:rPr>
              <a:t>Plans row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assists </a:t>
            </a:r>
            <a:r>
              <a:rPr sz="1000" b="1" spc="-10" dirty="0">
                <a:latin typeface="Arial"/>
                <a:cs typeface="Arial"/>
              </a:rPr>
              <a:t>you </a:t>
            </a:r>
            <a:r>
              <a:rPr sz="1000" b="1" spc="-5" dirty="0">
                <a:latin typeface="Arial"/>
                <a:cs typeface="Arial"/>
              </a:rPr>
              <a:t>to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synch your </a:t>
            </a:r>
            <a:r>
              <a:rPr sz="1000" b="1" spc="-5" dirty="0">
                <a:latin typeface="Arial"/>
                <a:cs typeface="Arial"/>
              </a:rPr>
              <a:t> next </a:t>
            </a:r>
            <a:r>
              <a:rPr sz="1000" b="1" spc="-10" dirty="0">
                <a:latin typeface="Arial"/>
                <a:cs typeface="Arial"/>
              </a:rPr>
              <a:t>cycle </a:t>
            </a:r>
            <a:r>
              <a:rPr sz="1000" b="1" spc="-5" dirty="0">
                <a:latin typeface="Arial"/>
                <a:cs typeface="Arial"/>
              </a:rPr>
              <a:t>of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5" dirty="0">
                <a:latin typeface="Arial"/>
                <a:cs typeface="Arial"/>
              </a:rPr>
              <a:t>MDMP </a:t>
            </a:r>
            <a:r>
              <a:rPr sz="1000" b="1" spc="-5" dirty="0">
                <a:latin typeface="Arial"/>
                <a:cs typeface="Arial"/>
              </a:rPr>
              <a:t>Steps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for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</a:t>
            </a:r>
            <a:r>
              <a:rPr sz="1000" b="1" spc="2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new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order </a:t>
            </a:r>
            <a:r>
              <a:rPr sz="1000" b="1" dirty="0">
                <a:latin typeface="Arial"/>
                <a:cs typeface="Arial"/>
              </a:rPr>
              <a:t>with </a:t>
            </a:r>
            <a:r>
              <a:rPr sz="1000" b="1" spc="-5" dirty="0">
                <a:latin typeface="Arial"/>
                <a:cs typeface="Arial"/>
              </a:rPr>
              <a:t>the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current fight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</a:t>
            </a:r>
            <a:r>
              <a:rPr sz="1000" b="1" spc="-10" dirty="0">
                <a:latin typeface="Arial"/>
                <a:cs typeface="Arial"/>
              </a:rPr>
              <a:t>c</a:t>
            </a:r>
            <a:r>
              <a:rPr sz="1000" b="1" spc="-5" dirty="0">
                <a:latin typeface="Arial"/>
                <a:cs typeface="Arial"/>
              </a:rPr>
              <a:t>ti</a:t>
            </a:r>
            <a:r>
              <a:rPr sz="1000" b="1" dirty="0">
                <a:latin typeface="Arial"/>
                <a:cs typeface="Arial"/>
              </a:rPr>
              <a:t>v</a:t>
            </a:r>
            <a:r>
              <a:rPr sz="1000" b="1" spc="-5" dirty="0">
                <a:latin typeface="Arial"/>
                <a:cs typeface="Arial"/>
              </a:rPr>
              <a:t>ates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li</a:t>
            </a: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ted  on the Ops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Section.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8305" y="4184141"/>
            <a:ext cx="737235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Arial"/>
                <a:cs typeface="Arial"/>
              </a:rPr>
              <a:t>The 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Operations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row should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be follo</a:t>
            </a:r>
            <a:r>
              <a:rPr sz="1000" b="1" spc="10" dirty="0">
                <a:latin typeface="Arial"/>
                <a:cs typeface="Arial"/>
              </a:rPr>
              <a:t>w</a:t>
            </a:r>
            <a:r>
              <a:rPr sz="1000" b="1" spc="-5" dirty="0">
                <a:latin typeface="Arial"/>
                <a:cs typeface="Arial"/>
              </a:rPr>
              <a:t>ed  by the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nemy </a:t>
            </a:r>
            <a:r>
              <a:rPr sz="1000" b="1" spc="-1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o</a:t>
            </a:r>
            <a:r>
              <a:rPr sz="1000" b="1" spc="10" dirty="0">
                <a:latin typeface="Arial"/>
                <a:cs typeface="Arial"/>
              </a:rPr>
              <a:t>w</a:t>
            </a:r>
            <a:r>
              <a:rPr sz="1000" b="1" spc="-5" dirty="0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2493" y="3851909"/>
            <a:ext cx="1126490" cy="1479550"/>
          </a:xfrm>
          <a:custGeom>
            <a:avLst/>
            <a:gdLst/>
            <a:ahLst/>
            <a:cxnLst/>
            <a:rect l="l" t="t" r="r" b="b"/>
            <a:pathLst>
              <a:path w="1126490" h="1479550">
                <a:moveTo>
                  <a:pt x="907427" y="1448689"/>
                </a:moveTo>
                <a:lnTo>
                  <a:pt x="827544" y="1393444"/>
                </a:lnTo>
                <a:lnTo>
                  <a:pt x="823468" y="1422146"/>
                </a:lnTo>
                <a:lnTo>
                  <a:pt x="4089" y="1305433"/>
                </a:lnTo>
                <a:lnTo>
                  <a:pt x="0" y="1334135"/>
                </a:lnTo>
                <a:lnTo>
                  <a:pt x="819404" y="1450835"/>
                </a:lnTo>
                <a:lnTo>
                  <a:pt x="815352" y="1479423"/>
                </a:lnTo>
                <a:lnTo>
                  <a:pt x="894867" y="1452880"/>
                </a:lnTo>
                <a:lnTo>
                  <a:pt x="907427" y="1448689"/>
                </a:lnTo>
                <a:close/>
              </a:path>
              <a:path w="1126490" h="1479550">
                <a:moveTo>
                  <a:pt x="1126248" y="0"/>
                </a:moveTo>
                <a:lnTo>
                  <a:pt x="1034300" y="31496"/>
                </a:lnTo>
                <a:lnTo>
                  <a:pt x="1054950" y="51777"/>
                </a:lnTo>
                <a:lnTo>
                  <a:pt x="365112" y="752602"/>
                </a:lnTo>
                <a:lnTo>
                  <a:pt x="385737" y="772922"/>
                </a:lnTo>
                <a:lnTo>
                  <a:pt x="1075588" y="72034"/>
                </a:lnTo>
                <a:lnTo>
                  <a:pt x="1096276" y="92329"/>
                </a:lnTo>
                <a:lnTo>
                  <a:pt x="1112799" y="41402"/>
                </a:lnTo>
                <a:lnTo>
                  <a:pt x="11262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845931" y="6540944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r>
              <a:rPr sz="1200" b="1" dirty="0">
                <a:latin typeface="Arial"/>
                <a:cs typeface="Arial"/>
              </a:rPr>
              <a:t>17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343" y="359662"/>
            <a:ext cx="8976360" cy="64068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471798" y="26923"/>
            <a:ext cx="2385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HOPE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Timeline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“TTP”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27007" y="6580631"/>
            <a:ext cx="317500" cy="277495"/>
          </a:xfrm>
          <a:custGeom>
            <a:avLst/>
            <a:gdLst/>
            <a:ahLst/>
            <a:cxnLst/>
            <a:rect l="l" t="t" r="r" b="b"/>
            <a:pathLst>
              <a:path w="317500" h="277495">
                <a:moveTo>
                  <a:pt x="316992" y="0"/>
                </a:moveTo>
                <a:lnTo>
                  <a:pt x="0" y="0"/>
                </a:lnTo>
                <a:lnTo>
                  <a:pt x="0" y="277365"/>
                </a:lnTo>
                <a:lnTo>
                  <a:pt x="316992" y="277365"/>
                </a:lnTo>
                <a:lnTo>
                  <a:pt x="3169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845931" y="6540944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r>
              <a:rPr sz="1200" b="1" dirty="0"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7145" marR="5080" indent="553085">
              <a:lnSpc>
                <a:spcPts val="4320"/>
              </a:lnSpc>
              <a:spcBef>
                <a:spcPts val="640"/>
              </a:spcBef>
            </a:pPr>
            <a:r>
              <a:rPr spc="-10" dirty="0"/>
              <a:t>MDMP </a:t>
            </a:r>
            <a:r>
              <a:rPr spc="-5" dirty="0"/>
              <a:t>Step 1: </a:t>
            </a:r>
            <a:r>
              <a:rPr dirty="0"/>
              <a:t> </a:t>
            </a:r>
            <a:r>
              <a:rPr spc="-5" dirty="0"/>
              <a:t>Receipt</a:t>
            </a:r>
            <a:r>
              <a:rPr dirty="0"/>
              <a:t> </a:t>
            </a:r>
            <a:r>
              <a:rPr spc="-5" dirty="0"/>
              <a:t>of</a:t>
            </a:r>
            <a:r>
              <a:rPr spc="-15" dirty="0"/>
              <a:t> </a:t>
            </a:r>
            <a:r>
              <a:rPr spc="-5" dirty="0"/>
              <a:t>Mission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45931" y="6540944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30"/>
              </a:lnSpc>
            </a:pPr>
            <a:r>
              <a:rPr sz="1200" b="1" dirty="0">
                <a:latin typeface="Arial"/>
                <a:cs typeface="Arial"/>
              </a:rPr>
              <a:t>19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2579" y="6219545"/>
            <a:ext cx="80371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latin typeface="Arial"/>
                <a:cs typeface="Arial"/>
              </a:rPr>
              <a:t>The level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of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detail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information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to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cover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during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this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step is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based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on:</a:t>
            </a:r>
            <a:endParaRPr sz="1200">
              <a:latin typeface="Arial"/>
              <a:cs typeface="Arial"/>
            </a:endParaRPr>
          </a:p>
          <a:p>
            <a:pPr marL="234950" indent="-95250">
              <a:lnSpc>
                <a:spcPct val="100000"/>
              </a:lnSpc>
              <a:buChar char="-"/>
              <a:tabLst>
                <a:tab pos="235585" algn="l"/>
              </a:tabLst>
            </a:pPr>
            <a:r>
              <a:rPr sz="1200" i="1" spc="-5" dirty="0">
                <a:latin typeface="Arial"/>
                <a:cs typeface="Arial"/>
              </a:rPr>
              <a:t>Level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of</a:t>
            </a:r>
            <a:r>
              <a:rPr sz="1200" i="1" spc="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Staff</a:t>
            </a:r>
            <a:r>
              <a:rPr sz="1200" i="1" spc="-5" dirty="0">
                <a:latin typeface="Arial"/>
                <a:cs typeface="Arial"/>
              </a:rPr>
              <a:t> organization,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rank, </a:t>
            </a:r>
            <a:r>
              <a:rPr sz="1200" i="1" spc="-5" dirty="0">
                <a:latin typeface="Arial"/>
                <a:cs typeface="Arial"/>
              </a:rPr>
              <a:t>experience,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time</a:t>
            </a:r>
            <a:r>
              <a:rPr sz="1200" i="1" spc="2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in </a:t>
            </a:r>
            <a:r>
              <a:rPr sz="1200" i="1" dirty="0">
                <a:latin typeface="Arial"/>
                <a:cs typeface="Arial"/>
              </a:rPr>
              <a:t>unit,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understanding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of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spc="-30" dirty="0">
                <a:latin typeface="Arial"/>
                <a:cs typeface="Arial"/>
              </a:rPr>
              <a:t>PSOP,</a:t>
            </a:r>
            <a:r>
              <a:rPr sz="1200" i="1" spc="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number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of</a:t>
            </a:r>
            <a:r>
              <a:rPr sz="1200" i="1" spc="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MDMP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repetitions,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etc.</a:t>
            </a:r>
            <a:endParaRPr sz="1200">
              <a:latin typeface="Arial"/>
              <a:cs typeface="Arial"/>
            </a:endParaRPr>
          </a:p>
          <a:p>
            <a:pPr marL="234950" indent="-95250">
              <a:lnSpc>
                <a:spcPct val="100000"/>
              </a:lnSpc>
              <a:buChar char="-"/>
              <a:tabLst>
                <a:tab pos="235585" algn="l"/>
              </a:tabLst>
            </a:pPr>
            <a:r>
              <a:rPr sz="1200" i="1" dirty="0">
                <a:latin typeface="Arial"/>
                <a:cs typeface="Arial"/>
              </a:rPr>
              <a:t>When</a:t>
            </a:r>
            <a:r>
              <a:rPr sz="1200" i="1" spc="-4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in</a:t>
            </a:r>
            <a:r>
              <a:rPr sz="1200" i="1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doubt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more</a:t>
            </a:r>
            <a:r>
              <a:rPr sz="1200" i="1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information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is</a:t>
            </a:r>
            <a:r>
              <a:rPr sz="1200" i="1" dirty="0">
                <a:latin typeface="Arial"/>
                <a:cs typeface="Arial"/>
              </a:rPr>
              <a:t> better!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3987" y="5324347"/>
            <a:ext cx="23926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Only</a:t>
            </a: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two</a:t>
            </a:r>
            <a:r>
              <a:rPr sz="12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key</a:t>
            </a:r>
            <a:r>
              <a:rPr sz="12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outputs</a:t>
            </a:r>
            <a:r>
              <a:rPr sz="1200" b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step</a:t>
            </a:r>
            <a:r>
              <a:rPr sz="12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1:</a:t>
            </a:r>
            <a:r>
              <a:rPr sz="12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3987" y="5507228"/>
            <a:ext cx="1877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410" indent="-93345">
              <a:lnSpc>
                <a:spcPct val="100000"/>
              </a:lnSpc>
              <a:spcBef>
                <a:spcPts val="100"/>
              </a:spcBef>
              <a:buChar char="-"/>
              <a:tabLst>
                <a:tab pos="106045" algn="l"/>
              </a:tabLst>
            </a:pPr>
            <a:r>
              <a:rPr sz="1200" b="1" spc="-5" dirty="0">
                <a:latin typeface="Arial"/>
                <a:cs typeface="Arial"/>
              </a:rPr>
              <a:t>Cdr’s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Initial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Guidance</a:t>
            </a:r>
            <a:endParaRPr sz="1200">
              <a:latin typeface="Arial"/>
              <a:cs typeface="Arial"/>
            </a:endParaRPr>
          </a:p>
          <a:p>
            <a:pPr marL="105410" indent="-9334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b="1" dirty="0">
                <a:latin typeface="Arial"/>
                <a:cs typeface="Arial"/>
              </a:rPr>
              <a:t>Initial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Allocation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Time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321920" y="4656835"/>
            <a:ext cx="5596255" cy="916305"/>
            <a:chOff x="3321920" y="4656835"/>
            <a:chExt cx="5596255" cy="91630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21920" y="4656835"/>
              <a:ext cx="2460535" cy="9160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793486" y="4970525"/>
              <a:ext cx="3124200" cy="307975"/>
            </a:xfrm>
            <a:custGeom>
              <a:avLst/>
              <a:gdLst/>
              <a:ahLst/>
              <a:cxnLst/>
              <a:rect l="l" t="t" r="r" b="b"/>
              <a:pathLst>
                <a:path w="3124200" h="307975">
                  <a:moveTo>
                    <a:pt x="3124200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3124200" y="307848"/>
                  </a:lnTo>
                  <a:lnTo>
                    <a:pt x="3124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88213" y="4975097"/>
            <a:ext cx="3124200" cy="307975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457200">
              <a:lnSpc>
                <a:spcPct val="100000"/>
              </a:lnSpc>
              <a:spcBef>
                <a:spcPts val="320"/>
              </a:spcBef>
            </a:pPr>
            <a:r>
              <a:rPr sz="1400" b="1" dirty="0">
                <a:latin typeface="Arial"/>
                <a:cs typeface="Arial"/>
              </a:rPr>
              <a:t>Step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1: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Receipt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of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Mission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93485" y="4970526"/>
            <a:ext cx="3124200" cy="307975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528955">
              <a:lnSpc>
                <a:spcPct val="100000"/>
              </a:lnSpc>
              <a:spcBef>
                <a:spcPts val="320"/>
              </a:spcBef>
            </a:pPr>
            <a:r>
              <a:rPr sz="1400" b="1" dirty="0">
                <a:latin typeface="Arial"/>
                <a:cs typeface="Arial"/>
              </a:rPr>
              <a:t>Step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2: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15" dirty="0">
                <a:latin typeface="Arial"/>
                <a:cs typeface="Arial"/>
              </a:rPr>
              <a:t>M</a:t>
            </a:r>
            <a:r>
              <a:rPr sz="1400" b="1" dirty="0">
                <a:latin typeface="Arial"/>
                <a:cs typeface="Arial"/>
              </a:rPr>
              <a:t>is</a:t>
            </a:r>
            <a:r>
              <a:rPr sz="1400" b="1" spc="-15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io</a:t>
            </a:r>
            <a:r>
              <a:rPr sz="1400" b="1" dirty="0">
                <a:latin typeface="Arial"/>
                <a:cs typeface="Arial"/>
              </a:rPr>
              <a:t>n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15" dirty="0">
                <a:latin typeface="Arial"/>
                <a:cs typeface="Arial"/>
              </a:rPr>
              <a:t>l</a:t>
            </a:r>
            <a:r>
              <a:rPr sz="1400" b="1" spc="-50" dirty="0">
                <a:latin typeface="Arial"/>
                <a:cs typeface="Arial"/>
              </a:rPr>
              <a:t>y</a:t>
            </a:r>
            <a:r>
              <a:rPr sz="1400" b="1" dirty="0">
                <a:latin typeface="Arial"/>
                <a:cs typeface="Arial"/>
              </a:rPr>
              <a:t>sis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54241" y="5296280"/>
            <a:ext cx="18338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Start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“See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Enemy”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076955" y="2953511"/>
            <a:ext cx="332740" cy="167640"/>
            <a:chOff x="3076955" y="2953511"/>
            <a:chExt cx="332740" cy="167640"/>
          </a:xfrm>
        </p:grpSpPr>
        <p:sp>
          <p:nvSpPr>
            <p:cNvPr id="12" name="object 12"/>
            <p:cNvSpPr/>
            <p:nvPr/>
          </p:nvSpPr>
          <p:spPr>
            <a:xfrm>
              <a:off x="3083051" y="2959607"/>
              <a:ext cx="320040" cy="155575"/>
            </a:xfrm>
            <a:custGeom>
              <a:avLst/>
              <a:gdLst/>
              <a:ahLst/>
              <a:cxnLst/>
              <a:rect l="l" t="t" r="r" b="b"/>
              <a:pathLst>
                <a:path w="320039" h="155575">
                  <a:moveTo>
                    <a:pt x="242315" y="0"/>
                  </a:moveTo>
                  <a:lnTo>
                    <a:pt x="242315" y="38862"/>
                  </a:lnTo>
                  <a:lnTo>
                    <a:pt x="0" y="38862"/>
                  </a:lnTo>
                  <a:lnTo>
                    <a:pt x="0" y="116586"/>
                  </a:lnTo>
                  <a:lnTo>
                    <a:pt x="242315" y="116586"/>
                  </a:lnTo>
                  <a:lnTo>
                    <a:pt x="242315" y="155447"/>
                  </a:lnTo>
                  <a:lnTo>
                    <a:pt x="320039" y="77724"/>
                  </a:lnTo>
                  <a:lnTo>
                    <a:pt x="2423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83051" y="2959607"/>
              <a:ext cx="320040" cy="155575"/>
            </a:xfrm>
            <a:custGeom>
              <a:avLst/>
              <a:gdLst/>
              <a:ahLst/>
              <a:cxnLst/>
              <a:rect l="l" t="t" r="r" b="b"/>
              <a:pathLst>
                <a:path w="320039" h="155575">
                  <a:moveTo>
                    <a:pt x="0" y="38862"/>
                  </a:moveTo>
                  <a:lnTo>
                    <a:pt x="242315" y="38862"/>
                  </a:lnTo>
                  <a:lnTo>
                    <a:pt x="242315" y="0"/>
                  </a:lnTo>
                  <a:lnTo>
                    <a:pt x="320039" y="77724"/>
                  </a:lnTo>
                  <a:lnTo>
                    <a:pt x="242315" y="155447"/>
                  </a:lnTo>
                  <a:lnTo>
                    <a:pt x="242315" y="116586"/>
                  </a:lnTo>
                  <a:lnTo>
                    <a:pt x="0" y="116586"/>
                  </a:lnTo>
                  <a:lnTo>
                    <a:pt x="0" y="3886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076955" y="4146803"/>
            <a:ext cx="332740" cy="167640"/>
            <a:chOff x="3076955" y="4146803"/>
            <a:chExt cx="332740" cy="167640"/>
          </a:xfrm>
        </p:grpSpPr>
        <p:sp>
          <p:nvSpPr>
            <p:cNvPr id="15" name="object 15"/>
            <p:cNvSpPr/>
            <p:nvPr/>
          </p:nvSpPr>
          <p:spPr>
            <a:xfrm>
              <a:off x="3083051" y="4152899"/>
              <a:ext cx="320040" cy="155575"/>
            </a:xfrm>
            <a:custGeom>
              <a:avLst/>
              <a:gdLst/>
              <a:ahLst/>
              <a:cxnLst/>
              <a:rect l="l" t="t" r="r" b="b"/>
              <a:pathLst>
                <a:path w="320039" h="155575">
                  <a:moveTo>
                    <a:pt x="242315" y="0"/>
                  </a:moveTo>
                  <a:lnTo>
                    <a:pt x="242315" y="38862"/>
                  </a:lnTo>
                  <a:lnTo>
                    <a:pt x="0" y="38862"/>
                  </a:lnTo>
                  <a:lnTo>
                    <a:pt x="0" y="116586"/>
                  </a:lnTo>
                  <a:lnTo>
                    <a:pt x="242315" y="116586"/>
                  </a:lnTo>
                  <a:lnTo>
                    <a:pt x="242315" y="155448"/>
                  </a:lnTo>
                  <a:lnTo>
                    <a:pt x="320039" y="77724"/>
                  </a:lnTo>
                  <a:lnTo>
                    <a:pt x="2423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83051" y="4152899"/>
              <a:ext cx="320040" cy="155575"/>
            </a:xfrm>
            <a:custGeom>
              <a:avLst/>
              <a:gdLst/>
              <a:ahLst/>
              <a:cxnLst/>
              <a:rect l="l" t="t" r="r" b="b"/>
              <a:pathLst>
                <a:path w="320039" h="155575">
                  <a:moveTo>
                    <a:pt x="0" y="38862"/>
                  </a:moveTo>
                  <a:lnTo>
                    <a:pt x="242315" y="38862"/>
                  </a:lnTo>
                  <a:lnTo>
                    <a:pt x="242315" y="0"/>
                  </a:lnTo>
                  <a:lnTo>
                    <a:pt x="320039" y="77724"/>
                  </a:lnTo>
                  <a:lnTo>
                    <a:pt x="242315" y="155448"/>
                  </a:lnTo>
                  <a:lnTo>
                    <a:pt x="242315" y="116586"/>
                  </a:lnTo>
                  <a:lnTo>
                    <a:pt x="0" y="116586"/>
                  </a:lnTo>
                  <a:lnTo>
                    <a:pt x="0" y="3886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066288" y="2738627"/>
            <a:ext cx="332740" cy="167640"/>
            <a:chOff x="3066288" y="2738627"/>
            <a:chExt cx="332740" cy="167640"/>
          </a:xfrm>
        </p:grpSpPr>
        <p:sp>
          <p:nvSpPr>
            <p:cNvPr id="18" name="object 18"/>
            <p:cNvSpPr/>
            <p:nvPr/>
          </p:nvSpPr>
          <p:spPr>
            <a:xfrm>
              <a:off x="3072384" y="2744723"/>
              <a:ext cx="320040" cy="155575"/>
            </a:xfrm>
            <a:custGeom>
              <a:avLst/>
              <a:gdLst/>
              <a:ahLst/>
              <a:cxnLst/>
              <a:rect l="l" t="t" r="r" b="b"/>
              <a:pathLst>
                <a:path w="320039" h="155575">
                  <a:moveTo>
                    <a:pt x="242316" y="0"/>
                  </a:moveTo>
                  <a:lnTo>
                    <a:pt x="242316" y="38862"/>
                  </a:lnTo>
                  <a:lnTo>
                    <a:pt x="0" y="38862"/>
                  </a:lnTo>
                  <a:lnTo>
                    <a:pt x="0" y="116586"/>
                  </a:lnTo>
                  <a:lnTo>
                    <a:pt x="242316" y="116586"/>
                  </a:lnTo>
                  <a:lnTo>
                    <a:pt x="242316" y="155448"/>
                  </a:lnTo>
                  <a:lnTo>
                    <a:pt x="320040" y="77724"/>
                  </a:lnTo>
                  <a:lnTo>
                    <a:pt x="2423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72384" y="2744723"/>
              <a:ext cx="320040" cy="155575"/>
            </a:xfrm>
            <a:custGeom>
              <a:avLst/>
              <a:gdLst/>
              <a:ahLst/>
              <a:cxnLst/>
              <a:rect l="l" t="t" r="r" b="b"/>
              <a:pathLst>
                <a:path w="320039" h="155575">
                  <a:moveTo>
                    <a:pt x="0" y="38862"/>
                  </a:moveTo>
                  <a:lnTo>
                    <a:pt x="242316" y="38862"/>
                  </a:lnTo>
                  <a:lnTo>
                    <a:pt x="242316" y="0"/>
                  </a:lnTo>
                  <a:lnTo>
                    <a:pt x="320040" y="77724"/>
                  </a:lnTo>
                  <a:lnTo>
                    <a:pt x="242316" y="155448"/>
                  </a:lnTo>
                  <a:lnTo>
                    <a:pt x="242316" y="116586"/>
                  </a:lnTo>
                  <a:lnTo>
                    <a:pt x="0" y="116586"/>
                  </a:lnTo>
                  <a:lnTo>
                    <a:pt x="0" y="3886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3076955" y="2511551"/>
            <a:ext cx="332740" cy="167640"/>
            <a:chOff x="3076955" y="2511551"/>
            <a:chExt cx="332740" cy="167640"/>
          </a:xfrm>
        </p:grpSpPr>
        <p:sp>
          <p:nvSpPr>
            <p:cNvPr id="21" name="object 21"/>
            <p:cNvSpPr/>
            <p:nvPr/>
          </p:nvSpPr>
          <p:spPr>
            <a:xfrm>
              <a:off x="3083051" y="2517647"/>
              <a:ext cx="320040" cy="155575"/>
            </a:xfrm>
            <a:custGeom>
              <a:avLst/>
              <a:gdLst/>
              <a:ahLst/>
              <a:cxnLst/>
              <a:rect l="l" t="t" r="r" b="b"/>
              <a:pathLst>
                <a:path w="320039" h="155575">
                  <a:moveTo>
                    <a:pt x="242315" y="0"/>
                  </a:moveTo>
                  <a:lnTo>
                    <a:pt x="242315" y="38862"/>
                  </a:lnTo>
                  <a:lnTo>
                    <a:pt x="0" y="38862"/>
                  </a:lnTo>
                  <a:lnTo>
                    <a:pt x="0" y="116586"/>
                  </a:lnTo>
                  <a:lnTo>
                    <a:pt x="242315" y="116586"/>
                  </a:lnTo>
                  <a:lnTo>
                    <a:pt x="242315" y="155448"/>
                  </a:lnTo>
                  <a:lnTo>
                    <a:pt x="320039" y="77724"/>
                  </a:lnTo>
                  <a:lnTo>
                    <a:pt x="2423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083051" y="2517647"/>
              <a:ext cx="320040" cy="155575"/>
            </a:xfrm>
            <a:custGeom>
              <a:avLst/>
              <a:gdLst/>
              <a:ahLst/>
              <a:cxnLst/>
              <a:rect l="l" t="t" r="r" b="b"/>
              <a:pathLst>
                <a:path w="320039" h="155575">
                  <a:moveTo>
                    <a:pt x="0" y="38862"/>
                  </a:moveTo>
                  <a:lnTo>
                    <a:pt x="242315" y="38862"/>
                  </a:lnTo>
                  <a:lnTo>
                    <a:pt x="242315" y="0"/>
                  </a:lnTo>
                  <a:lnTo>
                    <a:pt x="320039" y="77724"/>
                  </a:lnTo>
                  <a:lnTo>
                    <a:pt x="242315" y="155448"/>
                  </a:lnTo>
                  <a:lnTo>
                    <a:pt x="242315" y="116586"/>
                  </a:lnTo>
                  <a:lnTo>
                    <a:pt x="0" y="116586"/>
                  </a:lnTo>
                  <a:lnTo>
                    <a:pt x="0" y="3886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014475" y="37337"/>
            <a:ext cx="697610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12535" algn="l"/>
              </a:tabLst>
            </a:pPr>
            <a:r>
              <a:rPr sz="2000" dirty="0"/>
              <a:t>Step</a:t>
            </a:r>
            <a:r>
              <a:rPr sz="2000" spc="-15" dirty="0"/>
              <a:t> </a:t>
            </a:r>
            <a:r>
              <a:rPr sz="2000" spc="-5" dirty="0"/>
              <a:t>1</a:t>
            </a:r>
            <a:r>
              <a:rPr sz="2000" dirty="0"/>
              <a:t>:</a:t>
            </a:r>
            <a:r>
              <a:rPr sz="2000" spc="-15" dirty="0"/>
              <a:t> </a:t>
            </a:r>
            <a:r>
              <a:rPr sz="2000" spc="-5" dirty="0"/>
              <a:t>R</a:t>
            </a:r>
            <a:r>
              <a:rPr sz="2000" dirty="0"/>
              <a:t>e</a:t>
            </a:r>
            <a:r>
              <a:rPr sz="2000" spc="-5" dirty="0"/>
              <a:t>ceip</a:t>
            </a:r>
            <a:r>
              <a:rPr sz="2000" dirty="0"/>
              <a:t>t</a:t>
            </a:r>
            <a:r>
              <a:rPr sz="2000" spc="-30" dirty="0"/>
              <a:t> </a:t>
            </a:r>
            <a:r>
              <a:rPr sz="2000" dirty="0"/>
              <a:t>the</a:t>
            </a:r>
            <a:r>
              <a:rPr sz="2000" spc="-15" dirty="0"/>
              <a:t> </a:t>
            </a:r>
            <a:r>
              <a:rPr sz="2000" dirty="0"/>
              <a:t>M</a:t>
            </a:r>
            <a:r>
              <a:rPr sz="2000" spc="-10" dirty="0"/>
              <a:t>i</a:t>
            </a:r>
            <a:r>
              <a:rPr sz="2000" spc="-5" dirty="0"/>
              <a:t>ssio</a:t>
            </a:r>
            <a:r>
              <a:rPr sz="2000" dirty="0"/>
              <a:t>n</a:t>
            </a:r>
            <a:r>
              <a:rPr sz="2000" spc="-35" dirty="0"/>
              <a:t> </a:t>
            </a:r>
            <a:r>
              <a:rPr sz="2000" dirty="0"/>
              <a:t>“Fr</a:t>
            </a:r>
            <a:r>
              <a:rPr sz="2000" spc="5" dirty="0"/>
              <a:t>a</a:t>
            </a:r>
            <a:r>
              <a:rPr sz="2000" spc="-5" dirty="0"/>
              <a:t>m</a:t>
            </a:r>
            <a:r>
              <a:rPr sz="2000" spc="-15" dirty="0"/>
              <a:t>i</a:t>
            </a:r>
            <a:r>
              <a:rPr sz="2000" dirty="0"/>
              <a:t>ng</a:t>
            </a:r>
            <a:r>
              <a:rPr sz="2000" spc="-20" dirty="0"/>
              <a:t> </a:t>
            </a:r>
            <a:r>
              <a:rPr sz="2000" dirty="0"/>
              <a:t>the</a:t>
            </a:r>
            <a:r>
              <a:rPr sz="2000" spc="-15" dirty="0"/>
              <a:t> </a:t>
            </a:r>
            <a:r>
              <a:rPr sz="2000" dirty="0"/>
              <a:t>Prob</a:t>
            </a:r>
            <a:r>
              <a:rPr sz="2000" spc="-10" dirty="0"/>
              <a:t>l</a:t>
            </a:r>
            <a:r>
              <a:rPr sz="2000" spc="-5" dirty="0"/>
              <a:t>em</a:t>
            </a:r>
            <a:r>
              <a:rPr sz="2000" dirty="0"/>
              <a:t>”	(TTP)</a:t>
            </a:r>
            <a:endParaRPr sz="2000"/>
          </a:p>
        </p:txBody>
      </p:sp>
      <p:sp>
        <p:nvSpPr>
          <p:cNvPr id="24" name="object 24"/>
          <p:cNvSpPr txBox="1"/>
          <p:nvPr/>
        </p:nvSpPr>
        <p:spPr>
          <a:xfrm>
            <a:off x="2424810" y="5632805"/>
            <a:ext cx="6581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F0000"/>
                </a:solidFill>
                <a:latin typeface="Arial"/>
                <a:cs typeface="Arial"/>
              </a:rPr>
              <a:t>Another </a:t>
            </a:r>
            <a:r>
              <a:rPr sz="1200" b="1" i="1" dirty="0">
                <a:solidFill>
                  <a:srgbClr val="FF0000"/>
                </a:solidFill>
                <a:latin typeface="Arial"/>
                <a:cs typeface="Arial"/>
              </a:rPr>
              <a:t>way</a:t>
            </a:r>
            <a:r>
              <a:rPr sz="120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1200" b="1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0000"/>
                </a:solidFill>
                <a:latin typeface="Arial"/>
                <a:cs typeface="Arial"/>
              </a:rPr>
              <a:t>saying</a:t>
            </a:r>
            <a:r>
              <a:rPr sz="120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FF0000"/>
                </a:solidFill>
                <a:latin typeface="Arial"/>
                <a:cs typeface="Arial"/>
              </a:rPr>
              <a:t>this</a:t>
            </a:r>
            <a:r>
              <a:rPr sz="1200" b="1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0000"/>
                </a:solidFill>
                <a:latin typeface="Arial"/>
                <a:cs typeface="Arial"/>
              </a:rPr>
              <a:t>is the XO is</a:t>
            </a:r>
            <a:r>
              <a:rPr sz="1200" b="1" i="1" spc="-5" dirty="0">
                <a:solidFill>
                  <a:srgbClr val="FF0000"/>
                </a:solidFill>
                <a:latin typeface="Arial"/>
                <a:cs typeface="Arial"/>
              </a:rPr>
              <a:t> “Framing </a:t>
            </a:r>
            <a:r>
              <a:rPr sz="1200" b="1" i="1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1200" b="1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FF0000"/>
                </a:solidFill>
                <a:latin typeface="Arial"/>
                <a:cs typeface="Arial"/>
              </a:rPr>
              <a:t>Problem”</a:t>
            </a:r>
            <a:r>
              <a:rPr sz="120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FF0000"/>
                </a:solidFill>
                <a:latin typeface="Arial"/>
                <a:cs typeface="Arial"/>
              </a:rPr>
              <a:t>for</a:t>
            </a:r>
            <a:r>
              <a:rPr sz="1200" b="1" i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12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FF0000"/>
                </a:solidFill>
                <a:latin typeface="Arial"/>
                <a:cs typeface="Arial"/>
              </a:rPr>
              <a:t>staff</a:t>
            </a:r>
            <a:r>
              <a:rPr sz="1200" b="1" i="1" dirty="0">
                <a:solidFill>
                  <a:srgbClr val="FF0000"/>
                </a:solidFill>
                <a:latin typeface="Arial"/>
                <a:cs typeface="Arial"/>
              </a:rPr>
              <a:t> before</a:t>
            </a:r>
            <a:r>
              <a:rPr sz="120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0000"/>
                </a:solidFill>
                <a:latin typeface="Arial"/>
                <a:cs typeface="Arial"/>
              </a:rPr>
              <a:t>jumping </a:t>
            </a:r>
            <a:r>
              <a:rPr sz="1200" b="1" i="1" spc="-3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0000"/>
                </a:solidFill>
                <a:latin typeface="Arial"/>
                <a:cs typeface="Arial"/>
              </a:rPr>
              <a:t>into Step 2: Mission</a:t>
            </a:r>
            <a:r>
              <a:rPr sz="1200" b="1" i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0000"/>
                </a:solidFill>
                <a:latin typeface="Arial"/>
                <a:cs typeface="Arial"/>
              </a:rPr>
              <a:t>Analysis!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41982" y="5574029"/>
            <a:ext cx="131445" cy="361315"/>
          </a:xfrm>
          <a:custGeom>
            <a:avLst/>
            <a:gdLst/>
            <a:ahLst/>
            <a:cxnLst/>
            <a:rect l="l" t="t" r="r" b="b"/>
            <a:pathLst>
              <a:path w="131444" h="361314">
                <a:moveTo>
                  <a:pt x="0" y="0"/>
                </a:moveTo>
                <a:lnTo>
                  <a:pt x="25509" y="849"/>
                </a:lnTo>
                <a:lnTo>
                  <a:pt x="46339" y="3175"/>
                </a:lnTo>
                <a:lnTo>
                  <a:pt x="60382" y="6643"/>
                </a:lnTo>
                <a:lnTo>
                  <a:pt x="65531" y="10922"/>
                </a:lnTo>
                <a:lnTo>
                  <a:pt x="65531" y="169672"/>
                </a:lnTo>
                <a:lnTo>
                  <a:pt x="70681" y="173923"/>
                </a:lnTo>
                <a:lnTo>
                  <a:pt x="84724" y="177395"/>
                </a:lnTo>
                <a:lnTo>
                  <a:pt x="105554" y="179735"/>
                </a:lnTo>
                <a:lnTo>
                  <a:pt x="131063" y="180594"/>
                </a:lnTo>
                <a:lnTo>
                  <a:pt x="105554" y="181452"/>
                </a:lnTo>
                <a:lnTo>
                  <a:pt x="84724" y="183792"/>
                </a:lnTo>
                <a:lnTo>
                  <a:pt x="70681" y="187264"/>
                </a:lnTo>
                <a:lnTo>
                  <a:pt x="65531" y="191516"/>
                </a:lnTo>
                <a:lnTo>
                  <a:pt x="65531" y="350266"/>
                </a:lnTo>
                <a:lnTo>
                  <a:pt x="60382" y="354517"/>
                </a:lnTo>
                <a:lnTo>
                  <a:pt x="46339" y="357989"/>
                </a:lnTo>
                <a:lnTo>
                  <a:pt x="25509" y="360329"/>
                </a:lnTo>
                <a:lnTo>
                  <a:pt x="0" y="361188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object 26"/>
          <p:cNvGraphicFramePr>
            <a:graphicFrameLocks noGrp="1"/>
          </p:cNvGraphicFramePr>
          <p:nvPr/>
        </p:nvGraphicFramePr>
        <p:xfrm>
          <a:off x="278904" y="423418"/>
          <a:ext cx="8713470" cy="1896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8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8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8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59563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O/C-T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Observed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Trends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Cost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Fix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91440" marR="19113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Staffs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skip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Step 1: Receipt of Mission all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together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blow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right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into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Step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2: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Conduct </a:t>
                      </a:r>
                      <a:r>
                        <a:rPr sz="1050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Mission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Analysis.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1493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The staff does not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have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 shared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understanding of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problem that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XO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asking them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 analyze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 produce a quality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mission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analysis.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504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Make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step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part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 PSOP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 set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time aside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brief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staff using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 recommended</a:t>
                      </a:r>
                      <a:r>
                        <a:rPr sz="10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agenda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below.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905">
                <a:tc>
                  <a:txBody>
                    <a:bodyPr/>
                    <a:lstStyle/>
                    <a:p>
                      <a:pPr marL="91440" marR="8572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Staffs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turn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this step into a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major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drawn out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production by building slides, briefing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formats, </a:t>
                      </a:r>
                      <a:r>
                        <a:rPr sz="1050" spc="-2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conducts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rehearsal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prior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huddle,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etc.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105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waste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trying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produce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new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products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needed.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2720" indent="-81280">
                        <a:lnSpc>
                          <a:spcPct val="100000"/>
                        </a:lnSpc>
                        <a:spcBef>
                          <a:spcPts val="330"/>
                        </a:spcBef>
                        <a:buChar char="-"/>
                        <a:tabLst>
                          <a:tab pos="173355" algn="l"/>
                        </a:tabLst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Most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required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products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should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already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provided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HQs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order.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92075" marR="181610">
                        <a:lnSpc>
                          <a:spcPct val="100000"/>
                        </a:lnSpc>
                        <a:buFont typeface="Arial"/>
                        <a:buChar char="-"/>
                        <a:tabLst>
                          <a:tab pos="173355" algn="l"/>
                        </a:tabLst>
                      </a:pPr>
                      <a:r>
                        <a:rPr sz="1050" b="1" i="1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1050" b="1" i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i="1" dirty="0">
                          <a:latin typeface="Arial"/>
                          <a:cs typeface="Arial"/>
                        </a:rPr>
                        <a:t>should</a:t>
                      </a:r>
                      <a:r>
                        <a:rPr sz="1050" b="1" i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i="1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50" b="1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i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b="1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i="1" dirty="0">
                          <a:latin typeface="Arial"/>
                          <a:cs typeface="Arial"/>
                        </a:rPr>
                        <a:t>10-15</a:t>
                      </a:r>
                      <a:r>
                        <a:rPr sz="1050" b="1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i="1" dirty="0">
                          <a:latin typeface="Arial"/>
                          <a:cs typeface="Arial"/>
                        </a:rPr>
                        <a:t>minute</a:t>
                      </a:r>
                      <a:r>
                        <a:rPr sz="1050" b="1" i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i="1" dirty="0">
                          <a:latin typeface="Arial"/>
                          <a:cs typeface="Arial"/>
                        </a:rPr>
                        <a:t>update</a:t>
                      </a:r>
                      <a:r>
                        <a:rPr sz="1050" b="1" i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i="1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50" b="1" i="1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i="1" dirty="0">
                          <a:latin typeface="Arial"/>
                          <a:cs typeface="Arial"/>
                        </a:rPr>
                        <a:t>the staff gathered around a map &amp; </a:t>
                      </a:r>
                      <a:r>
                        <a:rPr sz="1050" b="1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i="1" spc="-5" dirty="0">
                          <a:latin typeface="Arial"/>
                          <a:cs typeface="Arial"/>
                        </a:rPr>
                        <a:t>timeline!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7" name="object 27"/>
          <p:cNvGrpSpPr/>
          <p:nvPr/>
        </p:nvGrpSpPr>
        <p:grpSpPr>
          <a:xfrm>
            <a:off x="94429" y="2509747"/>
            <a:ext cx="2802255" cy="1266825"/>
            <a:chOff x="94429" y="2509747"/>
            <a:chExt cx="2802255" cy="1266825"/>
          </a:xfrm>
        </p:grpSpPr>
        <p:sp>
          <p:nvSpPr>
            <p:cNvPr id="28" name="object 28"/>
            <p:cNvSpPr/>
            <p:nvPr/>
          </p:nvSpPr>
          <p:spPr>
            <a:xfrm>
              <a:off x="108907" y="2524225"/>
              <a:ext cx="2773045" cy="1237615"/>
            </a:xfrm>
            <a:custGeom>
              <a:avLst/>
              <a:gdLst/>
              <a:ahLst/>
              <a:cxnLst/>
              <a:rect l="l" t="t" r="r" b="b"/>
              <a:pathLst>
                <a:path w="2773045" h="1237614">
                  <a:moveTo>
                    <a:pt x="251709" y="407315"/>
                  </a:moveTo>
                  <a:lnTo>
                    <a:pt x="247704" y="371605"/>
                  </a:lnTo>
                  <a:lnTo>
                    <a:pt x="251518" y="336719"/>
                  </a:lnTo>
                  <a:lnTo>
                    <a:pt x="262708" y="303012"/>
                  </a:lnTo>
                  <a:lnTo>
                    <a:pt x="305452" y="240547"/>
                  </a:lnTo>
                  <a:lnTo>
                    <a:pt x="336122" y="212497"/>
                  </a:lnTo>
                  <a:lnTo>
                    <a:pt x="372402" y="187039"/>
                  </a:lnTo>
                  <a:lnTo>
                    <a:pt x="413850" y="164528"/>
                  </a:lnTo>
                  <a:lnTo>
                    <a:pt x="460024" y="145318"/>
                  </a:lnTo>
                  <a:lnTo>
                    <a:pt x="510482" y="129761"/>
                  </a:lnTo>
                  <a:lnTo>
                    <a:pt x="564783" y="118212"/>
                  </a:lnTo>
                  <a:lnTo>
                    <a:pt x="622485" y="111024"/>
                  </a:lnTo>
                  <a:lnTo>
                    <a:pt x="670566" y="108675"/>
                  </a:lnTo>
                  <a:lnTo>
                    <a:pt x="718481" y="109589"/>
                  </a:lnTo>
                  <a:lnTo>
                    <a:pt x="765797" y="113707"/>
                  </a:lnTo>
                  <a:lnTo>
                    <a:pt x="812078" y="120967"/>
                  </a:lnTo>
                  <a:lnTo>
                    <a:pt x="856892" y="131311"/>
                  </a:lnTo>
                  <a:lnTo>
                    <a:pt x="899802" y="144679"/>
                  </a:lnTo>
                  <a:lnTo>
                    <a:pt x="929781" y="116153"/>
                  </a:lnTo>
                  <a:lnTo>
                    <a:pt x="965915" y="91577"/>
                  </a:lnTo>
                  <a:lnTo>
                    <a:pt x="1007253" y="71129"/>
                  </a:lnTo>
                  <a:lnTo>
                    <a:pt x="1052842" y="54988"/>
                  </a:lnTo>
                  <a:lnTo>
                    <a:pt x="1101728" y="43333"/>
                  </a:lnTo>
                  <a:lnTo>
                    <a:pt x="1152958" y="36341"/>
                  </a:lnTo>
                  <a:lnTo>
                    <a:pt x="1205579" y="34190"/>
                  </a:lnTo>
                  <a:lnTo>
                    <a:pt x="1258639" y="37060"/>
                  </a:lnTo>
                  <a:lnTo>
                    <a:pt x="1311183" y="45128"/>
                  </a:lnTo>
                  <a:lnTo>
                    <a:pt x="1362260" y="58573"/>
                  </a:lnTo>
                  <a:lnTo>
                    <a:pt x="1404154" y="74527"/>
                  </a:lnTo>
                  <a:lnTo>
                    <a:pt x="1441762" y="94006"/>
                  </a:lnTo>
                  <a:lnTo>
                    <a:pt x="1472057" y="64827"/>
                  </a:lnTo>
                  <a:lnTo>
                    <a:pt x="1510120" y="40646"/>
                  </a:lnTo>
                  <a:lnTo>
                    <a:pt x="1554446" y="21769"/>
                  </a:lnTo>
                  <a:lnTo>
                    <a:pt x="1603528" y="8503"/>
                  </a:lnTo>
                  <a:lnTo>
                    <a:pt x="1655861" y="1154"/>
                  </a:lnTo>
                  <a:lnTo>
                    <a:pt x="1709939" y="30"/>
                  </a:lnTo>
                  <a:lnTo>
                    <a:pt x="1764254" y="5436"/>
                  </a:lnTo>
                  <a:lnTo>
                    <a:pt x="1817301" y="17679"/>
                  </a:lnTo>
                  <a:lnTo>
                    <a:pt x="1870705" y="38824"/>
                  </a:lnTo>
                  <a:lnTo>
                    <a:pt x="1914964" y="66828"/>
                  </a:lnTo>
                  <a:lnTo>
                    <a:pt x="1954998" y="42878"/>
                  </a:lnTo>
                  <a:lnTo>
                    <a:pt x="2000107" y="24156"/>
                  </a:lnTo>
                  <a:lnTo>
                    <a:pt x="2049053" y="10727"/>
                  </a:lnTo>
                  <a:lnTo>
                    <a:pt x="2100598" y="2653"/>
                  </a:lnTo>
                  <a:lnTo>
                    <a:pt x="2153506" y="0"/>
                  </a:lnTo>
                  <a:lnTo>
                    <a:pt x="2206537" y="2829"/>
                  </a:lnTo>
                  <a:lnTo>
                    <a:pt x="2258456" y="11206"/>
                  </a:lnTo>
                  <a:lnTo>
                    <a:pt x="2308024" y="25194"/>
                  </a:lnTo>
                  <a:lnTo>
                    <a:pt x="2354003" y="44857"/>
                  </a:lnTo>
                  <a:lnTo>
                    <a:pt x="2391883" y="68016"/>
                  </a:lnTo>
                  <a:lnTo>
                    <a:pt x="2422440" y="94593"/>
                  </a:lnTo>
                  <a:lnTo>
                    <a:pt x="2459159" y="155474"/>
                  </a:lnTo>
                  <a:lnTo>
                    <a:pt x="2517024" y="168548"/>
                  </a:lnTo>
                  <a:lnTo>
                    <a:pt x="2568672" y="187138"/>
                  </a:lnTo>
                  <a:lnTo>
                    <a:pt x="2613427" y="210526"/>
                  </a:lnTo>
                  <a:lnTo>
                    <a:pt x="2650611" y="237990"/>
                  </a:lnTo>
                  <a:lnTo>
                    <a:pt x="2679549" y="268810"/>
                  </a:lnTo>
                  <a:lnTo>
                    <a:pt x="2699565" y="302267"/>
                  </a:lnTo>
                  <a:lnTo>
                    <a:pt x="2710125" y="374208"/>
                  </a:lnTo>
                  <a:lnTo>
                    <a:pt x="2699316" y="411252"/>
                  </a:lnTo>
                  <a:lnTo>
                    <a:pt x="2695980" y="418179"/>
                  </a:lnTo>
                  <a:lnTo>
                    <a:pt x="2692252" y="425047"/>
                  </a:lnTo>
                  <a:lnTo>
                    <a:pt x="2688118" y="431844"/>
                  </a:lnTo>
                  <a:lnTo>
                    <a:pt x="2683568" y="438557"/>
                  </a:lnTo>
                  <a:lnTo>
                    <a:pt x="2718946" y="471256"/>
                  </a:lnTo>
                  <a:lnTo>
                    <a:pt x="2745428" y="505864"/>
                  </a:lnTo>
                  <a:lnTo>
                    <a:pt x="2763138" y="541810"/>
                  </a:lnTo>
                  <a:lnTo>
                    <a:pt x="2772196" y="578521"/>
                  </a:lnTo>
                  <a:lnTo>
                    <a:pt x="2772727" y="615426"/>
                  </a:lnTo>
                  <a:lnTo>
                    <a:pt x="2764853" y="651952"/>
                  </a:lnTo>
                  <a:lnTo>
                    <a:pt x="2748695" y="687528"/>
                  </a:lnTo>
                  <a:lnTo>
                    <a:pt x="2724377" y="721581"/>
                  </a:lnTo>
                  <a:lnTo>
                    <a:pt x="2692021" y="753540"/>
                  </a:lnTo>
                  <a:lnTo>
                    <a:pt x="2651749" y="782834"/>
                  </a:lnTo>
                  <a:lnTo>
                    <a:pt x="2603685" y="808889"/>
                  </a:lnTo>
                  <a:lnTo>
                    <a:pt x="2557308" y="827792"/>
                  </a:lnTo>
                  <a:lnTo>
                    <a:pt x="2507562" y="842861"/>
                  </a:lnTo>
                  <a:lnTo>
                    <a:pt x="2455077" y="853930"/>
                  </a:lnTo>
                  <a:lnTo>
                    <a:pt x="2400485" y="860832"/>
                  </a:lnTo>
                  <a:lnTo>
                    <a:pt x="2395146" y="897362"/>
                  </a:lnTo>
                  <a:lnTo>
                    <a:pt x="2357711" y="964194"/>
                  </a:lnTo>
                  <a:lnTo>
                    <a:pt x="2327152" y="993578"/>
                  </a:lnTo>
                  <a:lnTo>
                    <a:pt x="2289725" y="1019661"/>
                  </a:lnTo>
                  <a:lnTo>
                    <a:pt x="2246198" y="1041984"/>
                  </a:lnTo>
                  <a:lnTo>
                    <a:pt x="2197341" y="1060086"/>
                  </a:lnTo>
                  <a:lnTo>
                    <a:pt x="2143921" y="1073509"/>
                  </a:lnTo>
                  <a:lnTo>
                    <a:pt x="2086708" y="1081793"/>
                  </a:lnTo>
                  <a:lnTo>
                    <a:pt x="2026470" y="1084479"/>
                  </a:lnTo>
                  <a:lnTo>
                    <a:pt x="1975531" y="1082068"/>
                  </a:lnTo>
                  <a:lnTo>
                    <a:pt x="1925854" y="1075478"/>
                  </a:lnTo>
                  <a:lnTo>
                    <a:pt x="1878130" y="1064816"/>
                  </a:lnTo>
                  <a:lnTo>
                    <a:pt x="1833049" y="1050189"/>
                  </a:lnTo>
                  <a:lnTo>
                    <a:pt x="1814072" y="1081293"/>
                  </a:lnTo>
                  <a:lnTo>
                    <a:pt x="1759784" y="1136375"/>
                  </a:lnTo>
                  <a:lnTo>
                    <a:pt x="1725483" y="1160022"/>
                  </a:lnTo>
                  <a:lnTo>
                    <a:pt x="1687085" y="1180855"/>
                  </a:lnTo>
                  <a:lnTo>
                    <a:pt x="1645096" y="1198706"/>
                  </a:lnTo>
                  <a:lnTo>
                    <a:pt x="1600019" y="1213412"/>
                  </a:lnTo>
                  <a:lnTo>
                    <a:pt x="1552362" y="1224806"/>
                  </a:lnTo>
                  <a:lnTo>
                    <a:pt x="1502629" y="1232725"/>
                  </a:lnTo>
                  <a:lnTo>
                    <a:pt x="1451325" y="1237003"/>
                  </a:lnTo>
                  <a:lnTo>
                    <a:pt x="1398957" y="1237474"/>
                  </a:lnTo>
                  <a:lnTo>
                    <a:pt x="1346028" y="1233974"/>
                  </a:lnTo>
                  <a:lnTo>
                    <a:pt x="1293045" y="1226338"/>
                  </a:lnTo>
                  <a:lnTo>
                    <a:pt x="1237185" y="1213420"/>
                  </a:lnTo>
                  <a:lnTo>
                    <a:pt x="1185124" y="1196059"/>
                  </a:lnTo>
                  <a:lnTo>
                    <a:pt x="1137542" y="1174564"/>
                  </a:lnTo>
                  <a:lnTo>
                    <a:pt x="1095124" y="1149248"/>
                  </a:lnTo>
                  <a:lnTo>
                    <a:pt x="1058552" y="1120420"/>
                  </a:lnTo>
                  <a:lnTo>
                    <a:pt x="1010817" y="1135863"/>
                  </a:lnTo>
                  <a:lnTo>
                    <a:pt x="961635" y="1147844"/>
                  </a:lnTo>
                  <a:lnTo>
                    <a:pt x="911419" y="1156426"/>
                  </a:lnTo>
                  <a:lnTo>
                    <a:pt x="860585" y="1161671"/>
                  </a:lnTo>
                  <a:lnTo>
                    <a:pt x="809546" y="1163642"/>
                  </a:lnTo>
                  <a:lnTo>
                    <a:pt x="758718" y="1162403"/>
                  </a:lnTo>
                  <a:lnTo>
                    <a:pt x="708515" y="1158016"/>
                  </a:lnTo>
                  <a:lnTo>
                    <a:pt x="659351" y="1150545"/>
                  </a:lnTo>
                  <a:lnTo>
                    <a:pt x="611640" y="1140052"/>
                  </a:lnTo>
                  <a:lnTo>
                    <a:pt x="565798" y="1126600"/>
                  </a:lnTo>
                  <a:lnTo>
                    <a:pt x="522238" y="1110253"/>
                  </a:lnTo>
                  <a:lnTo>
                    <a:pt x="481376" y="1091074"/>
                  </a:lnTo>
                  <a:lnTo>
                    <a:pt x="443625" y="1069124"/>
                  </a:lnTo>
                  <a:lnTo>
                    <a:pt x="409400" y="1044468"/>
                  </a:lnTo>
                  <a:lnTo>
                    <a:pt x="379115" y="1017169"/>
                  </a:lnTo>
                  <a:lnTo>
                    <a:pt x="373883" y="1011708"/>
                  </a:lnTo>
                  <a:lnTo>
                    <a:pt x="317251" y="1012277"/>
                  </a:lnTo>
                  <a:lnTo>
                    <a:pt x="263221" y="1006189"/>
                  </a:lnTo>
                  <a:lnTo>
                    <a:pt x="213040" y="994038"/>
                  </a:lnTo>
                  <a:lnTo>
                    <a:pt x="167957" y="976418"/>
                  </a:lnTo>
                  <a:lnTo>
                    <a:pt x="129219" y="953922"/>
                  </a:lnTo>
                  <a:lnTo>
                    <a:pt x="98075" y="927144"/>
                  </a:lnTo>
                  <a:lnTo>
                    <a:pt x="63558" y="863118"/>
                  </a:lnTo>
                  <a:lnTo>
                    <a:pt x="63099" y="826157"/>
                  </a:lnTo>
                  <a:lnTo>
                    <a:pt x="75655" y="790410"/>
                  </a:lnTo>
                  <a:lnTo>
                    <a:pt x="100556" y="757140"/>
                  </a:lnTo>
                  <a:lnTo>
                    <a:pt x="137129" y="727609"/>
                  </a:lnTo>
                  <a:lnTo>
                    <a:pt x="85713" y="703963"/>
                  </a:lnTo>
                  <a:lnTo>
                    <a:pt x="45695" y="674776"/>
                  </a:lnTo>
                  <a:lnTo>
                    <a:pt x="17670" y="641444"/>
                  </a:lnTo>
                  <a:lnTo>
                    <a:pt x="2239" y="605361"/>
                  </a:lnTo>
                  <a:lnTo>
                    <a:pt x="0" y="567924"/>
                  </a:lnTo>
                  <a:lnTo>
                    <a:pt x="11549" y="530526"/>
                  </a:lnTo>
                  <a:lnTo>
                    <a:pt x="37485" y="494564"/>
                  </a:lnTo>
                  <a:lnTo>
                    <a:pt x="68273" y="468428"/>
                  </a:lnTo>
                  <a:lnTo>
                    <a:pt x="106018" y="446566"/>
                  </a:lnTo>
                  <a:lnTo>
                    <a:pt x="149558" y="429440"/>
                  </a:lnTo>
                  <a:lnTo>
                    <a:pt x="197730" y="417514"/>
                  </a:lnTo>
                  <a:lnTo>
                    <a:pt x="249372" y="411252"/>
                  </a:lnTo>
                  <a:lnTo>
                    <a:pt x="251709" y="407315"/>
                  </a:lnTo>
                  <a:close/>
                </a:path>
                <a:path w="2773045" h="1237614">
                  <a:moveTo>
                    <a:pt x="302572" y="745516"/>
                  </a:moveTo>
                  <a:lnTo>
                    <a:pt x="260164" y="745607"/>
                  </a:lnTo>
                  <a:lnTo>
                    <a:pt x="218474" y="741769"/>
                  </a:lnTo>
                  <a:lnTo>
                    <a:pt x="178216" y="734122"/>
                  </a:lnTo>
                  <a:lnTo>
                    <a:pt x="140101" y="722783"/>
                  </a:lnTo>
                </a:path>
                <a:path w="2773045" h="1237614">
                  <a:moveTo>
                    <a:pt x="445904" y="995452"/>
                  </a:moveTo>
                  <a:lnTo>
                    <a:pt x="428610" y="999212"/>
                  </a:lnTo>
                  <a:lnTo>
                    <a:pt x="410960" y="1002294"/>
                  </a:lnTo>
                  <a:lnTo>
                    <a:pt x="393016" y="1004685"/>
                  </a:lnTo>
                  <a:lnTo>
                    <a:pt x="374835" y="1006374"/>
                  </a:lnTo>
                </a:path>
                <a:path w="2773045" h="1237614">
                  <a:moveTo>
                    <a:pt x="1058400" y="1115467"/>
                  </a:moveTo>
                  <a:lnTo>
                    <a:pt x="1046067" y="1103543"/>
                  </a:lnTo>
                  <a:lnTo>
                    <a:pt x="1034802" y="1091226"/>
                  </a:lnTo>
                  <a:lnTo>
                    <a:pt x="1024630" y="1078551"/>
                  </a:lnTo>
                  <a:lnTo>
                    <a:pt x="1015576" y="1065556"/>
                  </a:lnTo>
                </a:path>
                <a:path w="2773045" h="1237614">
                  <a:moveTo>
                    <a:pt x="1850448" y="991134"/>
                  </a:moveTo>
                  <a:lnTo>
                    <a:pt x="1847948" y="1005009"/>
                  </a:lnTo>
                  <a:lnTo>
                    <a:pt x="1844257" y="1018788"/>
                  </a:lnTo>
                  <a:lnTo>
                    <a:pt x="1839375" y="1032425"/>
                  </a:lnTo>
                  <a:lnTo>
                    <a:pt x="1833303" y="1045871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94356" y="3162935"/>
              <a:ext cx="227990" cy="22389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60629" y="2586990"/>
              <a:ext cx="2430780" cy="449580"/>
            </a:xfrm>
            <a:custGeom>
              <a:avLst/>
              <a:gdLst/>
              <a:ahLst/>
              <a:cxnLst/>
              <a:rect l="l" t="t" r="r" b="b"/>
              <a:pathLst>
                <a:path w="2430780" h="449580">
                  <a:moveTo>
                    <a:pt x="2430576" y="372745"/>
                  </a:moveTo>
                  <a:lnTo>
                    <a:pt x="2412945" y="394285"/>
                  </a:lnTo>
                  <a:lnTo>
                    <a:pt x="2391444" y="414385"/>
                  </a:lnTo>
                  <a:lnTo>
                    <a:pt x="2366300" y="432841"/>
                  </a:lnTo>
                  <a:lnTo>
                    <a:pt x="2337739" y="449452"/>
                  </a:lnTo>
                </a:path>
                <a:path w="2430780" h="449580">
                  <a:moveTo>
                    <a:pt x="2207818" y="88392"/>
                  </a:moveTo>
                  <a:lnTo>
                    <a:pt x="2210108" y="97369"/>
                  </a:lnTo>
                  <a:lnTo>
                    <a:pt x="2211660" y="106394"/>
                  </a:lnTo>
                  <a:lnTo>
                    <a:pt x="2212497" y="115466"/>
                  </a:lnTo>
                  <a:lnTo>
                    <a:pt x="2212644" y="124587"/>
                  </a:lnTo>
                </a:path>
                <a:path w="2430780" h="449580">
                  <a:moveTo>
                    <a:pt x="1614728" y="46100"/>
                  </a:moveTo>
                  <a:lnTo>
                    <a:pt x="1624581" y="33825"/>
                  </a:lnTo>
                  <a:lnTo>
                    <a:pt x="1635826" y="22002"/>
                  </a:lnTo>
                  <a:lnTo>
                    <a:pt x="1648429" y="10703"/>
                  </a:lnTo>
                  <a:lnTo>
                    <a:pt x="1662353" y="0"/>
                  </a:lnTo>
                </a:path>
                <a:path w="2430780" h="449580">
                  <a:moveTo>
                    <a:pt x="1169847" y="68199"/>
                  </a:moveTo>
                  <a:lnTo>
                    <a:pt x="1174084" y="57913"/>
                  </a:lnTo>
                  <a:lnTo>
                    <a:pt x="1179356" y="47831"/>
                  </a:lnTo>
                  <a:lnTo>
                    <a:pt x="1185653" y="37963"/>
                  </a:lnTo>
                  <a:lnTo>
                    <a:pt x="1192961" y="28321"/>
                  </a:lnTo>
                </a:path>
                <a:path w="2430780" h="449580">
                  <a:moveTo>
                    <a:pt x="647750" y="81661"/>
                  </a:moveTo>
                  <a:lnTo>
                    <a:pt x="670013" y="90158"/>
                  </a:lnTo>
                  <a:lnTo>
                    <a:pt x="691365" y="99440"/>
                  </a:lnTo>
                  <a:lnTo>
                    <a:pt x="711751" y="109485"/>
                  </a:lnTo>
                  <a:lnTo>
                    <a:pt x="731113" y="120269"/>
                  </a:lnTo>
                </a:path>
                <a:path w="2430780" h="449580">
                  <a:moveTo>
                    <a:pt x="14541" y="385190"/>
                  </a:moveTo>
                  <a:lnTo>
                    <a:pt x="9915" y="375215"/>
                  </a:lnTo>
                  <a:lnTo>
                    <a:pt x="5946" y="365109"/>
                  </a:lnTo>
                  <a:lnTo>
                    <a:pt x="2640" y="354883"/>
                  </a:lnTo>
                  <a:lnTo>
                    <a:pt x="0" y="344550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37159" y="2751835"/>
            <a:ext cx="19380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latin typeface="Arial"/>
                <a:cs typeface="Arial"/>
              </a:rPr>
              <a:t>These</a:t>
            </a:r>
            <a:r>
              <a:rPr sz="1200" b="1" i="1" spc="-3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are</a:t>
            </a:r>
            <a:r>
              <a:rPr sz="1200" b="1" i="1" spc="-40" dirty="0">
                <a:latin typeface="Arial"/>
                <a:cs typeface="Arial"/>
              </a:rPr>
              <a:t> </a:t>
            </a:r>
            <a:r>
              <a:rPr sz="1200" b="1" i="1" spc="-25" dirty="0">
                <a:latin typeface="Arial"/>
                <a:cs typeface="Arial"/>
              </a:rPr>
              <a:t>LTPs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i="1" spc="-5" dirty="0">
                <a:latin typeface="Arial"/>
                <a:cs typeface="Arial"/>
              </a:rPr>
              <a:t>r</a:t>
            </a:r>
            <a:r>
              <a:rPr sz="1200" b="1" i="1" dirty="0">
                <a:latin typeface="Arial"/>
                <a:cs typeface="Arial"/>
              </a:rPr>
              <a:t>ecomm</a:t>
            </a:r>
            <a:r>
              <a:rPr sz="1200" b="1" i="1" spc="5" dirty="0">
                <a:latin typeface="Arial"/>
                <a:cs typeface="Arial"/>
              </a:rPr>
              <a:t>e</a:t>
            </a:r>
            <a:r>
              <a:rPr sz="1200" b="1" i="1" dirty="0">
                <a:latin typeface="Arial"/>
                <a:cs typeface="Arial"/>
              </a:rPr>
              <a:t>nded</a:t>
            </a:r>
            <a:r>
              <a:rPr sz="1200" b="1" i="1" spc="-3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“mini</a:t>
            </a:r>
            <a:r>
              <a:rPr sz="1200" b="1" i="1" spc="-5" dirty="0">
                <a:latin typeface="Arial"/>
                <a:cs typeface="Arial"/>
              </a:rPr>
              <a:t>mum”  topics </a:t>
            </a:r>
            <a:r>
              <a:rPr sz="1200" b="1" i="1" dirty="0">
                <a:latin typeface="Arial"/>
                <a:cs typeface="Arial"/>
              </a:rPr>
              <a:t>to </a:t>
            </a:r>
            <a:r>
              <a:rPr sz="1200" b="1" i="1" spc="-5" dirty="0">
                <a:latin typeface="Arial"/>
                <a:cs typeface="Arial"/>
              </a:rPr>
              <a:t>cover </a:t>
            </a:r>
            <a:r>
              <a:rPr sz="1200" b="1" i="1" dirty="0">
                <a:latin typeface="Arial"/>
                <a:cs typeface="Arial"/>
              </a:rPr>
              <a:t>with </a:t>
            </a:r>
            <a:r>
              <a:rPr sz="1200" b="1" i="1" spc="-5" dirty="0">
                <a:latin typeface="Arial"/>
                <a:cs typeface="Arial"/>
              </a:rPr>
              <a:t>the </a:t>
            </a:r>
            <a:r>
              <a:rPr sz="1200" b="1" i="1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staff…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070860" y="3613403"/>
            <a:ext cx="332740" cy="167640"/>
            <a:chOff x="3070860" y="3613403"/>
            <a:chExt cx="332740" cy="167640"/>
          </a:xfrm>
        </p:grpSpPr>
        <p:sp>
          <p:nvSpPr>
            <p:cNvPr id="33" name="object 33"/>
            <p:cNvSpPr/>
            <p:nvPr/>
          </p:nvSpPr>
          <p:spPr>
            <a:xfrm>
              <a:off x="3076956" y="3619499"/>
              <a:ext cx="320040" cy="155575"/>
            </a:xfrm>
            <a:custGeom>
              <a:avLst/>
              <a:gdLst/>
              <a:ahLst/>
              <a:cxnLst/>
              <a:rect l="l" t="t" r="r" b="b"/>
              <a:pathLst>
                <a:path w="320039" h="155575">
                  <a:moveTo>
                    <a:pt x="242316" y="0"/>
                  </a:moveTo>
                  <a:lnTo>
                    <a:pt x="242316" y="38862"/>
                  </a:lnTo>
                  <a:lnTo>
                    <a:pt x="0" y="38862"/>
                  </a:lnTo>
                  <a:lnTo>
                    <a:pt x="0" y="116586"/>
                  </a:lnTo>
                  <a:lnTo>
                    <a:pt x="242316" y="116586"/>
                  </a:lnTo>
                  <a:lnTo>
                    <a:pt x="242316" y="155448"/>
                  </a:lnTo>
                  <a:lnTo>
                    <a:pt x="320040" y="77724"/>
                  </a:lnTo>
                  <a:lnTo>
                    <a:pt x="2423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076956" y="3619499"/>
              <a:ext cx="320040" cy="155575"/>
            </a:xfrm>
            <a:custGeom>
              <a:avLst/>
              <a:gdLst/>
              <a:ahLst/>
              <a:cxnLst/>
              <a:rect l="l" t="t" r="r" b="b"/>
              <a:pathLst>
                <a:path w="320039" h="155575">
                  <a:moveTo>
                    <a:pt x="0" y="38862"/>
                  </a:moveTo>
                  <a:lnTo>
                    <a:pt x="242316" y="38862"/>
                  </a:lnTo>
                  <a:lnTo>
                    <a:pt x="242316" y="0"/>
                  </a:lnTo>
                  <a:lnTo>
                    <a:pt x="320040" y="77724"/>
                  </a:lnTo>
                  <a:lnTo>
                    <a:pt x="242316" y="155448"/>
                  </a:lnTo>
                  <a:lnTo>
                    <a:pt x="242316" y="116586"/>
                  </a:lnTo>
                  <a:lnTo>
                    <a:pt x="0" y="116586"/>
                  </a:lnTo>
                  <a:lnTo>
                    <a:pt x="0" y="3886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3066288" y="3363467"/>
            <a:ext cx="332740" cy="184785"/>
            <a:chOff x="3066288" y="3363467"/>
            <a:chExt cx="332740" cy="184785"/>
          </a:xfrm>
        </p:grpSpPr>
        <p:sp>
          <p:nvSpPr>
            <p:cNvPr id="36" name="object 36"/>
            <p:cNvSpPr/>
            <p:nvPr/>
          </p:nvSpPr>
          <p:spPr>
            <a:xfrm>
              <a:off x="3072384" y="3369563"/>
              <a:ext cx="320040" cy="172720"/>
            </a:xfrm>
            <a:custGeom>
              <a:avLst/>
              <a:gdLst/>
              <a:ahLst/>
              <a:cxnLst/>
              <a:rect l="l" t="t" r="r" b="b"/>
              <a:pathLst>
                <a:path w="320039" h="172720">
                  <a:moveTo>
                    <a:pt x="233933" y="0"/>
                  </a:moveTo>
                  <a:lnTo>
                    <a:pt x="233933" y="43052"/>
                  </a:lnTo>
                  <a:lnTo>
                    <a:pt x="0" y="43052"/>
                  </a:lnTo>
                  <a:lnTo>
                    <a:pt x="0" y="129159"/>
                  </a:lnTo>
                  <a:lnTo>
                    <a:pt x="233933" y="129159"/>
                  </a:lnTo>
                  <a:lnTo>
                    <a:pt x="233933" y="172212"/>
                  </a:lnTo>
                  <a:lnTo>
                    <a:pt x="320040" y="86106"/>
                  </a:lnTo>
                  <a:lnTo>
                    <a:pt x="2339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072384" y="3369563"/>
              <a:ext cx="320040" cy="172720"/>
            </a:xfrm>
            <a:custGeom>
              <a:avLst/>
              <a:gdLst/>
              <a:ahLst/>
              <a:cxnLst/>
              <a:rect l="l" t="t" r="r" b="b"/>
              <a:pathLst>
                <a:path w="320039" h="172720">
                  <a:moveTo>
                    <a:pt x="0" y="43052"/>
                  </a:moveTo>
                  <a:lnTo>
                    <a:pt x="233933" y="43052"/>
                  </a:lnTo>
                  <a:lnTo>
                    <a:pt x="233933" y="0"/>
                  </a:lnTo>
                  <a:lnTo>
                    <a:pt x="320040" y="86106"/>
                  </a:lnTo>
                  <a:lnTo>
                    <a:pt x="233933" y="172212"/>
                  </a:lnTo>
                  <a:lnTo>
                    <a:pt x="233933" y="129159"/>
                  </a:lnTo>
                  <a:lnTo>
                    <a:pt x="0" y="129159"/>
                  </a:lnTo>
                  <a:lnTo>
                    <a:pt x="0" y="4305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3076955" y="3893820"/>
            <a:ext cx="332740" cy="167640"/>
            <a:chOff x="3076955" y="3893820"/>
            <a:chExt cx="332740" cy="167640"/>
          </a:xfrm>
        </p:grpSpPr>
        <p:sp>
          <p:nvSpPr>
            <p:cNvPr id="39" name="object 39"/>
            <p:cNvSpPr/>
            <p:nvPr/>
          </p:nvSpPr>
          <p:spPr>
            <a:xfrm>
              <a:off x="3083051" y="3899916"/>
              <a:ext cx="320040" cy="155575"/>
            </a:xfrm>
            <a:custGeom>
              <a:avLst/>
              <a:gdLst/>
              <a:ahLst/>
              <a:cxnLst/>
              <a:rect l="l" t="t" r="r" b="b"/>
              <a:pathLst>
                <a:path w="320039" h="155575">
                  <a:moveTo>
                    <a:pt x="242315" y="0"/>
                  </a:moveTo>
                  <a:lnTo>
                    <a:pt x="242315" y="38861"/>
                  </a:lnTo>
                  <a:lnTo>
                    <a:pt x="0" y="38861"/>
                  </a:lnTo>
                  <a:lnTo>
                    <a:pt x="0" y="116585"/>
                  </a:lnTo>
                  <a:lnTo>
                    <a:pt x="242315" y="116585"/>
                  </a:lnTo>
                  <a:lnTo>
                    <a:pt x="242315" y="155447"/>
                  </a:lnTo>
                  <a:lnTo>
                    <a:pt x="320039" y="77723"/>
                  </a:lnTo>
                  <a:lnTo>
                    <a:pt x="2423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083051" y="3899916"/>
              <a:ext cx="320040" cy="155575"/>
            </a:xfrm>
            <a:custGeom>
              <a:avLst/>
              <a:gdLst/>
              <a:ahLst/>
              <a:cxnLst/>
              <a:rect l="l" t="t" r="r" b="b"/>
              <a:pathLst>
                <a:path w="320039" h="155575">
                  <a:moveTo>
                    <a:pt x="0" y="38861"/>
                  </a:moveTo>
                  <a:lnTo>
                    <a:pt x="242315" y="38861"/>
                  </a:lnTo>
                  <a:lnTo>
                    <a:pt x="242315" y="0"/>
                  </a:lnTo>
                  <a:lnTo>
                    <a:pt x="320039" y="77723"/>
                  </a:lnTo>
                  <a:lnTo>
                    <a:pt x="242315" y="155447"/>
                  </a:lnTo>
                  <a:lnTo>
                    <a:pt x="242315" y="116585"/>
                  </a:lnTo>
                  <a:lnTo>
                    <a:pt x="0" y="116585"/>
                  </a:lnTo>
                  <a:lnTo>
                    <a:pt x="0" y="3886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3169411" y="2456687"/>
            <a:ext cx="5722620" cy="2178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4960" marR="5080" indent="10795">
              <a:lnSpc>
                <a:spcPct val="1169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Review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Initial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Higher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HQs Graphics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(Specified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OBJs,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AO,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phase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lines,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etc.)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Operational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Timeline,</a:t>
            </a:r>
            <a:r>
              <a:rPr sz="1200" b="1" dirty="0">
                <a:latin typeface="Arial"/>
                <a:cs typeface="Arial"/>
              </a:rPr>
              <a:t> i.e. </a:t>
            </a:r>
            <a:r>
              <a:rPr sz="1200" b="1" spc="-5" dirty="0">
                <a:latin typeface="Arial"/>
                <a:cs typeface="Arial"/>
              </a:rPr>
              <a:t>Cross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LD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60" dirty="0">
                <a:latin typeface="Arial"/>
                <a:cs typeface="Arial"/>
              </a:rPr>
              <a:t>NLT,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Clear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OBJ X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60" dirty="0">
                <a:latin typeface="Arial"/>
                <a:cs typeface="Arial"/>
              </a:rPr>
              <a:t>NLT,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etc.</a:t>
            </a:r>
            <a:endParaRPr sz="1200">
              <a:latin typeface="Arial"/>
              <a:cs typeface="Arial"/>
            </a:endParaRPr>
          </a:p>
          <a:p>
            <a:pPr marL="289560" marR="142875">
              <a:lnSpc>
                <a:spcPct val="100000"/>
              </a:lnSpc>
              <a:spcBef>
                <a:spcPts val="480"/>
              </a:spcBef>
            </a:pPr>
            <a:r>
              <a:rPr sz="1200" b="1" spc="-25" dirty="0">
                <a:latin typeface="Arial"/>
                <a:cs typeface="Arial"/>
              </a:rPr>
              <a:t>Types </a:t>
            </a:r>
            <a:r>
              <a:rPr sz="1200" b="1" dirty="0">
                <a:latin typeface="Arial"/>
                <a:cs typeface="Arial"/>
              </a:rPr>
              <a:t>of operations </a:t>
            </a:r>
            <a:r>
              <a:rPr sz="1200" b="1" spc="-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unit is most likely to </a:t>
            </a:r>
            <a:r>
              <a:rPr sz="1200" b="1" spc="-5" dirty="0">
                <a:latin typeface="Arial"/>
                <a:cs typeface="Arial"/>
              </a:rPr>
              <a:t>execute </a:t>
            </a:r>
            <a:r>
              <a:rPr sz="1200" b="1" dirty="0">
                <a:latin typeface="Arial"/>
                <a:cs typeface="Arial"/>
              </a:rPr>
              <a:t>(air assault, </a:t>
            </a:r>
            <a:r>
              <a:rPr sz="1200" b="1" spc="-5" dirty="0">
                <a:latin typeface="Arial"/>
                <a:cs typeface="Arial"/>
              </a:rPr>
              <a:t>ground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attack,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airborne, </a:t>
            </a:r>
            <a:r>
              <a:rPr sz="1200" b="1" spc="-5" dirty="0">
                <a:latin typeface="Arial"/>
                <a:cs typeface="Arial"/>
              </a:rPr>
              <a:t>etc).</a:t>
            </a:r>
            <a:endParaRPr sz="1200">
              <a:latin typeface="Arial"/>
              <a:cs typeface="Arial"/>
            </a:endParaRPr>
          </a:p>
          <a:p>
            <a:pPr marL="305435">
              <a:lnSpc>
                <a:spcPct val="100000"/>
              </a:lnSpc>
              <a:spcBef>
                <a:spcPts val="180"/>
              </a:spcBef>
            </a:pPr>
            <a:r>
              <a:rPr sz="1200" b="1" spc="-5" dirty="0">
                <a:latin typeface="Arial"/>
                <a:cs typeface="Arial"/>
              </a:rPr>
              <a:t>Brief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Enemy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Overview,</a:t>
            </a:r>
            <a:r>
              <a:rPr sz="1200" b="1" dirty="0">
                <a:latin typeface="Arial"/>
                <a:cs typeface="Arial"/>
              </a:rPr>
              <a:t> i.e.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(+)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on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OBJ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X, </a:t>
            </a:r>
            <a:r>
              <a:rPr sz="1200" b="1" spc="-5" dirty="0">
                <a:latin typeface="Arial"/>
                <a:cs typeface="Arial"/>
              </a:rPr>
              <a:t>BN </a:t>
            </a:r>
            <a:r>
              <a:rPr sz="1200" b="1" spc="5" dirty="0">
                <a:latin typeface="Arial"/>
                <a:cs typeface="Arial"/>
              </a:rPr>
              <a:t>(-)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Zone,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etc</a:t>
            </a:r>
            <a:endParaRPr sz="1200">
              <a:latin typeface="Arial"/>
              <a:cs typeface="Arial"/>
            </a:endParaRPr>
          </a:p>
          <a:p>
            <a:pPr marL="311150">
              <a:lnSpc>
                <a:spcPct val="100000"/>
              </a:lnSpc>
              <a:spcBef>
                <a:spcPts val="459"/>
              </a:spcBef>
            </a:pPr>
            <a:r>
              <a:rPr sz="1200" b="1" spc="-5" dirty="0">
                <a:latin typeface="Arial"/>
                <a:cs typeface="Arial"/>
              </a:rPr>
              <a:t>Identify </a:t>
            </a:r>
            <a:r>
              <a:rPr sz="1200" b="1" dirty="0">
                <a:latin typeface="Arial"/>
                <a:cs typeface="Arial"/>
              </a:rPr>
              <a:t>initial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Brigade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Fights</a:t>
            </a:r>
            <a:endParaRPr sz="1200">
              <a:latin typeface="Arial"/>
              <a:cs typeface="Arial"/>
            </a:endParaRPr>
          </a:p>
          <a:p>
            <a:pPr marL="316230">
              <a:lnSpc>
                <a:spcPct val="100000"/>
              </a:lnSpc>
              <a:spcBef>
                <a:spcPts val="770"/>
              </a:spcBef>
            </a:pPr>
            <a:r>
              <a:rPr sz="1200" b="1" dirty="0">
                <a:latin typeface="Arial"/>
                <a:cs typeface="Arial"/>
              </a:rPr>
              <a:t>Initial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Guidance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for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Collection &amp;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Recon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Requirements</a:t>
            </a:r>
            <a:endParaRPr sz="1200">
              <a:latin typeface="Arial"/>
              <a:cs typeface="Arial"/>
            </a:endParaRPr>
          </a:p>
          <a:p>
            <a:pPr marL="316230">
              <a:lnSpc>
                <a:spcPct val="100000"/>
              </a:lnSpc>
              <a:spcBef>
                <a:spcPts val="555"/>
              </a:spcBef>
            </a:pPr>
            <a:r>
              <a:rPr sz="1200" b="1" spc="-5" dirty="0">
                <a:latin typeface="Arial"/>
                <a:cs typeface="Arial"/>
              </a:rPr>
              <a:t>Fighting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Products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Required to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Produce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(EXCHECK,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DSM,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etc)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300" b="1" spc="-5" dirty="0">
                <a:latin typeface="Arial"/>
                <a:cs typeface="Arial"/>
              </a:rPr>
              <a:t>This</a:t>
            </a:r>
            <a:r>
              <a:rPr sz="1300" b="1" spc="15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is</a:t>
            </a:r>
            <a:r>
              <a:rPr sz="1300" b="1" spc="5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the</a:t>
            </a:r>
            <a:r>
              <a:rPr sz="1300" b="1" spc="2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start</a:t>
            </a:r>
            <a:r>
              <a:rPr sz="1300" b="1" spc="5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of</a:t>
            </a:r>
            <a:r>
              <a:rPr sz="1300" b="1" spc="2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“See</a:t>
            </a:r>
            <a:r>
              <a:rPr sz="1300" b="1" spc="5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Ourselves”</a:t>
            </a:r>
            <a:endParaRPr sz="13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865489" y="6537147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99516" y="448055"/>
          <a:ext cx="7767320" cy="58629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6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3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38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6925">
                <a:tc gridSpan="3">
                  <a:txBody>
                    <a:bodyPr/>
                    <a:lstStyle/>
                    <a:p>
                      <a:pPr marL="923290" marR="929640" indent="-65849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TTP:</a:t>
                      </a:r>
                      <a:r>
                        <a:rPr sz="24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5" dirty="0">
                          <a:latin typeface="Arial"/>
                          <a:cs typeface="Arial"/>
                        </a:rPr>
                        <a:t>Receipt</a:t>
                      </a:r>
                      <a:r>
                        <a:rPr sz="2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Mission</a:t>
                      </a:r>
                      <a:r>
                        <a:rPr sz="24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5" dirty="0">
                          <a:latin typeface="Arial"/>
                          <a:cs typeface="Arial"/>
                        </a:rPr>
                        <a:t>Huddle </a:t>
                      </a:r>
                      <a:r>
                        <a:rPr sz="2400" b="1" spc="-6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(Framing</a:t>
                      </a:r>
                      <a:r>
                        <a:rPr sz="24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24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dirty="0">
                          <a:latin typeface="Arial"/>
                          <a:cs typeface="Arial"/>
                        </a:rPr>
                        <a:t>Problem)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References: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FM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6-0,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Ch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2,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Chapter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9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205">
                <a:tc>
                  <a:txBody>
                    <a:bodyPr/>
                    <a:lstStyle/>
                    <a:p>
                      <a:pPr marL="91440" marR="27686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Purpose: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Provide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Commanders input to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MDMP and establish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common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understanding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among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 staff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very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beginning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of MDMP.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" marR="46672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When: 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soon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possible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1000" b="1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Receipt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Mission.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194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0965" marR="33083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Participants: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CDR,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all available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planning staff members and LNOs.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Facilitator: BCT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6194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0">
                <a:tc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Tools</a:t>
                      </a:r>
                      <a:r>
                        <a:rPr sz="105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Bring: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S3: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87020" marR="229870" indent="-17272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/>
                        <a:buChar char="•"/>
                        <a:tabLst>
                          <a:tab pos="287655" algn="l"/>
                        </a:tabLst>
                      </a:pPr>
                      <a:r>
                        <a:rPr sz="1050" b="1" spc="-5" dirty="0">
                          <a:latin typeface="Arial"/>
                          <a:cs typeface="Arial"/>
                        </a:rPr>
                        <a:t>Analog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Map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Graphics </a:t>
                      </a:r>
                      <a:r>
                        <a:rPr sz="1050" b="1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NAIs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87020" marR="14478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655" algn="l"/>
                        </a:tabLst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BCT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Initial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Graphics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(AI/AO,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 Objectives,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Enemy SITTEMP, –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whatever graphic information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available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receipt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mission).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Arial"/>
                        <a:buChar char="•"/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</a:pPr>
                      <a:r>
                        <a:rPr sz="1050" b="1" spc="5" dirty="0">
                          <a:latin typeface="Arial"/>
                          <a:cs typeface="Arial"/>
                        </a:rPr>
                        <a:t>S2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87020" marR="165100" indent="-17272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/>
                        <a:buChar char="•"/>
                        <a:tabLst>
                          <a:tab pos="287655" algn="l"/>
                        </a:tabLst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SITTEMP,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level </a:t>
                      </a:r>
                      <a:r>
                        <a:rPr sz="1050" b="1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NAIs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8702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655" algn="l"/>
                        </a:tabLst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Collection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Matrix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/>
                        <a:buChar char="•"/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  <a:buFont typeface="Arial"/>
                        <a:buChar char="•"/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287020" marR="11239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655" algn="l"/>
                        </a:tabLst>
                      </a:pPr>
                      <a:r>
                        <a:rPr sz="1050" b="1" spc="-5" dirty="0">
                          <a:latin typeface="Arial"/>
                          <a:cs typeface="Arial"/>
                        </a:rPr>
                        <a:t>Overall</a:t>
                      </a:r>
                      <a:r>
                        <a:rPr sz="105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105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Do</a:t>
                      </a:r>
                      <a:r>
                        <a:rPr sz="10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5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create</a:t>
                      </a:r>
                      <a:r>
                        <a:rPr sz="105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anything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 for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huddle you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wouldn’t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 already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create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mission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planning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87020" marR="1549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Maps,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timeline,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markers and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whiteboard/butcher block and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products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were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given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higher </a:t>
                      </a:r>
                      <a:r>
                        <a:rPr sz="1050" b="1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headquarters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should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enough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139065" marR="904875">
                        <a:lnSpc>
                          <a:spcPct val="103200"/>
                        </a:lnSpc>
                        <a:spcBef>
                          <a:spcPts val="640"/>
                        </a:spcBef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Agenda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(this is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intended to be presented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minimal preparation): </a:t>
                      </a:r>
                      <a:r>
                        <a:rPr sz="950" b="1" spc="-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S3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  <a:tab pos="1141095" algn="l"/>
                          <a:tab pos="3927475" algn="l"/>
                          <a:tab pos="4362450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Today</a:t>
                      </a:r>
                      <a:r>
                        <a:rPr sz="9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is:</a:t>
                      </a:r>
                      <a:r>
                        <a:rPr sz="950" b="1" u="sng" spc="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period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that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we're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planning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for is</a:t>
                      </a:r>
                      <a:r>
                        <a:rPr sz="950" b="1" u="sng" spc="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50" b="1" u="sng" spc="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  <a:tab pos="1213485" algn="l"/>
                          <a:tab pos="3563620" algn="l"/>
                        </a:tabLst>
                      </a:pPr>
                      <a:r>
                        <a:rPr sz="950" b="1" spc="20" dirty="0">
                          <a:latin typeface="Arial"/>
                          <a:cs typeface="Arial"/>
                        </a:rPr>
                        <a:t>We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 are at</a:t>
                      </a:r>
                      <a:r>
                        <a:rPr sz="95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operate in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the country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5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Corps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level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AOs.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adjacent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unit</a:t>
                      </a:r>
                      <a:r>
                        <a:rPr sz="9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missions.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20" dirty="0">
                          <a:latin typeface="Arial"/>
                          <a:cs typeface="Arial"/>
                        </a:rPr>
                        <a:t>Our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AO/AI</a:t>
                      </a:r>
                      <a:r>
                        <a:rPr sz="95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major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terrain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features.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battlefield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geometry.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20" dirty="0">
                          <a:latin typeface="Arial"/>
                          <a:cs typeface="Arial"/>
                        </a:rPr>
                        <a:t>How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35" dirty="0">
                          <a:latin typeface="Arial"/>
                          <a:cs typeface="Arial"/>
                        </a:rPr>
                        <a:t>we</a:t>
                      </a:r>
                      <a:r>
                        <a:rPr sz="9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related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ME.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objectives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our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AO</a:t>
                      </a:r>
                      <a:r>
                        <a:rPr sz="9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(Initial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Graphics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higher)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unit’s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Task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and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Purpose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What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have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35" dirty="0">
                          <a:latin typeface="Arial"/>
                          <a:cs typeface="Arial"/>
                        </a:rPr>
                        <a:t>we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been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tasked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do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using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the Operational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Timeline.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139065" marR="349250">
                        <a:lnSpc>
                          <a:spcPts val="1180"/>
                        </a:lnSpc>
                        <a:spcBef>
                          <a:spcPts val="4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dirty="0">
                          <a:latin typeface="Arial"/>
                          <a:cs typeface="Arial"/>
                        </a:rPr>
                        <a:t>Type</a:t>
                      </a:r>
                      <a:r>
                        <a:rPr sz="95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operations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unit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is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most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likely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execute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(air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 assault,</a:t>
                      </a:r>
                      <a:r>
                        <a:rPr sz="9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infil,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etc.) </a:t>
                      </a:r>
                      <a:r>
                        <a:rPr sz="950" b="1" spc="-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S2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ts val="1130"/>
                        </a:lnSpc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Here's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how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many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we're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fighting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each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objective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when.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139065" marR="1501140">
                        <a:lnSpc>
                          <a:spcPct val="103200"/>
                        </a:lnSpc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weather</a:t>
                      </a:r>
                      <a:r>
                        <a:rPr sz="9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expected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during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our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period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operations. </a:t>
                      </a:r>
                      <a:r>
                        <a:rPr sz="950" b="1" spc="-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XO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25" dirty="0">
                          <a:latin typeface="Arial"/>
                          <a:cs typeface="Arial"/>
                        </a:rPr>
                        <a:t>MDMP</a:t>
                      </a:r>
                      <a:r>
                        <a:rPr sz="9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minimum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Mission</a:t>
                      </a:r>
                      <a:r>
                        <a:rPr sz="9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Analysis</a:t>
                      </a:r>
                      <a:r>
                        <a:rPr sz="950" b="1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Timeline.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20" dirty="0">
                          <a:latin typeface="Arial"/>
                          <a:cs typeface="Arial"/>
                        </a:rPr>
                        <a:t>How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35" dirty="0">
                          <a:latin typeface="Arial"/>
                          <a:cs typeface="Arial"/>
                        </a:rPr>
                        <a:t>we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collecting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sharing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products</a:t>
                      </a:r>
                      <a:r>
                        <a:rPr sz="9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– location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address.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What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touchpoints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does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CDR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want</a:t>
                      </a:r>
                      <a:r>
                        <a:rPr sz="9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when?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25" dirty="0">
                          <a:latin typeface="Arial"/>
                          <a:cs typeface="Arial"/>
                        </a:rPr>
                        <a:t>MDMP</a:t>
                      </a:r>
                      <a:r>
                        <a:rPr sz="9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Timeline: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Next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event.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13906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50" b="1" spc="20" dirty="0">
                          <a:latin typeface="Arial"/>
                          <a:cs typeface="Arial"/>
                        </a:rPr>
                        <a:t>CDR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Brigade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Fights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(first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assessment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refined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after MA).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Guidance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Info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Collection.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0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reconnaissance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requirements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(for CAV</a:t>
                      </a:r>
                      <a:r>
                        <a:rPr sz="9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 higher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assets).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0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Guidance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for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Mission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Analysis.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Required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fighting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products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produce.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8128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075">
                <a:tc gridSpan="4">
                  <a:txBody>
                    <a:bodyPr/>
                    <a:lstStyle/>
                    <a:p>
                      <a:pPr marL="91440" marR="65532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Bottom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Line: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This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intentionally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minimal-product</a:t>
                      </a:r>
                      <a:r>
                        <a:rPr sz="1100" b="1" u="sng" spc="-3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huddle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serves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focus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staff’s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mission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analysis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efforts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b="1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Commander’s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anticipated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fights,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and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provide the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Commander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opportunity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influence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planning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efforts.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8840089" y="6551583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21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10940" y="71627"/>
            <a:ext cx="5372100" cy="6713220"/>
            <a:chOff x="3710940" y="71627"/>
            <a:chExt cx="5372100" cy="67132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9896" y="100581"/>
              <a:ext cx="5239511" cy="66415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25418" y="86105"/>
              <a:ext cx="5268595" cy="6670675"/>
            </a:xfrm>
            <a:custGeom>
              <a:avLst/>
              <a:gdLst/>
              <a:ahLst/>
              <a:cxnLst/>
              <a:rect l="l" t="t" r="r" b="b"/>
              <a:pathLst>
                <a:path w="5268595" h="6670675">
                  <a:moveTo>
                    <a:pt x="0" y="6670548"/>
                  </a:moveTo>
                  <a:lnTo>
                    <a:pt x="5268468" y="6670548"/>
                  </a:lnTo>
                  <a:lnTo>
                    <a:pt x="5268468" y="0"/>
                  </a:lnTo>
                  <a:lnTo>
                    <a:pt x="0" y="0"/>
                  </a:lnTo>
                  <a:lnTo>
                    <a:pt x="0" y="6670548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727948" y="6507480"/>
              <a:ext cx="355600" cy="277495"/>
            </a:xfrm>
            <a:custGeom>
              <a:avLst/>
              <a:gdLst/>
              <a:ahLst/>
              <a:cxnLst/>
              <a:rect l="l" t="t" r="r" b="b"/>
              <a:pathLst>
                <a:path w="355600" h="277495">
                  <a:moveTo>
                    <a:pt x="355092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355092" y="277368"/>
                  </a:lnTo>
                  <a:lnTo>
                    <a:pt x="3550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4460" y="575259"/>
            <a:ext cx="3567429" cy="5789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BEB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&amp;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BSB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Collaborative</a:t>
            </a: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Planning</a:t>
            </a:r>
            <a:r>
              <a:rPr sz="14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TTP</a:t>
            </a:r>
            <a:r>
              <a:rPr sz="1400" b="1" spc="-5" dirty="0"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Arial"/>
              <a:cs typeface="Arial"/>
            </a:endParaRPr>
          </a:p>
          <a:p>
            <a:pPr marL="12700" marR="82550" algn="just">
              <a:lnSpc>
                <a:spcPct val="100000"/>
              </a:lnSpc>
              <a:spcBef>
                <a:spcPts val="5"/>
              </a:spcBef>
            </a:pPr>
            <a:r>
              <a:rPr sz="1200" b="1" spc="-15" dirty="0">
                <a:latin typeface="Arial"/>
                <a:cs typeface="Arial"/>
              </a:rPr>
              <a:t>Trend</a:t>
            </a:r>
            <a:r>
              <a:rPr sz="1200" spc="-15" dirty="0">
                <a:latin typeface="Arial"/>
                <a:cs typeface="Arial"/>
              </a:rPr>
              <a:t>: </a:t>
            </a:r>
            <a:r>
              <a:rPr sz="1200" dirty="0">
                <a:latin typeface="Arial"/>
                <a:cs typeface="Arial"/>
              </a:rPr>
              <a:t>BCT </a:t>
            </a:r>
            <a:r>
              <a:rPr sz="1200" spc="-5" dirty="0">
                <a:latin typeface="Arial"/>
                <a:cs typeface="Arial"/>
              </a:rPr>
              <a:t>XOs and </a:t>
            </a:r>
            <a:r>
              <a:rPr sz="1200" dirty="0">
                <a:latin typeface="Arial"/>
                <a:cs typeface="Arial"/>
              </a:rPr>
              <a:t>their staffs </a:t>
            </a:r>
            <a:r>
              <a:rPr sz="1200" spc="-5" dirty="0">
                <a:latin typeface="Arial"/>
                <a:cs typeface="Arial"/>
              </a:rPr>
              <a:t>struggle on how </a:t>
            </a:r>
            <a:r>
              <a:rPr sz="1200" dirty="0">
                <a:latin typeface="Arial"/>
                <a:cs typeface="Arial"/>
              </a:rPr>
              <a:t>to </a:t>
            </a:r>
            <a:r>
              <a:rPr sz="1200" spc="-3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take </a:t>
            </a:r>
            <a:r>
              <a:rPr sz="1200" spc="-5" dirty="0">
                <a:latin typeface="Arial"/>
                <a:cs typeface="Arial"/>
              </a:rPr>
              <a:t>advantage </a:t>
            </a:r>
            <a:r>
              <a:rPr sz="1200" dirty="0">
                <a:latin typeface="Arial"/>
                <a:cs typeface="Arial"/>
              </a:rPr>
              <a:t>of the BEB and BSB </a:t>
            </a:r>
            <a:r>
              <a:rPr sz="1200" spc="-5" dirty="0">
                <a:latin typeface="Arial"/>
                <a:cs typeface="Arial"/>
              </a:rPr>
              <a:t>staff expertise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during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BCT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level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MDMP.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Arial"/>
              <a:cs typeface="Arial"/>
            </a:endParaRPr>
          </a:p>
          <a:p>
            <a:pPr marL="12700" marR="1333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Example</a:t>
            </a:r>
            <a:r>
              <a:rPr sz="1200" dirty="0">
                <a:latin typeface="Arial"/>
                <a:cs typeface="Arial"/>
              </a:rPr>
              <a:t>: Often </a:t>
            </a:r>
            <a:r>
              <a:rPr sz="1200" spc="-5" dirty="0">
                <a:latin typeface="Arial"/>
                <a:cs typeface="Arial"/>
              </a:rPr>
              <a:t>on </a:t>
            </a:r>
            <a:r>
              <a:rPr sz="1200" dirty="0">
                <a:latin typeface="Arial"/>
                <a:cs typeface="Arial"/>
              </a:rPr>
              <a:t>the BCT </a:t>
            </a:r>
            <a:r>
              <a:rPr sz="1200" spc="-5" dirty="0">
                <a:latin typeface="Arial"/>
                <a:cs typeface="Arial"/>
              </a:rPr>
              <a:t>staff </a:t>
            </a:r>
            <a:r>
              <a:rPr sz="1200" dirty="0">
                <a:latin typeface="Arial"/>
                <a:cs typeface="Arial"/>
              </a:rPr>
              <a:t>the BEO </a:t>
            </a:r>
            <a:r>
              <a:rPr sz="1200" spc="-5" dirty="0">
                <a:latin typeface="Arial"/>
                <a:cs typeface="Arial"/>
              </a:rPr>
              <a:t>(Brigade 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Engineer </a:t>
            </a:r>
            <a:r>
              <a:rPr sz="1200" dirty="0">
                <a:latin typeface="Arial"/>
                <a:cs typeface="Arial"/>
              </a:rPr>
              <a:t>Officer) </a:t>
            </a:r>
            <a:r>
              <a:rPr sz="1200" spc="-5" dirty="0">
                <a:latin typeface="Arial"/>
                <a:cs typeface="Arial"/>
              </a:rPr>
              <a:t>is a young, pre-command </a:t>
            </a:r>
            <a:r>
              <a:rPr sz="1200" spc="-30" dirty="0">
                <a:latin typeface="Arial"/>
                <a:cs typeface="Arial"/>
              </a:rPr>
              <a:t>CPT, 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with limited experience on Brigade level operations. </a:t>
            </a:r>
            <a:r>
              <a:rPr sz="1200" dirty="0">
                <a:latin typeface="Arial"/>
                <a:cs typeface="Arial"/>
              </a:rPr>
              <a:t> They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are also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often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made</a:t>
            </a:r>
            <a:r>
              <a:rPr sz="1200" spc="-9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A/S3</a:t>
            </a:r>
            <a:r>
              <a:rPr sz="1200" spc="-5" dirty="0">
                <a:latin typeface="Arial"/>
                <a:cs typeface="Arial"/>
              </a:rPr>
              <a:t> inside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5" dirty="0">
                <a:latin typeface="Arial"/>
                <a:cs typeface="Arial"/>
              </a:rPr>
              <a:t> S3 section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or a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BTL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CPT.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Cost</a:t>
            </a:r>
            <a:r>
              <a:rPr sz="1200" spc="-5" dirty="0">
                <a:latin typeface="Arial"/>
                <a:cs typeface="Arial"/>
              </a:rPr>
              <a:t>: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BEO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does not have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time </a:t>
            </a:r>
            <a:r>
              <a:rPr sz="1200" spc="-5" dirty="0">
                <a:latin typeface="Arial"/>
                <a:cs typeface="Arial"/>
              </a:rPr>
              <a:t>or 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experience </a:t>
            </a:r>
            <a:r>
              <a:rPr sz="1200" dirty="0">
                <a:latin typeface="Arial"/>
                <a:cs typeface="Arial"/>
              </a:rPr>
              <a:t>to focus </a:t>
            </a:r>
            <a:r>
              <a:rPr sz="1200" spc="-5" dirty="0">
                <a:latin typeface="Arial"/>
                <a:cs typeface="Arial"/>
              </a:rPr>
              <a:t>100% on </a:t>
            </a:r>
            <a:r>
              <a:rPr sz="1200" spc="-15" dirty="0">
                <a:latin typeface="Arial"/>
                <a:cs typeface="Arial"/>
              </a:rPr>
              <a:t>mobility, </a:t>
            </a:r>
            <a:r>
              <a:rPr sz="1200" dirty="0">
                <a:latin typeface="Arial"/>
                <a:cs typeface="Arial"/>
              </a:rPr>
              <a:t>counter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mobility, </a:t>
            </a:r>
            <a:r>
              <a:rPr sz="1200" spc="-5" dirty="0">
                <a:latin typeface="Arial"/>
                <a:cs typeface="Arial"/>
              </a:rPr>
              <a:t>engineer and protection, reverse </a:t>
            </a:r>
            <a:r>
              <a:rPr sz="1200" spc="10" dirty="0">
                <a:latin typeface="Arial"/>
                <a:cs typeface="Arial"/>
              </a:rPr>
              <a:t>WfF 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functions,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etc.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Therefore,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these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critical</a:t>
            </a:r>
            <a:r>
              <a:rPr sz="1200" spc="5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portions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 OPORD </a:t>
            </a:r>
            <a:r>
              <a:rPr sz="1200" spc="-5" dirty="0">
                <a:latin typeface="Arial"/>
                <a:cs typeface="Arial"/>
              </a:rPr>
              <a:t>and or ANNEXs </a:t>
            </a:r>
            <a:r>
              <a:rPr sz="1200" dirty="0">
                <a:latin typeface="Arial"/>
                <a:cs typeface="Arial"/>
              </a:rPr>
              <a:t>do </a:t>
            </a:r>
            <a:r>
              <a:rPr sz="1200" spc="-5" dirty="0">
                <a:latin typeface="Arial"/>
                <a:cs typeface="Arial"/>
              </a:rPr>
              <a:t>not receive </a:t>
            </a:r>
            <a:r>
              <a:rPr sz="1200" dirty="0">
                <a:latin typeface="Arial"/>
                <a:cs typeface="Arial"/>
              </a:rPr>
              <a:t>the field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grade </a:t>
            </a:r>
            <a:r>
              <a:rPr sz="1200" dirty="0">
                <a:latin typeface="Arial"/>
                <a:cs typeface="Arial"/>
              </a:rPr>
              <a:t>/ ILE </a:t>
            </a:r>
            <a:r>
              <a:rPr sz="1200" spc="-5" dirty="0">
                <a:latin typeface="Arial"/>
                <a:cs typeface="Arial"/>
              </a:rPr>
              <a:t>graduate level attention as </a:t>
            </a:r>
            <a:r>
              <a:rPr sz="1200" dirty="0">
                <a:latin typeface="Arial"/>
                <a:cs typeface="Arial"/>
              </a:rPr>
              <a:t>other </a:t>
            </a:r>
            <a:r>
              <a:rPr sz="1200" spc="-5" dirty="0">
                <a:latin typeface="Arial"/>
                <a:cs typeface="Arial"/>
              </a:rPr>
              <a:t>portions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15" dirty="0">
                <a:latin typeface="Arial"/>
                <a:cs typeface="Arial"/>
              </a:rPr>
              <a:t>order.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Arial"/>
              <a:cs typeface="Arial"/>
            </a:endParaRPr>
          </a:p>
          <a:p>
            <a:pPr marL="12700" marR="5397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Fix</a:t>
            </a:r>
            <a:r>
              <a:rPr sz="1200" dirty="0">
                <a:latin typeface="Arial"/>
                <a:cs typeface="Arial"/>
              </a:rPr>
              <a:t>: Pull in the BEB S2 and S3 and BSB S3 and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SPO </a:t>
            </a:r>
            <a:r>
              <a:rPr sz="1200" spc="-5" dirty="0">
                <a:latin typeface="Arial"/>
                <a:cs typeface="Arial"/>
              </a:rPr>
              <a:t>during critical </a:t>
            </a:r>
            <a:r>
              <a:rPr sz="1200" dirty="0">
                <a:latin typeface="Arial"/>
                <a:cs typeface="Arial"/>
              </a:rPr>
              <a:t>BCT </a:t>
            </a:r>
            <a:r>
              <a:rPr sz="1200" spc="-5" dirty="0">
                <a:latin typeface="Arial"/>
                <a:cs typeface="Arial"/>
              </a:rPr>
              <a:t>Level </a:t>
            </a:r>
            <a:r>
              <a:rPr sz="1200" spc="-35" dirty="0">
                <a:latin typeface="Arial"/>
                <a:cs typeface="Arial"/>
              </a:rPr>
              <a:t>MDMP. </a:t>
            </a:r>
            <a:r>
              <a:rPr sz="1200" dirty="0">
                <a:latin typeface="Arial"/>
                <a:cs typeface="Arial"/>
              </a:rPr>
              <a:t>These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individuals </a:t>
            </a:r>
            <a:r>
              <a:rPr sz="1200" spc="-10" dirty="0">
                <a:latin typeface="Arial"/>
                <a:cs typeface="Arial"/>
              </a:rPr>
              <a:t>will </a:t>
            </a:r>
            <a:r>
              <a:rPr sz="1200" spc="-5" dirty="0">
                <a:latin typeface="Arial"/>
                <a:cs typeface="Arial"/>
              </a:rPr>
              <a:t>conduct collaborative planning with </a:t>
            </a:r>
            <a:r>
              <a:rPr sz="1200" dirty="0">
                <a:latin typeface="Arial"/>
                <a:cs typeface="Arial"/>
              </a:rPr>
              <a:t> the BCT </a:t>
            </a:r>
            <a:r>
              <a:rPr sz="1200" spc="-5" dirty="0">
                <a:latin typeface="Arial"/>
                <a:cs typeface="Arial"/>
              </a:rPr>
              <a:t>Staff through </a:t>
            </a:r>
            <a:r>
              <a:rPr sz="1200" dirty="0">
                <a:latin typeface="Arial"/>
                <a:cs typeface="Arial"/>
              </a:rPr>
              <a:t>Step </a:t>
            </a:r>
            <a:r>
              <a:rPr sz="1200" spc="-5" dirty="0">
                <a:latin typeface="Arial"/>
                <a:cs typeface="Arial"/>
              </a:rPr>
              <a:t>3 </a:t>
            </a:r>
            <a:r>
              <a:rPr sz="1200" dirty="0">
                <a:latin typeface="Arial"/>
                <a:cs typeface="Arial"/>
              </a:rPr>
              <a:t>of the </a:t>
            </a:r>
            <a:r>
              <a:rPr sz="1200" spc="-35" dirty="0">
                <a:latin typeface="Arial"/>
                <a:cs typeface="Arial"/>
              </a:rPr>
              <a:t>MDMP. </a:t>
            </a:r>
            <a:r>
              <a:rPr sz="1200" dirty="0">
                <a:latin typeface="Arial"/>
                <a:cs typeface="Arial"/>
              </a:rPr>
              <a:t>They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can send updates back </a:t>
            </a:r>
            <a:r>
              <a:rPr sz="1200" dirty="0">
                <a:latin typeface="Arial"/>
                <a:cs typeface="Arial"/>
              </a:rPr>
              <a:t>to </a:t>
            </a:r>
            <a:r>
              <a:rPr sz="1200" spc="-5" dirty="0">
                <a:latin typeface="Arial"/>
                <a:cs typeface="Arial"/>
              </a:rPr>
              <a:t>their BN </a:t>
            </a:r>
            <a:r>
              <a:rPr sz="1200" dirty="0">
                <a:latin typeface="Arial"/>
                <a:cs typeface="Arial"/>
              </a:rPr>
              <a:t>HQs </a:t>
            </a:r>
            <a:r>
              <a:rPr sz="1200" spc="-5" dirty="0">
                <a:latin typeface="Arial"/>
                <a:cs typeface="Arial"/>
              </a:rPr>
              <a:t>throughout </a:t>
            </a:r>
            <a:r>
              <a:rPr sz="1200" dirty="0">
                <a:latin typeface="Arial"/>
                <a:cs typeface="Arial"/>
              </a:rPr>
              <a:t> the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MDMP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Step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1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through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Step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3.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At the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completion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Step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3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they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return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back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their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BN </a:t>
            </a:r>
            <a:r>
              <a:rPr sz="1200" dirty="0">
                <a:latin typeface="Arial"/>
                <a:cs typeface="Arial"/>
              </a:rPr>
              <a:t>HQs </a:t>
            </a:r>
            <a:r>
              <a:rPr sz="1200" spc="-5" dirty="0">
                <a:latin typeface="Arial"/>
                <a:cs typeface="Arial"/>
              </a:rPr>
              <a:t>staff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with </a:t>
            </a:r>
            <a:r>
              <a:rPr sz="1200" spc="-3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a </a:t>
            </a:r>
            <a:r>
              <a:rPr sz="1200" dirty="0">
                <a:latin typeface="Arial"/>
                <a:cs typeface="Arial"/>
              </a:rPr>
              <a:t>better </a:t>
            </a:r>
            <a:r>
              <a:rPr sz="1200" spc="-5" dirty="0">
                <a:latin typeface="Arial"/>
                <a:cs typeface="Arial"/>
              </a:rPr>
              <a:t>understanding </a:t>
            </a:r>
            <a:r>
              <a:rPr sz="1200" dirty="0">
                <a:latin typeface="Arial"/>
                <a:cs typeface="Arial"/>
              </a:rPr>
              <a:t>of their </a:t>
            </a:r>
            <a:r>
              <a:rPr sz="1200" spc="-5" dirty="0">
                <a:latin typeface="Arial"/>
                <a:cs typeface="Arial"/>
              </a:rPr>
              <a:t>BNs requirements, 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but </a:t>
            </a:r>
            <a:r>
              <a:rPr sz="1200" dirty="0">
                <a:latin typeface="Arial"/>
                <a:cs typeface="Arial"/>
              </a:rPr>
              <a:t>more </a:t>
            </a:r>
            <a:r>
              <a:rPr sz="1200" spc="-5" dirty="0">
                <a:latin typeface="Arial"/>
                <a:cs typeface="Arial"/>
              </a:rPr>
              <a:t>importantly </a:t>
            </a:r>
            <a:r>
              <a:rPr sz="1200" dirty="0">
                <a:latin typeface="Arial"/>
                <a:cs typeface="Arial"/>
              </a:rPr>
              <a:t>they </a:t>
            </a:r>
            <a:r>
              <a:rPr sz="1200" spc="-5" dirty="0">
                <a:latin typeface="Arial"/>
                <a:cs typeface="Arial"/>
              </a:rPr>
              <a:t>have had a direct impact 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on </a:t>
            </a:r>
            <a:r>
              <a:rPr sz="1200" dirty="0">
                <a:latin typeface="Arial"/>
                <a:cs typeface="Arial"/>
              </a:rPr>
              <a:t>those tasks and </a:t>
            </a:r>
            <a:r>
              <a:rPr sz="1200" spc="-5" dirty="0">
                <a:latin typeface="Arial"/>
                <a:cs typeface="Arial"/>
              </a:rPr>
              <a:t>have assisted in </a:t>
            </a:r>
            <a:r>
              <a:rPr sz="1200" dirty="0">
                <a:latin typeface="Arial"/>
                <a:cs typeface="Arial"/>
              </a:rPr>
              <a:t>setting the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Brigade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up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for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success.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08084" y="6564172"/>
            <a:ext cx="15557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27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2811" y="6551583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22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0770" y="147320"/>
            <a:ext cx="4534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Building</a:t>
            </a:r>
            <a:r>
              <a:rPr sz="1800" spc="-30" dirty="0"/>
              <a:t> </a:t>
            </a:r>
            <a:r>
              <a:rPr sz="1800" dirty="0"/>
              <a:t>the</a:t>
            </a:r>
            <a:r>
              <a:rPr sz="1800" spc="-15" dirty="0"/>
              <a:t> </a:t>
            </a:r>
            <a:r>
              <a:rPr sz="1800" dirty="0"/>
              <a:t>Operational</a:t>
            </a:r>
            <a:r>
              <a:rPr sz="1800" spc="-20" dirty="0"/>
              <a:t> </a:t>
            </a:r>
            <a:r>
              <a:rPr sz="1800" dirty="0"/>
              <a:t>Framework:</a:t>
            </a:r>
            <a:r>
              <a:rPr sz="1800" spc="-50" dirty="0"/>
              <a:t> </a:t>
            </a:r>
            <a:r>
              <a:rPr sz="1800" dirty="0"/>
              <a:t>TTP</a:t>
            </a:r>
            <a:endParaRPr sz="18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30047" y="860805"/>
          <a:ext cx="8793480" cy="1096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2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5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49974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O/C-T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Observed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Trends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Cost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Fix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845">
                <a:tc>
                  <a:txBody>
                    <a:bodyPr/>
                    <a:lstStyle/>
                    <a:p>
                      <a:pPr marL="91440" marR="15875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Staffs do not understand how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build a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doctrinally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correct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operational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framework.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03200" marR="196215" indent="-1270"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Commander’s and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their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staffs fail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 achieve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 shared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visualization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because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framework</a:t>
                      </a:r>
                      <a:r>
                        <a:rPr sz="10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50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poorly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communicated</a:t>
                      </a:r>
                      <a:r>
                        <a:rPr sz="10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misunderstood.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3980" marR="85725" indent="635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Commander apply and describe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battlefield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framework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be applied during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STEP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16 of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Mission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Analysis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(Develop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Issue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Planning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Guidance)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91440" marR="2355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Staffs use all three of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Operational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Frameworks</a:t>
                      </a:r>
                      <a:r>
                        <a:rPr sz="10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conjunction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1050" i="1" dirty="0">
                          <a:latin typeface="Arial"/>
                          <a:cs typeface="Arial"/>
                        </a:rPr>
                        <a:t>phases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76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208788" y="3384803"/>
            <a:ext cx="8774430" cy="11430"/>
          </a:xfrm>
          <a:custGeom>
            <a:avLst/>
            <a:gdLst/>
            <a:ahLst/>
            <a:cxnLst/>
            <a:rect l="l" t="t" r="r" b="b"/>
            <a:pathLst>
              <a:path w="8774430" h="11429">
                <a:moveTo>
                  <a:pt x="0" y="0"/>
                </a:moveTo>
                <a:lnTo>
                  <a:pt x="8774176" y="11049"/>
                </a:lnTo>
              </a:path>
            </a:pathLst>
          </a:custGeom>
          <a:ln w="609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8788" y="4163567"/>
            <a:ext cx="8774430" cy="11430"/>
          </a:xfrm>
          <a:custGeom>
            <a:avLst/>
            <a:gdLst/>
            <a:ahLst/>
            <a:cxnLst/>
            <a:rect l="l" t="t" r="r" b="b"/>
            <a:pathLst>
              <a:path w="8774430" h="11429">
                <a:moveTo>
                  <a:pt x="0" y="0"/>
                </a:moveTo>
                <a:lnTo>
                  <a:pt x="8774176" y="11048"/>
                </a:lnTo>
              </a:path>
            </a:pathLst>
          </a:custGeom>
          <a:ln w="609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4129" y="2010147"/>
            <a:ext cx="8553450" cy="290639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R="188595" algn="ctr">
              <a:lnSpc>
                <a:spcPct val="100000"/>
              </a:lnSpc>
              <a:spcBef>
                <a:spcPts val="760"/>
              </a:spcBef>
            </a:pPr>
            <a:r>
              <a:rPr sz="1600" b="1" spc="-50" dirty="0">
                <a:latin typeface="Arial"/>
                <a:cs typeface="Arial"/>
              </a:rPr>
              <a:t>IAW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FM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3-0,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C1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dated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6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Dec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2017</a:t>
            </a:r>
            <a:endParaRPr sz="1600">
              <a:latin typeface="Arial"/>
              <a:cs typeface="Arial"/>
            </a:endParaRPr>
          </a:p>
          <a:p>
            <a:pPr marL="307975" indent="-93345">
              <a:lnSpc>
                <a:spcPct val="100000"/>
              </a:lnSpc>
              <a:spcBef>
                <a:spcPts val="500"/>
              </a:spcBef>
              <a:buChar char="-"/>
              <a:tabLst>
                <a:tab pos="308610" algn="l"/>
              </a:tabLst>
            </a:pPr>
            <a:r>
              <a:rPr sz="1200" b="1" spc="-5" dirty="0">
                <a:latin typeface="Arial"/>
                <a:cs typeface="Arial"/>
              </a:rPr>
              <a:t>Commander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“conduct”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Decisive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Shaping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–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Sustaining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articulate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operation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terms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purpose.</a:t>
            </a:r>
            <a:endParaRPr sz="1200">
              <a:latin typeface="Arial"/>
              <a:cs typeface="Arial"/>
            </a:endParaRPr>
          </a:p>
          <a:p>
            <a:pPr marL="304165" indent="-93980">
              <a:lnSpc>
                <a:spcPct val="100000"/>
              </a:lnSpc>
              <a:spcBef>
                <a:spcPts val="459"/>
              </a:spcBef>
              <a:buChar char="-"/>
              <a:tabLst>
                <a:tab pos="304800" algn="l"/>
              </a:tabLst>
            </a:pPr>
            <a:r>
              <a:rPr sz="1200" b="1" spc="-5" dirty="0">
                <a:latin typeface="Arial"/>
                <a:cs typeface="Arial"/>
              </a:rPr>
              <a:t>Commander </a:t>
            </a:r>
            <a:r>
              <a:rPr sz="1200" b="1" dirty="0">
                <a:latin typeface="Arial"/>
                <a:cs typeface="Arial"/>
              </a:rPr>
              <a:t>“designate”</a:t>
            </a:r>
            <a:r>
              <a:rPr sz="1200" b="1" spc="-5" dirty="0">
                <a:latin typeface="Arial"/>
                <a:cs typeface="Arial"/>
              </a:rPr>
              <a:t> Main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&amp; </a:t>
            </a:r>
            <a:r>
              <a:rPr sz="1200" b="1" spc="-5" dirty="0">
                <a:latin typeface="Arial"/>
                <a:cs typeface="Arial"/>
              </a:rPr>
              <a:t>Supporting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Efforts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designate</a:t>
            </a:r>
            <a:r>
              <a:rPr sz="1200" b="1" spc="-5" dirty="0">
                <a:latin typeface="Arial"/>
                <a:cs typeface="Arial"/>
              </a:rPr>
              <a:t> 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shifting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prioritization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resources.</a:t>
            </a:r>
            <a:endParaRPr sz="1200">
              <a:latin typeface="Arial"/>
              <a:cs typeface="Arial"/>
            </a:endParaRPr>
          </a:p>
          <a:p>
            <a:pPr marL="218440" marR="106045">
              <a:lnSpc>
                <a:spcPct val="100000"/>
              </a:lnSpc>
              <a:spcBef>
                <a:spcPts val="490"/>
              </a:spcBef>
              <a:buChar char="-"/>
              <a:tabLst>
                <a:tab pos="311785" algn="l"/>
              </a:tabLst>
            </a:pPr>
            <a:r>
              <a:rPr sz="1200" b="1" spc="-5" dirty="0">
                <a:latin typeface="Arial"/>
                <a:cs typeface="Arial"/>
              </a:rPr>
              <a:t>Commander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“can”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designate</a:t>
            </a:r>
            <a:r>
              <a:rPr sz="1200" b="1" spc="-5" dirty="0">
                <a:latin typeface="Arial"/>
                <a:cs typeface="Arial"/>
              </a:rPr>
              <a:t> Deep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Close – </a:t>
            </a:r>
            <a:r>
              <a:rPr sz="1200" b="1" spc="-5" dirty="0">
                <a:latin typeface="Arial"/>
                <a:cs typeface="Arial"/>
              </a:rPr>
              <a:t>Support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– Consolidation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Area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describe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physical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arrangement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for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forces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 time, </a:t>
            </a:r>
            <a:r>
              <a:rPr sz="1200" b="1" spc="-5" dirty="0">
                <a:latin typeface="Arial"/>
                <a:cs typeface="Arial"/>
              </a:rPr>
              <a:t>space,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purpose.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Arial"/>
              <a:cs typeface="Arial"/>
            </a:endParaRPr>
          </a:p>
          <a:p>
            <a:pPr marL="12700" marR="45720">
              <a:lnSpc>
                <a:spcPct val="100000"/>
              </a:lnSpc>
            </a:pPr>
            <a:r>
              <a:rPr sz="1200" b="1" i="1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1200" b="1" i="1" spc="-5" dirty="0">
                <a:solidFill>
                  <a:srgbClr val="FF0000"/>
                </a:solidFill>
                <a:latin typeface="Arial"/>
                <a:cs typeface="Arial"/>
              </a:rPr>
              <a:t>Common </a:t>
            </a:r>
            <a:r>
              <a:rPr sz="1200" b="1" i="1" spc="-10" dirty="0">
                <a:solidFill>
                  <a:srgbClr val="FF0000"/>
                </a:solidFill>
                <a:latin typeface="Arial"/>
                <a:cs typeface="Arial"/>
              </a:rPr>
              <a:t>Staff </a:t>
            </a:r>
            <a:r>
              <a:rPr sz="1200" b="1" i="1" spc="-5" dirty="0">
                <a:solidFill>
                  <a:srgbClr val="FF0000"/>
                </a:solidFill>
                <a:latin typeface="Arial"/>
                <a:cs typeface="Arial"/>
              </a:rPr>
              <a:t>Mistakes: </a:t>
            </a:r>
            <a:r>
              <a:rPr sz="1200" i="1" dirty="0">
                <a:solidFill>
                  <a:srgbClr val="FF0000"/>
                </a:solidFill>
                <a:latin typeface="Arial"/>
                <a:cs typeface="Arial"/>
              </a:rPr>
              <a:t>Staffs try to </a:t>
            </a:r>
            <a:r>
              <a:rPr sz="1200" i="1" spc="-5" dirty="0">
                <a:solidFill>
                  <a:srgbClr val="FF0000"/>
                </a:solidFill>
                <a:latin typeface="Arial"/>
                <a:cs typeface="Arial"/>
              </a:rPr>
              <a:t>combine all </a:t>
            </a:r>
            <a:r>
              <a:rPr sz="1200" i="1" dirty="0">
                <a:solidFill>
                  <a:srgbClr val="FF0000"/>
                </a:solidFill>
                <a:latin typeface="Arial"/>
                <a:cs typeface="Arial"/>
              </a:rPr>
              <a:t>three </a:t>
            </a:r>
            <a:r>
              <a:rPr sz="1200" i="1" spc="-5" dirty="0">
                <a:solidFill>
                  <a:srgbClr val="FF0000"/>
                </a:solidFill>
                <a:latin typeface="Arial"/>
                <a:cs typeface="Arial"/>
              </a:rPr>
              <a:t>operational frameworks plus add in phases </a:t>
            </a:r>
            <a:r>
              <a:rPr sz="1200" i="1" dirty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FF0000"/>
                </a:solidFill>
                <a:latin typeface="Arial"/>
                <a:cs typeface="Arial"/>
              </a:rPr>
              <a:t>the operation </a:t>
            </a:r>
            <a:r>
              <a:rPr sz="1200" i="1" dirty="0">
                <a:solidFill>
                  <a:srgbClr val="FF0000"/>
                </a:solidFill>
                <a:latin typeface="Arial"/>
                <a:cs typeface="Arial"/>
              </a:rPr>
              <a:t>which </a:t>
            </a:r>
            <a:r>
              <a:rPr sz="1200" i="1" spc="-5" dirty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sz="1200" i="1" spc="-3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FF0000"/>
                </a:solidFill>
                <a:latin typeface="Arial"/>
                <a:cs typeface="Arial"/>
              </a:rPr>
              <a:t>extremely</a:t>
            </a:r>
            <a:r>
              <a:rPr sz="1200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0000"/>
                </a:solidFill>
                <a:latin typeface="Arial"/>
                <a:cs typeface="Arial"/>
              </a:rPr>
              <a:t>confusing</a:t>
            </a:r>
            <a:r>
              <a:rPr sz="1200" i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sz="1200" i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FF0000"/>
                </a:solidFill>
                <a:latin typeface="Arial"/>
                <a:cs typeface="Arial"/>
              </a:rPr>
              <a:t>everyone.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Arial"/>
              <a:cs typeface="Arial"/>
            </a:endParaRPr>
          </a:p>
          <a:p>
            <a:pPr marL="3556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Recommendation:</a:t>
            </a:r>
            <a:endParaRPr sz="1200">
              <a:latin typeface="Arial"/>
              <a:cs typeface="Arial"/>
            </a:endParaRPr>
          </a:p>
          <a:p>
            <a:pPr marL="35560" marR="5080">
              <a:lnSpc>
                <a:spcPct val="100000"/>
              </a:lnSpc>
            </a:pPr>
            <a:r>
              <a:rPr sz="1200" spc="5" dirty="0">
                <a:latin typeface="Arial"/>
                <a:cs typeface="Arial"/>
              </a:rPr>
              <a:t>We </a:t>
            </a:r>
            <a:r>
              <a:rPr sz="1200" spc="-5" dirty="0">
                <a:latin typeface="Arial"/>
                <a:cs typeface="Arial"/>
              </a:rPr>
              <a:t>have seen </a:t>
            </a:r>
            <a:r>
              <a:rPr sz="1200" dirty="0">
                <a:latin typeface="Arial"/>
                <a:cs typeface="Arial"/>
              </a:rPr>
              <a:t>the most </a:t>
            </a:r>
            <a:r>
              <a:rPr sz="1200" spc="-5" dirty="0">
                <a:latin typeface="Arial"/>
                <a:cs typeface="Arial"/>
              </a:rPr>
              <a:t>success when units use </a:t>
            </a:r>
            <a:r>
              <a:rPr sz="1200" dirty="0">
                <a:latin typeface="Arial"/>
                <a:cs typeface="Arial"/>
              </a:rPr>
              <a:t>the </a:t>
            </a:r>
            <a:r>
              <a:rPr sz="1200" spc="-5" dirty="0">
                <a:latin typeface="Arial"/>
                <a:cs typeface="Arial"/>
              </a:rPr>
              <a:t>combination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5" dirty="0">
                <a:latin typeface="Arial"/>
                <a:cs typeface="Arial"/>
              </a:rPr>
              <a:t>Decisive </a:t>
            </a:r>
            <a:r>
              <a:rPr sz="1200" dirty="0">
                <a:latin typeface="Arial"/>
                <a:cs typeface="Arial"/>
              </a:rPr>
              <a:t>– </a:t>
            </a:r>
            <a:r>
              <a:rPr sz="1200" spc="-5" dirty="0">
                <a:latin typeface="Arial"/>
                <a:cs typeface="Arial"/>
              </a:rPr>
              <a:t>Shaping </a:t>
            </a:r>
            <a:r>
              <a:rPr sz="1200" dirty="0">
                <a:latin typeface="Arial"/>
                <a:cs typeface="Arial"/>
              </a:rPr>
              <a:t>– </a:t>
            </a:r>
            <a:r>
              <a:rPr sz="1200" spc="-5" dirty="0">
                <a:latin typeface="Arial"/>
                <a:cs typeface="Arial"/>
              </a:rPr>
              <a:t>Sustaining in conjunction with the 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Main and Supporting </a:t>
            </a:r>
            <a:r>
              <a:rPr sz="1200" dirty="0">
                <a:latin typeface="Arial"/>
                <a:cs typeface="Arial"/>
              </a:rPr>
              <a:t>Efforts. </a:t>
            </a:r>
            <a:r>
              <a:rPr sz="1200" spc="-5" dirty="0">
                <a:latin typeface="Arial"/>
                <a:cs typeface="Arial"/>
              </a:rPr>
              <a:t>Brigade and Battalion </a:t>
            </a:r>
            <a:r>
              <a:rPr sz="1200" dirty="0">
                <a:latin typeface="Arial"/>
                <a:cs typeface="Arial"/>
              </a:rPr>
              <a:t>staffs </a:t>
            </a:r>
            <a:r>
              <a:rPr sz="1200" spc="-5" dirty="0">
                <a:latin typeface="Arial"/>
                <a:cs typeface="Arial"/>
              </a:rPr>
              <a:t>are familiar with the </a:t>
            </a:r>
            <a:r>
              <a:rPr sz="1200" dirty="0">
                <a:latin typeface="Arial"/>
                <a:cs typeface="Arial"/>
              </a:rPr>
              <a:t>main </a:t>
            </a:r>
            <a:r>
              <a:rPr sz="1200" spc="-5" dirty="0">
                <a:latin typeface="Arial"/>
                <a:cs typeface="Arial"/>
              </a:rPr>
              <a:t>effort and supporting </a:t>
            </a:r>
            <a:r>
              <a:rPr sz="1200" dirty="0">
                <a:latin typeface="Arial"/>
                <a:cs typeface="Arial"/>
              </a:rPr>
              <a:t>effort </a:t>
            </a:r>
            <a:r>
              <a:rPr sz="1200" spc="-5" dirty="0">
                <a:latin typeface="Arial"/>
                <a:cs typeface="Arial"/>
              </a:rPr>
              <a:t>concept and the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decisive-shaping-sustaining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framework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is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easier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5" dirty="0">
                <a:latin typeface="Arial"/>
                <a:cs typeface="Arial"/>
              </a:rPr>
              <a:t> understand.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44026" y="6554021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23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31977" y="4935092"/>
          <a:ext cx="8495665" cy="1787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6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2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PHASE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RECON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II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MOVT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PL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DOG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III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ASSLT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OBJ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GRANT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IV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DEF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ON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PL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CAT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00" b="1" spc="-5" dirty="0">
                          <a:latin typeface="Arial"/>
                          <a:cs typeface="Arial"/>
                        </a:rPr>
                        <a:t>DECISIVE-SHAPING-SUSTAINING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SHAPING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SHAPING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DECISIVE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SUSTAINING/SHAPING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3-71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CAV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1-32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9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1-87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LAST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OOM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2-22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209550" marR="5080" indent="360680">
              <a:lnSpc>
                <a:spcPts val="4320"/>
              </a:lnSpc>
              <a:spcBef>
                <a:spcPts val="640"/>
              </a:spcBef>
            </a:pPr>
            <a:r>
              <a:rPr spc="-10" dirty="0"/>
              <a:t>MDMP </a:t>
            </a:r>
            <a:r>
              <a:rPr spc="-5" dirty="0"/>
              <a:t>Step 2: </a:t>
            </a:r>
            <a:r>
              <a:rPr dirty="0"/>
              <a:t> </a:t>
            </a:r>
            <a:r>
              <a:rPr spc="-5" dirty="0"/>
              <a:t>Mission</a:t>
            </a:r>
            <a:r>
              <a:rPr spc="-204" dirty="0"/>
              <a:t> </a:t>
            </a:r>
            <a:r>
              <a:rPr spc="-5" dirty="0"/>
              <a:t>Analysis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44026" y="6554021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24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3104" y="2799079"/>
            <a:ext cx="51771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Section</a:t>
            </a:r>
            <a:r>
              <a:rPr spc="-20" dirty="0"/>
              <a:t> </a:t>
            </a:r>
            <a:r>
              <a:rPr spc="-5" dirty="0"/>
              <a:t>1:</a:t>
            </a:r>
            <a:r>
              <a:rPr spc="-10" dirty="0"/>
              <a:t> </a:t>
            </a:r>
            <a:r>
              <a:rPr spc="-5" dirty="0"/>
              <a:t>Hot</a:t>
            </a:r>
            <a:r>
              <a:rPr spc="-20" dirty="0"/>
              <a:t> </a:t>
            </a:r>
            <a:r>
              <a:rPr spc="-55" dirty="0"/>
              <a:t>Topics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73108" y="6513372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54376" y="0"/>
            <a:ext cx="50755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5" dirty="0">
                <a:latin typeface="Arial"/>
                <a:cs typeface="Arial"/>
              </a:rPr>
              <a:t>BCT</a:t>
            </a:r>
            <a:r>
              <a:rPr sz="2400" b="0" spc="-45" dirty="0">
                <a:latin typeface="Arial"/>
                <a:cs typeface="Arial"/>
              </a:rPr>
              <a:t> </a:t>
            </a:r>
            <a:r>
              <a:rPr sz="2400" b="0" spc="-5" dirty="0">
                <a:latin typeface="Arial"/>
                <a:cs typeface="Arial"/>
              </a:rPr>
              <a:t>Mission</a:t>
            </a:r>
            <a:r>
              <a:rPr sz="2400" b="0" spc="-130" dirty="0">
                <a:latin typeface="Arial"/>
                <a:cs typeface="Arial"/>
              </a:rPr>
              <a:t> </a:t>
            </a:r>
            <a:r>
              <a:rPr sz="2400" b="0" spc="-5" dirty="0">
                <a:latin typeface="Arial"/>
                <a:cs typeface="Arial"/>
              </a:rPr>
              <a:t>Analysis</a:t>
            </a:r>
            <a:r>
              <a:rPr sz="2400" b="0" spc="25" dirty="0">
                <a:latin typeface="Arial"/>
                <a:cs typeface="Arial"/>
              </a:rPr>
              <a:t> </a:t>
            </a:r>
            <a:r>
              <a:rPr sz="2400" b="0" spc="-5" dirty="0">
                <a:latin typeface="Arial"/>
                <a:cs typeface="Arial"/>
              </a:rPr>
              <a:t>Brief</a:t>
            </a:r>
            <a:r>
              <a:rPr sz="2400" b="0" spc="5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–</a:t>
            </a:r>
            <a:r>
              <a:rPr sz="2400" b="0" spc="-15" dirty="0">
                <a:latin typeface="Arial"/>
                <a:cs typeface="Arial"/>
              </a:rPr>
              <a:t> </a:t>
            </a:r>
            <a:r>
              <a:rPr sz="2400" b="0" dirty="0">
                <a:latin typeface="Arial"/>
                <a:cs typeface="Arial"/>
              </a:rPr>
              <a:t>“A</a:t>
            </a:r>
            <a:r>
              <a:rPr sz="2400" b="0" spc="-150" dirty="0">
                <a:latin typeface="Arial"/>
                <a:cs typeface="Arial"/>
              </a:rPr>
              <a:t> </a:t>
            </a:r>
            <a:r>
              <a:rPr sz="2400" b="0" spc="-25" dirty="0">
                <a:latin typeface="Arial"/>
                <a:cs typeface="Arial"/>
              </a:rPr>
              <a:t>Way”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49392" y="501141"/>
            <a:ext cx="4014470" cy="61391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6967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Arial"/>
                <a:cs typeface="Arial"/>
              </a:rPr>
              <a:t>Mission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Analysis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Agenda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Arial"/>
              <a:cs typeface="Arial"/>
            </a:endParaRPr>
          </a:p>
          <a:p>
            <a:pPr marL="166370" indent="-154305">
              <a:lnSpc>
                <a:spcPct val="100000"/>
              </a:lnSpc>
              <a:buAutoNum type="arabicPeriod"/>
              <a:tabLst>
                <a:tab pos="167005" algn="l"/>
              </a:tabLst>
            </a:pPr>
            <a:r>
              <a:rPr sz="1100" b="1" spc="-10" dirty="0">
                <a:latin typeface="Arial"/>
                <a:cs typeface="Arial"/>
              </a:rPr>
              <a:t>Area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Interest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/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Area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5" dirty="0">
                <a:latin typeface="Arial"/>
                <a:cs typeface="Arial"/>
              </a:rPr>
              <a:t> Operations</a:t>
            </a:r>
            <a:endParaRPr sz="1100">
              <a:latin typeface="Arial"/>
              <a:cs typeface="Arial"/>
            </a:endParaRPr>
          </a:p>
          <a:p>
            <a:pPr marL="166370" indent="-154305">
              <a:lnSpc>
                <a:spcPct val="100000"/>
              </a:lnSpc>
              <a:buAutoNum type="arabicPeriod"/>
              <a:tabLst>
                <a:tab pos="167005" algn="l"/>
              </a:tabLst>
            </a:pPr>
            <a:r>
              <a:rPr sz="1100" b="1" dirty="0">
                <a:latin typeface="Arial"/>
                <a:cs typeface="Arial"/>
              </a:rPr>
              <a:t>Description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Big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Picture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(strategic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/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operational)</a:t>
            </a:r>
            <a:endParaRPr sz="1100">
              <a:latin typeface="Arial"/>
              <a:cs typeface="Arial"/>
            </a:endParaRPr>
          </a:p>
          <a:p>
            <a:pPr marL="12700" marR="5080" indent="31750">
              <a:lnSpc>
                <a:spcPct val="100000"/>
              </a:lnSpc>
              <a:spcBef>
                <a:spcPts val="10"/>
              </a:spcBef>
            </a:pPr>
            <a:r>
              <a:rPr sz="900" b="1" spc="-5" dirty="0">
                <a:latin typeface="Arial"/>
                <a:cs typeface="Arial"/>
              </a:rPr>
              <a:t>*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Some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units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add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their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proposed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mission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statement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up front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here,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not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for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approval, </a:t>
            </a:r>
            <a:r>
              <a:rPr sz="900" b="1" dirty="0">
                <a:latin typeface="Arial"/>
                <a:cs typeface="Arial"/>
              </a:rPr>
              <a:t>but just to add content before they bombard the </a:t>
            </a:r>
            <a:r>
              <a:rPr sz="900" b="1" spc="-5" dirty="0">
                <a:latin typeface="Arial"/>
                <a:cs typeface="Arial"/>
              </a:rPr>
              <a:t>Cdr </a:t>
            </a:r>
            <a:r>
              <a:rPr sz="900" b="1" dirty="0">
                <a:latin typeface="Arial"/>
                <a:cs typeface="Arial"/>
              </a:rPr>
              <a:t>with 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massive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amounts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of data.</a:t>
            </a:r>
            <a:endParaRPr sz="900">
              <a:latin typeface="Arial"/>
              <a:cs typeface="Arial"/>
            </a:endParaRPr>
          </a:p>
          <a:p>
            <a:pPr marL="12700" marR="460375">
              <a:lnSpc>
                <a:spcPts val="1320"/>
              </a:lnSpc>
              <a:spcBef>
                <a:spcPts val="35"/>
              </a:spcBef>
              <a:buAutoNum type="arabicPeriod" startAt="3"/>
              <a:tabLst>
                <a:tab pos="167005" algn="l"/>
              </a:tabLst>
            </a:pPr>
            <a:r>
              <a:rPr sz="1100" b="1" dirty="0">
                <a:latin typeface="Arial"/>
                <a:cs typeface="Arial"/>
              </a:rPr>
              <a:t>Description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Operational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Environment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and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its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effects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on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friendly,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enemy,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and </a:t>
            </a:r>
            <a:r>
              <a:rPr sz="1100" b="1" spc="-5" dirty="0">
                <a:latin typeface="Arial"/>
                <a:cs typeface="Arial"/>
              </a:rPr>
              <a:t>civil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operations</a:t>
            </a:r>
            <a:endParaRPr sz="1100">
              <a:latin typeface="Arial"/>
              <a:cs typeface="Arial"/>
            </a:endParaRPr>
          </a:p>
          <a:p>
            <a:pPr marL="652780" lvl="1" indent="-182880">
              <a:lnSpc>
                <a:spcPts val="1275"/>
              </a:lnSpc>
              <a:buFont typeface="Arial"/>
              <a:buChar char="•"/>
              <a:tabLst>
                <a:tab pos="652145" algn="l"/>
                <a:tab pos="652780" algn="l"/>
              </a:tabLst>
            </a:pPr>
            <a:r>
              <a:rPr sz="1100" b="1" dirty="0">
                <a:latin typeface="Arial"/>
                <a:cs typeface="Arial"/>
              </a:rPr>
              <a:t>Weather</a:t>
            </a:r>
            <a:endParaRPr sz="1100">
              <a:latin typeface="Arial"/>
              <a:cs typeface="Arial"/>
            </a:endParaRPr>
          </a:p>
          <a:p>
            <a:pPr marL="652780" lvl="1" indent="-182880">
              <a:lnSpc>
                <a:spcPct val="100000"/>
              </a:lnSpc>
              <a:buFont typeface="Arial"/>
              <a:buChar char="•"/>
              <a:tabLst>
                <a:tab pos="652145" algn="l"/>
                <a:tab pos="652780" algn="l"/>
              </a:tabLst>
            </a:pPr>
            <a:r>
              <a:rPr sz="1100" b="1" dirty="0">
                <a:latin typeface="Arial"/>
                <a:cs typeface="Arial"/>
              </a:rPr>
              <a:t>Terrain</a:t>
            </a:r>
            <a:endParaRPr sz="1100">
              <a:latin typeface="Arial"/>
              <a:cs typeface="Arial"/>
            </a:endParaRPr>
          </a:p>
          <a:p>
            <a:pPr marL="652780" lvl="1" indent="-182880">
              <a:lnSpc>
                <a:spcPct val="100000"/>
              </a:lnSpc>
              <a:buFont typeface="Arial"/>
              <a:buChar char="•"/>
              <a:tabLst>
                <a:tab pos="652145" algn="l"/>
                <a:tab pos="652780" algn="l"/>
              </a:tabLst>
            </a:pPr>
            <a:r>
              <a:rPr sz="1100" b="1" spc="-5" dirty="0">
                <a:latin typeface="Arial"/>
                <a:cs typeface="Arial"/>
              </a:rPr>
              <a:t>Civil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Considerations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(including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ROE)</a:t>
            </a:r>
            <a:endParaRPr sz="1100">
              <a:latin typeface="Arial"/>
              <a:cs typeface="Arial"/>
            </a:endParaRPr>
          </a:p>
          <a:p>
            <a:pPr marL="166370" indent="-154305">
              <a:lnSpc>
                <a:spcPct val="100000"/>
              </a:lnSpc>
              <a:buAutoNum type="arabicPeriod" startAt="3"/>
              <a:tabLst>
                <a:tab pos="167005" algn="l"/>
              </a:tabLst>
            </a:pPr>
            <a:r>
              <a:rPr sz="1100" b="1" dirty="0">
                <a:latin typeface="Arial"/>
                <a:cs typeface="Arial"/>
              </a:rPr>
              <a:t>Description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Enemy</a:t>
            </a:r>
            <a:endParaRPr sz="1100">
              <a:latin typeface="Arial"/>
              <a:cs typeface="Arial"/>
            </a:endParaRPr>
          </a:p>
          <a:p>
            <a:pPr marL="652780" lvl="1" indent="-182880">
              <a:lnSpc>
                <a:spcPct val="100000"/>
              </a:lnSpc>
              <a:buFont typeface="Arial"/>
              <a:buChar char="•"/>
              <a:tabLst>
                <a:tab pos="652145" algn="l"/>
                <a:tab pos="652780" algn="l"/>
              </a:tabLst>
            </a:pPr>
            <a:r>
              <a:rPr sz="1100" b="1" dirty="0">
                <a:latin typeface="Arial"/>
                <a:cs typeface="Arial"/>
              </a:rPr>
              <a:t>OOB,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capabilities,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vulnerabilities</a:t>
            </a:r>
            <a:endParaRPr sz="1100">
              <a:latin typeface="Arial"/>
              <a:cs typeface="Arial"/>
            </a:endParaRPr>
          </a:p>
          <a:p>
            <a:pPr marL="652780" lvl="1" indent="-182880">
              <a:lnSpc>
                <a:spcPct val="100000"/>
              </a:lnSpc>
              <a:buFont typeface="Arial"/>
              <a:buChar char="•"/>
              <a:tabLst>
                <a:tab pos="652145" algn="l"/>
                <a:tab pos="652780" algn="l"/>
              </a:tabLst>
            </a:pPr>
            <a:r>
              <a:rPr sz="1100" b="1" dirty="0">
                <a:latin typeface="Arial"/>
                <a:cs typeface="Arial"/>
              </a:rPr>
              <a:t>Enemy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MLCOA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(SITEMP,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statement,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HVTs)</a:t>
            </a:r>
            <a:endParaRPr sz="1100">
              <a:latin typeface="Arial"/>
              <a:cs typeface="Arial"/>
            </a:endParaRPr>
          </a:p>
          <a:p>
            <a:pPr marL="652780" lvl="1" indent="-182880">
              <a:lnSpc>
                <a:spcPct val="100000"/>
              </a:lnSpc>
              <a:buFont typeface="Arial"/>
              <a:buChar char="•"/>
              <a:tabLst>
                <a:tab pos="652145" algn="l"/>
                <a:tab pos="652780" algn="l"/>
              </a:tabLst>
            </a:pPr>
            <a:r>
              <a:rPr sz="1100" b="1" dirty="0">
                <a:latin typeface="Arial"/>
                <a:cs typeface="Arial"/>
              </a:rPr>
              <a:t>Enemy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MDCOA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(SITEMP,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statement,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HVTs)</a:t>
            </a:r>
            <a:endParaRPr sz="1100">
              <a:latin typeface="Arial"/>
              <a:cs typeface="Arial"/>
            </a:endParaRPr>
          </a:p>
          <a:p>
            <a:pPr marL="166370" indent="-154305">
              <a:lnSpc>
                <a:spcPct val="100000"/>
              </a:lnSpc>
              <a:buAutoNum type="arabicPeriod" startAt="3"/>
              <a:tabLst>
                <a:tab pos="167005" algn="l"/>
              </a:tabLst>
            </a:pPr>
            <a:r>
              <a:rPr sz="1100" b="1" dirty="0">
                <a:latin typeface="Arial"/>
                <a:cs typeface="Arial"/>
              </a:rPr>
              <a:t>Initial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Scheme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Information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Collection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and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IC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Matrix</a:t>
            </a:r>
            <a:endParaRPr sz="1100">
              <a:latin typeface="Arial"/>
              <a:cs typeface="Arial"/>
            </a:endParaRPr>
          </a:p>
          <a:p>
            <a:pPr marL="12700" marR="144780">
              <a:lnSpc>
                <a:spcPct val="100000"/>
              </a:lnSpc>
              <a:spcBef>
                <a:spcPts val="5"/>
              </a:spcBef>
              <a:buAutoNum type="arabicPeriod" startAt="3"/>
              <a:tabLst>
                <a:tab pos="167005" algn="l"/>
              </a:tabLst>
            </a:pPr>
            <a:r>
              <a:rPr sz="1100" b="1" spc="-5" dirty="0">
                <a:latin typeface="Arial"/>
                <a:cs typeface="Arial"/>
              </a:rPr>
              <a:t>HHQ Concept </a:t>
            </a:r>
            <a:r>
              <a:rPr sz="1100" b="1" dirty="0">
                <a:latin typeface="Arial"/>
                <a:cs typeface="Arial"/>
              </a:rPr>
              <a:t>of Operations </a:t>
            </a:r>
            <a:r>
              <a:rPr sz="1100" b="1" spc="-5" dirty="0">
                <a:latin typeface="Arial"/>
                <a:cs typeface="Arial"/>
              </a:rPr>
              <a:t>(mission, </a:t>
            </a:r>
            <a:r>
              <a:rPr sz="1100" b="1" dirty="0">
                <a:latin typeface="Arial"/>
                <a:cs typeface="Arial"/>
              </a:rPr>
              <a:t>intent, </a:t>
            </a:r>
            <a:r>
              <a:rPr sz="1100" b="1" spc="-5" dirty="0">
                <a:latin typeface="Arial"/>
                <a:cs typeface="Arial"/>
              </a:rPr>
              <a:t>maneuver, </a:t>
            </a:r>
            <a:r>
              <a:rPr sz="1100" b="1" spc="-30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fires)</a:t>
            </a:r>
            <a:r>
              <a:rPr sz="1100" b="1" spc="2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two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echelons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up</a:t>
            </a:r>
            <a:endParaRPr sz="1100">
              <a:latin typeface="Arial"/>
              <a:cs typeface="Arial"/>
            </a:endParaRPr>
          </a:p>
          <a:p>
            <a:pPr marL="166370" indent="-154305">
              <a:lnSpc>
                <a:spcPct val="100000"/>
              </a:lnSpc>
              <a:buAutoNum type="arabicPeriod" startAt="3"/>
              <a:tabLst>
                <a:tab pos="167005" algn="l"/>
              </a:tabLst>
            </a:pPr>
            <a:r>
              <a:rPr sz="1100" b="1" spc="-5" dirty="0">
                <a:latin typeface="Arial"/>
                <a:cs typeface="Arial"/>
              </a:rPr>
              <a:t>How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do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15" dirty="0">
                <a:latin typeface="Arial"/>
                <a:cs typeface="Arial"/>
              </a:rPr>
              <a:t>we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fit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into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HHQ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concept</a:t>
            </a:r>
            <a:endParaRPr sz="1100">
              <a:latin typeface="Arial"/>
              <a:cs typeface="Arial"/>
            </a:endParaRPr>
          </a:p>
          <a:p>
            <a:pPr marL="166370" indent="-154305">
              <a:lnSpc>
                <a:spcPct val="100000"/>
              </a:lnSpc>
              <a:buAutoNum type="arabicPeriod" startAt="3"/>
              <a:tabLst>
                <a:tab pos="167005" algn="l"/>
              </a:tabLst>
            </a:pPr>
            <a:r>
              <a:rPr sz="1100" b="1" dirty="0">
                <a:latin typeface="Arial"/>
                <a:cs typeface="Arial"/>
              </a:rPr>
              <a:t>Our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tasks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(specified,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implied,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essential)</a:t>
            </a:r>
            <a:endParaRPr sz="1100">
              <a:latin typeface="Arial"/>
              <a:cs typeface="Arial"/>
            </a:endParaRPr>
          </a:p>
          <a:p>
            <a:pPr marL="12700" marR="297815">
              <a:lnSpc>
                <a:spcPct val="100000"/>
              </a:lnSpc>
              <a:buAutoNum type="arabicPeriod" startAt="3"/>
              <a:tabLst>
                <a:tab pos="167005" algn="l"/>
              </a:tabLst>
            </a:pPr>
            <a:r>
              <a:rPr sz="1100" b="1" spc="-10" dirty="0">
                <a:latin typeface="Arial"/>
                <a:cs typeface="Arial"/>
              </a:rPr>
              <a:t>Analysis</a:t>
            </a:r>
            <a:r>
              <a:rPr sz="1100" b="1" spc="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by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Warfighting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Function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related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to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our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tasks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within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this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facing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this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enemy</a:t>
            </a:r>
            <a:endParaRPr sz="1100">
              <a:latin typeface="Arial"/>
              <a:cs typeface="Arial"/>
            </a:endParaRPr>
          </a:p>
          <a:p>
            <a:pPr marL="652780" lvl="1" indent="-182880">
              <a:lnSpc>
                <a:spcPct val="100000"/>
              </a:lnSpc>
              <a:buFont typeface="Arial"/>
              <a:buChar char="•"/>
              <a:tabLst>
                <a:tab pos="652145" algn="l"/>
                <a:tab pos="652780" algn="l"/>
              </a:tabLst>
            </a:pPr>
            <a:r>
              <a:rPr sz="1100" b="1" dirty="0">
                <a:latin typeface="Arial"/>
                <a:cs typeface="Arial"/>
              </a:rPr>
              <a:t>Facts</a:t>
            </a:r>
            <a:endParaRPr sz="1100">
              <a:latin typeface="Arial"/>
              <a:cs typeface="Arial"/>
            </a:endParaRPr>
          </a:p>
          <a:p>
            <a:pPr marL="652780" lvl="1" indent="-182880">
              <a:lnSpc>
                <a:spcPct val="100000"/>
              </a:lnSpc>
              <a:buFont typeface="Arial"/>
              <a:buChar char="•"/>
              <a:tabLst>
                <a:tab pos="652145" algn="l"/>
                <a:tab pos="652780" algn="l"/>
              </a:tabLst>
            </a:pPr>
            <a:r>
              <a:rPr sz="1100" b="1" spc="-5" dirty="0">
                <a:latin typeface="Arial"/>
                <a:cs typeface="Arial"/>
              </a:rPr>
              <a:t>Assumptions</a:t>
            </a:r>
            <a:endParaRPr sz="1100">
              <a:latin typeface="Arial"/>
              <a:cs typeface="Arial"/>
            </a:endParaRPr>
          </a:p>
          <a:p>
            <a:pPr marL="652780" lvl="1" indent="-182880">
              <a:lnSpc>
                <a:spcPct val="100000"/>
              </a:lnSpc>
              <a:buFont typeface="Arial"/>
              <a:buChar char="•"/>
              <a:tabLst>
                <a:tab pos="652145" algn="l"/>
                <a:tab pos="652780" algn="l"/>
              </a:tabLst>
            </a:pPr>
            <a:r>
              <a:rPr sz="1100" b="1" dirty="0">
                <a:latin typeface="Arial"/>
                <a:cs typeface="Arial"/>
              </a:rPr>
              <a:t>Constraints</a:t>
            </a:r>
            <a:endParaRPr sz="1100">
              <a:latin typeface="Arial"/>
              <a:cs typeface="Arial"/>
            </a:endParaRPr>
          </a:p>
          <a:p>
            <a:pPr marL="652780" lvl="1" indent="-182880">
              <a:lnSpc>
                <a:spcPct val="100000"/>
              </a:lnSpc>
              <a:buFont typeface="Arial"/>
              <a:buChar char="•"/>
              <a:tabLst>
                <a:tab pos="652145" algn="l"/>
                <a:tab pos="652780" algn="l"/>
              </a:tabLst>
            </a:pPr>
            <a:r>
              <a:rPr sz="1100" b="1" spc="-10" dirty="0">
                <a:latin typeface="Arial"/>
                <a:cs typeface="Arial"/>
              </a:rPr>
              <a:t>Assets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available</a:t>
            </a:r>
            <a:endParaRPr sz="1100">
              <a:latin typeface="Arial"/>
              <a:cs typeface="Arial"/>
            </a:endParaRPr>
          </a:p>
          <a:p>
            <a:pPr marL="652780" lvl="1" indent="-182880">
              <a:lnSpc>
                <a:spcPct val="100000"/>
              </a:lnSpc>
              <a:buFont typeface="Arial"/>
              <a:buChar char="•"/>
              <a:tabLst>
                <a:tab pos="652145" algn="l"/>
                <a:tab pos="652780" algn="l"/>
              </a:tabLst>
            </a:pPr>
            <a:r>
              <a:rPr sz="1100" b="1" dirty="0">
                <a:latin typeface="Arial"/>
                <a:cs typeface="Arial"/>
              </a:rPr>
              <a:t>Shortfalls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(including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information)</a:t>
            </a:r>
            <a:endParaRPr sz="1100">
              <a:latin typeface="Arial"/>
              <a:cs typeface="Arial"/>
            </a:endParaRPr>
          </a:p>
          <a:p>
            <a:pPr marL="652780" lvl="1" indent="-182880">
              <a:lnSpc>
                <a:spcPct val="100000"/>
              </a:lnSpc>
              <a:buFont typeface="Arial"/>
              <a:buChar char="•"/>
              <a:tabLst>
                <a:tab pos="652145" algn="l"/>
                <a:tab pos="652780" algn="l"/>
              </a:tabLst>
            </a:pPr>
            <a:r>
              <a:rPr sz="1100" b="1" spc="-5" dirty="0">
                <a:latin typeface="Arial"/>
                <a:cs typeface="Arial"/>
              </a:rPr>
              <a:t>Risks</a:t>
            </a:r>
            <a:endParaRPr sz="1100">
              <a:latin typeface="Arial"/>
              <a:cs typeface="Arial"/>
            </a:endParaRPr>
          </a:p>
          <a:p>
            <a:pPr marL="652780" lvl="1" indent="-182880">
              <a:lnSpc>
                <a:spcPct val="100000"/>
              </a:lnSpc>
              <a:buFont typeface="Arial"/>
              <a:buChar char="•"/>
              <a:tabLst>
                <a:tab pos="652145" algn="l"/>
                <a:tab pos="652780" algn="l"/>
              </a:tabLst>
            </a:pPr>
            <a:r>
              <a:rPr sz="1100" b="1" dirty="0">
                <a:latin typeface="Arial"/>
                <a:cs typeface="Arial"/>
              </a:rPr>
              <a:t>Recommendations</a:t>
            </a:r>
            <a:endParaRPr sz="1100">
              <a:latin typeface="Arial"/>
              <a:cs typeface="Arial"/>
            </a:endParaRPr>
          </a:p>
          <a:p>
            <a:pPr marL="652780" lvl="1" indent="-182880">
              <a:lnSpc>
                <a:spcPct val="100000"/>
              </a:lnSpc>
              <a:buFont typeface="Arial"/>
              <a:buChar char="•"/>
              <a:tabLst>
                <a:tab pos="652145" algn="l"/>
                <a:tab pos="652780" algn="l"/>
              </a:tabLst>
            </a:pPr>
            <a:r>
              <a:rPr sz="1100" b="1" spc="-5" dirty="0">
                <a:latin typeface="Arial"/>
                <a:cs typeface="Arial"/>
              </a:rPr>
              <a:t>RFIs</a:t>
            </a:r>
            <a:endParaRPr sz="1100">
              <a:latin typeface="Arial"/>
              <a:cs typeface="Arial"/>
            </a:endParaRPr>
          </a:p>
          <a:p>
            <a:pPr marL="652780" lvl="1" indent="-182880">
              <a:lnSpc>
                <a:spcPct val="100000"/>
              </a:lnSpc>
              <a:buFont typeface="Arial"/>
              <a:buChar char="•"/>
              <a:tabLst>
                <a:tab pos="652145" algn="l"/>
                <a:tab pos="652780" algn="l"/>
              </a:tabLst>
            </a:pPr>
            <a:r>
              <a:rPr sz="1100" b="1" spc="-5" dirty="0">
                <a:latin typeface="Arial"/>
                <a:cs typeface="Arial"/>
              </a:rPr>
              <a:t>COA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Development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Recommendations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spcBef>
                <a:spcPts val="5"/>
              </a:spcBef>
              <a:buAutoNum type="arabicPeriod" startAt="3"/>
              <a:tabLst>
                <a:tab pos="244475" algn="l"/>
              </a:tabLst>
            </a:pPr>
            <a:r>
              <a:rPr sz="1100" b="1" spc="-5" dirty="0">
                <a:latin typeface="Arial"/>
                <a:cs typeface="Arial"/>
              </a:rPr>
              <a:t>Proposed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Mission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Statement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buAutoNum type="arabicPeriod" startAt="3"/>
              <a:tabLst>
                <a:tab pos="244475" algn="l"/>
              </a:tabLst>
            </a:pPr>
            <a:r>
              <a:rPr sz="1100" b="1" spc="-5" dirty="0">
                <a:latin typeface="Arial"/>
                <a:cs typeface="Arial"/>
              </a:rPr>
              <a:t>Proposed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CCIR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buAutoNum type="arabicPeriod" startAt="3"/>
              <a:tabLst>
                <a:tab pos="244475" algn="l"/>
              </a:tabLst>
            </a:pPr>
            <a:r>
              <a:rPr sz="1100" b="1" dirty="0">
                <a:latin typeface="Arial"/>
                <a:cs typeface="Arial"/>
              </a:rPr>
              <a:t>Initial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Risk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Management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buAutoNum type="arabicPeriod" startAt="3"/>
              <a:tabLst>
                <a:tab pos="244475" algn="l"/>
              </a:tabLst>
            </a:pPr>
            <a:r>
              <a:rPr sz="1100" b="1" dirty="0">
                <a:latin typeface="Arial"/>
                <a:cs typeface="Arial"/>
              </a:rPr>
              <a:t>Commander’s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Planning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Guidance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buAutoNum type="arabicPeriod" startAt="3"/>
              <a:tabLst>
                <a:tab pos="244475" algn="l"/>
              </a:tabLst>
            </a:pPr>
            <a:r>
              <a:rPr sz="1100" b="1" spc="-5" dirty="0">
                <a:latin typeface="Arial"/>
                <a:cs typeface="Arial"/>
              </a:rPr>
              <a:t>Updated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planning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timeline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0718" y="490474"/>
            <a:ext cx="4334510" cy="6163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6520" indent="-83820">
              <a:lnSpc>
                <a:spcPts val="1255"/>
              </a:lnSpc>
              <a:spcBef>
                <a:spcPts val="105"/>
              </a:spcBef>
              <a:buChar char="-"/>
              <a:tabLst>
                <a:tab pos="96520" algn="l"/>
              </a:tabLst>
            </a:pPr>
            <a:r>
              <a:rPr sz="1100" b="1" dirty="0">
                <a:latin typeface="Arial"/>
                <a:cs typeface="Arial"/>
              </a:rPr>
              <a:t>MA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Briefing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Trends: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19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BCT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staffs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struggle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present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effective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MA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Brief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CDR.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ts val="1190"/>
              </a:lnSpc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XOs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want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minimize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number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slides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briefers.</a:t>
            </a:r>
            <a:endParaRPr sz="1100">
              <a:latin typeface="Arial"/>
              <a:cs typeface="Arial"/>
            </a:endParaRPr>
          </a:p>
          <a:p>
            <a:pPr marL="12700" marR="173990" lvl="1" indent="114300">
              <a:lnSpc>
                <a:spcPts val="1190"/>
              </a:lnSpc>
              <a:spcBef>
                <a:spcPts val="80"/>
              </a:spcBef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Staff </a:t>
            </a:r>
            <a:r>
              <a:rPr sz="1100" spc="-5" dirty="0">
                <a:latin typeface="Arial"/>
                <a:cs typeface="Arial"/>
              </a:rPr>
              <a:t>wants </a:t>
            </a:r>
            <a:r>
              <a:rPr sz="1100" dirty="0">
                <a:latin typeface="Arial"/>
                <a:cs typeface="Arial"/>
              </a:rPr>
              <a:t>to brief </a:t>
            </a:r>
            <a:r>
              <a:rPr sz="1100" spc="-5" dirty="0">
                <a:latin typeface="Arial"/>
                <a:cs typeface="Arial"/>
              </a:rPr>
              <a:t>all </a:t>
            </a:r>
            <a:r>
              <a:rPr sz="1100" dirty="0">
                <a:latin typeface="Arial"/>
                <a:cs typeface="Arial"/>
              </a:rPr>
              <a:t>of </a:t>
            </a:r>
            <a:r>
              <a:rPr sz="1100" spc="-5" dirty="0">
                <a:latin typeface="Arial"/>
                <a:cs typeface="Arial"/>
              </a:rPr>
              <a:t>their analysis, i.e. </a:t>
            </a:r>
            <a:r>
              <a:rPr sz="1100" dirty="0">
                <a:latin typeface="Arial"/>
                <a:cs typeface="Arial"/>
              </a:rPr>
              <a:t>They brief </a:t>
            </a:r>
            <a:r>
              <a:rPr sz="1100" spc="-5" dirty="0">
                <a:latin typeface="Arial"/>
                <a:cs typeface="Arial"/>
              </a:rPr>
              <a:t>everything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“they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know”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vs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briefing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only</a:t>
            </a:r>
            <a:r>
              <a:rPr sz="1100" spc="-10" dirty="0">
                <a:latin typeface="Arial"/>
                <a:cs typeface="Arial"/>
              </a:rPr>
              <a:t> what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“CDR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needs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know.”</a:t>
            </a:r>
            <a:endParaRPr sz="11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Arial"/>
              <a:buChar char="-"/>
            </a:pP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190"/>
              </a:lnSpc>
              <a:buChar char="-"/>
              <a:tabLst>
                <a:tab pos="96520" algn="l"/>
              </a:tabLst>
            </a:pPr>
            <a:r>
              <a:rPr sz="1100" b="1" spc="-5" dirty="0">
                <a:latin typeface="Arial"/>
                <a:cs typeface="Arial"/>
              </a:rPr>
              <a:t>The CDR needs </a:t>
            </a:r>
            <a:r>
              <a:rPr sz="1100" b="1" dirty="0">
                <a:latin typeface="Arial"/>
                <a:cs typeface="Arial"/>
              </a:rPr>
              <a:t>to </a:t>
            </a:r>
            <a:r>
              <a:rPr sz="1100" b="1" spc="-5" dirty="0">
                <a:latin typeface="Arial"/>
                <a:cs typeface="Arial"/>
              </a:rPr>
              <a:t>understand </a:t>
            </a:r>
            <a:r>
              <a:rPr sz="1100" b="1" dirty="0">
                <a:latin typeface="Arial"/>
                <a:cs typeface="Arial"/>
              </a:rPr>
              <a:t>his </a:t>
            </a:r>
            <a:r>
              <a:rPr sz="1100" b="1" spc="-5" dirty="0">
                <a:latin typeface="Arial"/>
                <a:cs typeface="Arial"/>
              </a:rPr>
              <a:t>staff’s analysis </a:t>
            </a:r>
            <a:r>
              <a:rPr sz="1100" b="1" dirty="0">
                <a:latin typeface="Arial"/>
                <a:cs typeface="Arial"/>
              </a:rPr>
              <a:t>of the OE, the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enemy, </a:t>
            </a:r>
            <a:r>
              <a:rPr sz="1100" b="1" dirty="0">
                <a:latin typeface="Arial"/>
                <a:cs typeface="Arial"/>
              </a:rPr>
              <a:t>the </a:t>
            </a:r>
            <a:r>
              <a:rPr sz="1100" b="1" spc="-5" dirty="0">
                <a:latin typeface="Arial"/>
                <a:cs typeface="Arial"/>
              </a:rPr>
              <a:t>HHQ </a:t>
            </a:r>
            <a:r>
              <a:rPr sz="1100" b="1" dirty="0">
                <a:latin typeface="Arial"/>
                <a:cs typeface="Arial"/>
              </a:rPr>
              <a:t>plan, and the tasks assigned to the </a:t>
            </a:r>
            <a:r>
              <a:rPr sz="1100" b="1" spc="-10" dirty="0">
                <a:latin typeface="Arial"/>
                <a:cs typeface="Arial"/>
              </a:rPr>
              <a:t>BCT, </a:t>
            </a:r>
            <a:r>
              <a:rPr sz="1100" b="1" spc="-5" dirty="0">
                <a:latin typeface="Arial"/>
                <a:cs typeface="Arial"/>
              </a:rPr>
              <a:t>but 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doesn’t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have</a:t>
            </a:r>
            <a:r>
              <a:rPr sz="1100" b="1" dirty="0">
                <a:latin typeface="Arial"/>
                <a:cs typeface="Arial"/>
              </a:rPr>
              <a:t> the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time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for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all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details.</a:t>
            </a:r>
            <a:endParaRPr sz="1100">
              <a:latin typeface="Arial"/>
              <a:cs typeface="Arial"/>
            </a:endParaRPr>
          </a:p>
          <a:p>
            <a:pPr marL="96520" indent="-83820">
              <a:lnSpc>
                <a:spcPts val="1255"/>
              </a:lnSpc>
              <a:spcBef>
                <a:spcPts val="1035"/>
              </a:spcBef>
              <a:buChar char="-"/>
              <a:tabLst>
                <a:tab pos="96520" algn="l"/>
              </a:tabLst>
            </a:pPr>
            <a:r>
              <a:rPr sz="1100" b="1" dirty="0">
                <a:latin typeface="Arial"/>
                <a:cs typeface="Arial"/>
              </a:rPr>
              <a:t>Solution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requires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balance: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present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relevant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details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55"/>
              </a:lnSpc>
            </a:pPr>
            <a:r>
              <a:rPr sz="1100" b="1" spc="10" dirty="0">
                <a:latin typeface="Arial"/>
                <a:cs typeface="Arial"/>
              </a:rPr>
              <a:t>way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that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efficiently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streamlines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presentation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and understanding.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12700" marR="236220" algn="just">
              <a:lnSpc>
                <a:spcPts val="1190"/>
              </a:lnSpc>
              <a:buChar char="-"/>
              <a:tabLst>
                <a:tab pos="96520" algn="l"/>
              </a:tabLst>
            </a:pPr>
            <a:r>
              <a:rPr sz="1100" b="1" spc="-5" dirty="0">
                <a:latin typeface="Arial"/>
                <a:cs typeface="Arial"/>
              </a:rPr>
              <a:t>Use </a:t>
            </a:r>
            <a:r>
              <a:rPr sz="1100" b="1" dirty="0">
                <a:latin typeface="Arial"/>
                <a:cs typeface="Arial"/>
              </a:rPr>
              <a:t>PowerPoint / </a:t>
            </a:r>
            <a:r>
              <a:rPr sz="1100" b="1" spc="-5" dirty="0">
                <a:latin typeface="Arial"/>
                <a:cs typeface="Arial"/>
              </a:rPr>
              <a:t>CPOF </a:t>
            </a:r>
            <a:r>
              <a:rPr sz="1100" b="1" dirty="0">
                <a:latin typeface="Arial"/>
                <a:cs typeface="Arial"/>
              </a:rPr>
              <a:t>slides where appropriate (S2 terrain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products,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staff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quad/quint/etc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charts)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and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map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overlays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(HHQ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graphics,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range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arcs,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SITEMP,</a:t>
            </a:r>
            <a:r>
              <a:rPr sz="1100" b="1" dirty="0">
                <a:latin typeface="Arial"/>
                <a:cs typeface="Arial"/>
              </a:rPr>
              <a:t> etc)</a:t>
            </a:r>
            <a:endParaRPr sz="1100">
              <a:latin typeface="Arial"/>
              <a:cs typeface="Arial"/>
            </a:endParaRPr>
          </a:p>
          <a:p>
            <a:pPr marL="96520" indent="-83820">
              <a:lnSpc>
                <a:spcPct val="100000"/>
              </a:lnSpc>
              <a:spcBef>
                <a:spcPts val="1035"/>
              </a:spcBef>
              <a:buChar char="-"/>
              <a:tabLst>
                <a:tab pos="96520" algn="l"/>
              </a:tabLst>
            </a:pPr>
            <a:r>
              <a:rPr sz="1100" b="1" spc="-5" dirty="0">
                <a:latin typeface="Arial"/>
                <a:cs typeface="Arial"/>
              </a:rPr>
              <a:t>“Tell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story”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to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5" dirty="0">
                <a:latin typeface="Arial"/>
                <a:cs typeface="Arial"/>
              </a:rPr>
              <a:t> CDR: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flow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from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big picture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to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micro-view: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ct val="100000"/>
              </a:lnSpc>
              <a:spcBef>
                <a:spcPts val="470"/>
              </a:spcBef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This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is where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(AO/AI/AOI)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ct val="100000"/>
              </a:lnSpc>
              <a:spcBef>
                <a:spcPts val="470"/>
              </a:spcBef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This</a:t>
            </a:r>
            <a:r>
              <a:rPr sz="1100" spc="-5" dirty="0">
                <a:latin typeface="Arial"/>
                <a:cs typeface="Arial"/>
              </a:rPr>
              <a:t> is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big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picture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(strategic/operational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situation)</a:t>
            </a:r>
            <a:endParaRPr sz="1100">
              <a:latin typeface="Arial"/>
              <a:cs typeface="Arial"/>
            </a:endParaRPr>
          </a:p>
          <a:p>
            <a:pPr marL="12700" marR="583565" lvl="1" indent="114300">
              <a:lnSpc>
                <a:spcPts val="1190"/>
              </a:lnSpc>
              <a:spcBef>
                <a:spcPts val="615"/>
              </a:spcBef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This </a:t>
            </a:r>
            <a:r>
              <a:rPr sz="1100" spc="-5" dirty="0">
                <a:latin typeface="Arial"/>
                <a:cs typeface="Arial"/>
              </a:rPr>
              <a:t>is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spc="-5" dirty="0">
                <a:latin typeface="Arial"/>
                <a:cs typeface="Arial"/>
              </a:rPr>
              <a:t>operational environment (weather, </a:t>
            </a:r>
            <a:r>
              <a:rPr sz="1100" dirty="0">
                <a:latin typeface="Arial"/>
                <a:cs typeface="Arial"/>
              </a:rPr>
              <a:t>terrain, </a:t>
            </a:r>
            <a:r>
              <a:rPr sz="1100" spc="-10" dirty="0">
                <a:latin typeface="Arial"/>
                <a:cs typeface="Arial"/>
              </a:rPr>
              <a:t>civil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considerations,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ROE)</a:t>
            </a:r>
            <a:endParaRPr sz="1100">
              <a:latin typeface="Arial"/>
              <a:cs typeface="Arial"/>
            </a:endParaRPr>
          </a:p>
          <a:p>
            <a:pPr marL="12700" marR="212725" lvl="1" indent="114300">
              <a:lnSpc>
                <a:spcPts val="1180"/>
              </a:lnSpc>
              <a:spcBef>
                <a:spcPts val="580"/>
              </a:spcBef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This </a:t>
            </a:r>
            <a:r>
              <a:rPr sz="1100" spc="-5" dirty="0">
                <a:latin typeface="Arial"/>
                <a:cs typeface="Arial"/>
              </a:rPr>
              <a:t>is </a:t>
            </a:r>
            <a:r>
              <a:rPr sz="1100" dirty="0">
                <a:latin typeface="Arial"/>
                <a:cs typeface="Arial"/>
              </a:rPr>
              <a:t>the enemy </a:t>
            </a:r>
            <a:r>
              <a:rPr sz="1100" spc="-5" dirty="0">
                <a:latin typeface="Arial"/>
                <a:cs typeface="Arial"/>
              </a:rPr>
              <a:t>(</a:t>
            </a:r>
            <a:r>
              <a:rPr sz="1100" spc="-5" dirty="0">
                <a:latin typeface="Calibri"/>
                <a:cs typeface="Calibri"/>
              </a:rPr>
              <a:t>OOB, capabilities, </a:t>
            </a:r>
            <a:r>
              <a:rPr sz="1100" dirty="0">
                <a:latin typeface="Calibri"/>
                <a:cs typeface="Calibri"/>
              </a:rPr>
              <a:t>vulnerabilities, </a:t>
            </a:r>
            <a:r>
              <a:rPr sz="1100" spc="-5" dirty="0">
                <a:latin typeface="Calibri"/>
                <a:cs typeface="Calibri"/>
              </a:rPr>
              <a:t>SITEMP, COAs,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HVTs)</a:t>
            </a:r>
            <a:endParaRPr sz="1100">
              <a:latin typeface="Calibri"/>
              <a:cs typeface="Calibri"/>
            </a:endParaRPr>
          </a:p>
          <a:p>
            <a:pPr marL="210820" lvl="1" indent="-83820">
              <a:lnSpc>
                <a:spcPct val="100000"/>
              </a:lnSpc>
              <a:spcBef>
                <a:spcPts val="484"/>
              </a:spcBef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Here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some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initial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information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collection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priorities</a:t>
            </a:r>
            <a:endParaRPr sz="1100">
              <a:latin typeface="Arial"/>
              <a:cs typeface="Arial"/>
            </a:endParaRPr>
          </a:p>
          <a:p>
            <a:pPr marL="12700" marR="650240" lvl="1" indent="114300">
              <a:lnSpc>
                <a:spcPts val="1190"/>
              </a:lnSpc>
              <a:spcBef>
                <a:spcPts val="620"/>
              </a:spcBef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This </a:t>
            </a:r>
            <a:r>
              <a:rPr sz="1100" spc="-5" dirty="0">
                <a:latin typeface="Arial"/>
                <a:cs typeface="Arial"/>
              </a:rPr>
              <a:t>is </a:t>
            </a:r>
            <a:r>
              <a:rPr sz="1100" dirty="0">
                <a:latin typeface="Arial"/>
                <a:cs typeface="Arial"/>
              </a:rPr>
              <a:t>our </a:t>
            </a:r>
            <a:r>
              <a:rPr sz="1100" spc="-5" dirty="0">
                <a:latin typeface="Arial"/>
                <a:cs typeface="Arial"/>
              </a:rPr>
              <a:t>HHQ plan </a:t>
            </a:r>
            <a:r>
              <a:rPr sz="1100" dirty="0">
                <a:latin typeface="Arial"/>
                <a:cs typeface="Arial"/>
              </a:rPr>
              <a:t>and how </a:t>
            </a:r>
            <a:r>
              <a:rPr sz="1100" spc="-10" dirty="0">
                <a:latin typeface="Arial"/>
                <a:cs typeface="Arial"/>
              </a:rPr>
              <a:t>we </a:t>
            </a:r>
            <a:r>
              <a:rPr sz="1100" dirty="0">
                <a:latin typeface="Arial"/>
                <a:cs typeface="Arial"/>
              </a:rPr>
              <a:t>fit </a:t>
            </a:r>
            <a:r>
              <a:rPr sz="1100" spc="-5" dirty="0">
                <a:latin typeface="Arial"/>
                <a:cs typeface="Arial"/>
              </a:rPr>
              <a:t>in (mission </a:t>
            </a:r>
            <a:r>
              <a:rPr sz="1100" dirty="0">
                <a:latin typeface="Arial"/>
                <a:cs typeface="Arial"/>
              </a:rPr>
              <a:t>/ </a:t>
            </a:r>
            <a:r>
              <a:rPr sz="1100" spc="-5" dirty="0">
                <a:latin typeface="Arial"/>
                <a:cs typeface="Arial"/>
              </a:rPr>
              <a:t>intent </a:t>
            </a:r>
            <a:r>
              <a:rPr sz="1100" dirty="0">
                <a:latin typeface="Arial"/>
                <a:cs typeface="Arial"/>
              </a:rPr>
              <a:t>/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maneuver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/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fires)</a:t>
            </a:r>
            <a:endParaRPr sz="1100">
              <a:latin typeface="Arial"/>
              <a:cs typeface="Arial"/>
            </a:endParaRPr>
          </a:p>
          <a:p>
            <a:pPr marL="12700" marR="127000" lvl="1" indent="114300">
              <a:lnSpc>
                <a:spcPts val="1190"/>
              </a:lnSpc>
              <a:spcBef>
                <a:spcPts val="595"/>
              </a:spcBef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These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our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tasks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(specified,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implied,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essential)</a:t>
            </a:r>
            <a:r>
              <a:rPr sz="1100" dirty="0">
                <a:latin typeface="Arial"/>
                <a:cs typeface="Arial"/>
              </a:rPr>
              <a:t> and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forces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available</a:t>
            </a:r>
            <a:endParaRPr sz="1100">
              <a:latin typeface="Arial"/>
              <a:cs typeface="Arial"/>
            </a:endParaRPr>
          </a:p>
          <a:p>
            <a:pPr marL="12700" marR="151130" lvl="1" indent="114300">
              <a:lnSpc>
                <a:spcPct val="90100"/>
              </a:lnSpc>
              <a:spcBef>
                <a:spcPts val="575"/>
              </a:spcBef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This </a:t>
            </a:r>
            <a:r>
              <a:rPr sz="1100" spc="-5" dirty="0">
                <a:latin typeface="Arial"/>
                <a:cs typeface="Arial"/>
              </a:rPr>
              <a:t>is </a:t>
            </a:r>
            <a:r>
              <a:rPr sz="1100" dirty="0">
                <a:latin typeface="Arial"/>
                <a:cs typeface="Arial"/>
              </a:rPr>
              <a:t>our </a:t>
            </a:r>
            <a:r>
              <a:rPr sz="1100" spc="-5" dirty="0">
                <a:latin typeface="Arial"/>
                <a:cs typeface="Arial"/>
              </a:rPr>
              <a:t>analysis </a:t>
            </a:r>
            <a:r>
              <a:rPr sz="1100" dirty="0">
                <a:latin typeface="Arial"/>
                <a:cs typeface="Arial"/>
              </a:rPr>
              <a:t>by </a:t>
            </a:r>
            <a:r>
              <a:rPr sz="1100" spc="10" dirty="0">
                <a:latin typeface="Arial"/>
                <a:cs typeface="Arial"/>
              </a:rPr>
              <a:t>WfF </a:t>
            </a:r>
            <a:r>
              <a:rPr sz="1100" dirty="0">
                <a:latin typeface="Arial"/>
                <a:cs typeface="Arial"/>
              </a:rPr>
              <a:t>(facts, assumptions, constraints, 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assets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available,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shortfalls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RFIs,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risks,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recommendations,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COA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recommendations)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ct val="100000"/>
              </a:lnSpc>
              <a:spcBef>
                <a:spcPts val="470"/>
              </a:spcBef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This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is</a:t>
            </a:r>
            <a:r>
              <a:rPr sz="1100" dirty="0">
                <a:latin typeface="Arial"/>
                <a:cs typeface="Arial"/>
              </a:rPr>
              <a:t> our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proposed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mission </a:t>
            </a:r>
            <a:r>
              <a:rPr sz="1100" dirty="0">
                <a:latin typeface="Arial"/>
                <a:cs typeface="Arial"/>
              </a:rPr>
              <a:t>statement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ct val="100000"/>
              </a:lnSpc>
              <a:spcBef>
                <a:spcPts val="470"/>
              </a:spcBef>
              <a:buChar char="-"/>
              <a:tabLst>
                <a:tab pos="210820" algn="l"/>
              </a:tabLst>
            </a:pPr>
            <a:r>
              <a:rPr sz="1100" dirty="0">
                <a:latin typeface="Arial"/>
                <a:cs typeface="Arial"/>
              </a:rPr>
              <a:t>These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proposed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CCIR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ct val="100000"/>
              </a:lnSpc>
              <a:spcBef>
                <a:spcPts val="465"/>
              </a:spcBef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Here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risks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we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see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potential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mitigations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92217" y="473201"/>
            <a:ext cx="18415" cy="6253480"/>
          </a:xfrm>
          <a:custGeom>
            <a:avLst/>
            <a:gdLst/>
            <a:ahLst/>
            <a:cxnLst/>
            <a:rect l="l" t="t" r="r" b="b"/>
            <a:pathLst>
              <a:path w="18414" h="6253480">
                <a:moveTo>
                  <a:pt x="0" y="0"/>
                </a:moveTo>
                <a:lnTo>
                  <a:pt x="17907" y="6253441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35694" y="6625649"/>
            <a:ext cx="1962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25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977898" y="663955"/>
          <a:ext cx="6879590" cy="59543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6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1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7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5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3545">
                <a:tc>
                  <a:txBody>
                    <a:bodyPr/>
                    <a:lstStyle/>
                    <a:p>
                      <a:pPr marL="170180" marR="66675" indent="-9652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Decision  Point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R="29845"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1:</a:t>
                      </a:r>
                      <a:r>
                        <a:rPr sz="900" b="1" spc="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Execute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Deep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Attack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6096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2:</a:t>
                      </a:r>
                      <a:r>
                        <a:rPr sz="900" b="1" spc="2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Execute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Air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Assault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195580" algn="just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3: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Shift Main Effort from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TF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1/21 SBCT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to TF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2/21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SBCT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0960" marR="422909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DP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4:</a:t>
                      </a:r>
                      <a:r>
                        <a:rPr sz="900" b="1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Commit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Division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Reserve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200025" algn="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PIR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132080">
                        <a:lnSpc>
                          <a:spcPts val="1080"/>
                        </a:lnSpc>
                        <a:spcBef>
                          <a:spcPts val="1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PIR 1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 Where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will 17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18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DTG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employ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AD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systems?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(LTIOV: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091600JUL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20)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>
                        <a:lnSpc>
                          <a:spcPts val="1045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: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Where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AD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 algn="just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systems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along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air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routes?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(L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IO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 091600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J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UL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20)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 marR="145415" algn="just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PIR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2: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Where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will 17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18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DTG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employ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FA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systems?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(LTIOV: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091600JUL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20)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 marR="13525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PIR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3: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How will 17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18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DTG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withdraw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towards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IB?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(LTIOV: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091600JUL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20)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 marR="5270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SIR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: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Where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will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 18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DTG defend vicinity OBJ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ST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LOUIS?</a:t>
                      </a:r>
                      <a:r>
                        <a:rPr sz="900" spc="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(LTIOV: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091600JUL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20)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 marR="15684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PIR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4: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Will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weather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meet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min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reqt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H-1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H+8?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(LTIOV: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092230JUL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20)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 marR="153670">
                        <a:lnSpc>
                          <a:spcPts val="1080"/>
                        </a:lnSpc>
                        <a:spcBef>
                          <a:spcPts val="1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PIR1: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Where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17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18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DTG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employ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systems?(LTIOV: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102130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960">
                        <a:lnSpc>
                          <a:spcPts val="1045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JUL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960" marR="29972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SIR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: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Where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are AD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systems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vicinity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LZs?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(LTIOV: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102130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JUL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20)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960" marR="24066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SIR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B: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Where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are AD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systems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along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air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routes?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(LTIOV: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102130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JUL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20)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960" marR="8953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PIR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 2:</a:t>
                      </a:r>
                      <a:r>
                        <a:rPr sz="900" b="1" spc="229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Where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will 17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18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DTG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employ FA systems?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(LTIOV: 102130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JUL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900" spc="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960" marR="17145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SIR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: 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Where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IDF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that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can affect the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AASLT?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(LTIOV: 102130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JUL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20)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960" marR="219710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PIR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4: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Will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weather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meet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min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reqt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H-1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H+8? </a:t>
                      </a:r>
                      <a:r>
                        <a:rPr sz="900" spc="-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(LTIOV:</a:t>
                      </a:r>
                      <a:r>
                        <a:rPr sz="900" spc="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102130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JUL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20)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 marR="157480">
                        <a:lnSpc>
                          <a:spcPts val="1080"/>
                        </a:lnSpc>
                        <a:spcBef>
                          <a:spcPts val="1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PIR 5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Will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bridges on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Sabine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River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support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21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ID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Operations?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(LEIOV: Lead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STRYKER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CO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vicinity PL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HOOD)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 marR="55244" algn="just">
                        <a:lnSpc>
                          <a:spcPts val="108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SIR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: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What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 status of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bridges on OBJ TUCSON?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LEIOV:</a:t>
                      </a:r>
                      <a:r>
                        <a:rPr sz="900" b="1" spc="229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Lead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STRYKER</a:t>
                      </a:r>
                      <a:r>
                        <a:rPr sz="9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CO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 algn="just">
                        <a:lnSpc>
                          <a:spcPts val="1045"/>
                        </a:lnSpc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vicinity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PL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HOOD)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 marR="55244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SIR B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What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 status of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bridges on OBJ PHOENIX?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LEIOV:</a:t>
                      </a:r>
                      <a:r>
                        <a:rPr sz="900" b="1" spc="229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Lead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STRYKER</a:t>
                      </a:r>
                      <a:r>
                        <a:rPr sz="9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CO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vicinity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PL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HOOD)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 marR="9017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PIR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900" spc="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enemy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employ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CHEM Munitions in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AO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STAG?</a:t>
                      </a:r>
                      <a:r>
                        <a:rPr sz="9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LEIOV: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Lead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 marR="23939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STRYKER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CO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vicinity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PL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HOOD)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 marR="115570">
                        <a:lnSpc>
                          <a:spcPts val="1080"/>
                        </a:lnSpc>
                        <a:spcBef>
                          <a:spcPts val="1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PIR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900" spc="2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What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status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LA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Hwy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10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MSR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IRON? (LEIOV: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End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PH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IV)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960">
                        <a:lnSpc>
                          <a:spcPts val="1045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A:</a:t>
                      </a:r>
                      <a:r>
                        <a:rPr sz="900" b="1" spc="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enemy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960" marR="163195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employ chemical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munitions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along LA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Hwy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10?</a:t>
                      </a:r>
                      <a:r>
                        <a:rPr sz="900" spc="229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(LEIOV:</a:t>
                      </a:r>
                      <a:r>
                        <a:rPr sz="900" spc="229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PH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IV)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30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65735" algn="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FFIR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0325" marR="91440" algn="just">
                        <a:lnSpc>
                          <a:spcPts val="1080"/>
                        </a:lnSpc>
                        <a:spcBef>
                          <a:spcPts val="2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FFIR1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 Loss of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24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x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AH-64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FFIR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900" spc="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Inability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execute </a:t>
                      </a:r>
                      <a:r>
                        <a:rPr sz="900" spc="-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SEAD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Program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 marR="91440">
                        <a:lnSpc>
                          <a:spcPts val="1080"/>
                        </a:lnSpc>
                        <a:spcBef>
                          <a:spcPts val="2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FFIR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900" spc="229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Loss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more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than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5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x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UH-60 and/or 2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x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CH 47s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FFIR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900" spc="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Inability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execute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960">
                        <a:lnSpc>
                          <a:spcPts val="1045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SEAD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Program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960" marR="18224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FFIR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5: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Weather mins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do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not support CAS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EW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FFIR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6: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Inability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sustain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forces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forward on OBJ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RENO/DENVER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 marR="187960">
                        <a:lnSpc>
                          <a:spcPts val="1080"/>
                        </a:lnSpc>
                        <a:spcBef>
                          <a:spcPts val="2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FFIR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7: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Bridges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unable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support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MLC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70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class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vehicles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 marR="256540">
                        <a:lnSpc>
                          <a:spcPts val="108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FFIR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900" spc="2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Loss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Bridge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Platoon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 marR="271145">
                        <a:lnSpc>
                          <a:spcPts val="108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FFIR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9: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Units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receive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CHEM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attack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delays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movement.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 marR="124460" algn="just">
                        <a:lnSpc>
                          <a:spcPts val="1080"/>
                        </a:lnSpc>
                        <a:spcBef>
                          <a:spcPts val="2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FFIR 10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 Loss of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x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BN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of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TF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1//21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SBCT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west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900" spc="-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PL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GRANT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22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165100" algn="r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EEFI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R="92710" algn="ctr">
                        <a:lnSpc>
                          <a:spcPts val="1065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EEFI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1:</a:t>
                      </a:r>
                      <a:r>
                        <a:rPr sz="900" spc="229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Deep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Attack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Plan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 marR="174625">
                        <a:lnSpc>
                          <a:spcPts val="1080"/>
                        </a:lnSpc>
                        <a:spcBef>
                          <a:spcPts val="2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EEFI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900" spc="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Loss/Compromise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Operations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Graphics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960" marR="63500">
                        <a:lnSpc>
                          <a:spcPts val="108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EEFI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3: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Air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Assault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Plan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Timings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325" marR="156210">
                        <a:lnSpc>
                          <a:spcPts val="1080"/>
                        </a:lnSpc>
                        <a:spcBef>
                          <a:spcPts val="2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EEFI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4: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PRI/ALT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routes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TF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1/21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SBCT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in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AO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STAG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>
                        <a:lnSpc>
                          <a:spcPts val="1045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EEFI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900" spc="2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MOPP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Status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325" marR="6921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EEFI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900" spc="2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DECON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capabilities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sites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960" marR="232410">
                        <a:lnSpc>
                          <a:spcPts val="1080"/>
                        </a:lnSpc>
                        <a:spcBef>
                          <a:spcPts val="2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EEFI 7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 Location,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Disposition,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Co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po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it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 the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DIV 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Deserve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60960" marR="194310">
                        <a:lnSpc>
                          <a:spcPts val="108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EEFI 8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: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Routes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support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DIV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Reserve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Movement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8841993" y="6589102"/>
            <a:ext cx="24892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26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83863" y="154940"/>
            <a:ext cx="1818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CCIR</a:t>
            </a:r>
            <a:r>
              <a:rPr sz="1800" spc="-25" dirty="0"/>
              <a:t> </a:t>
            </a:r>
            <a:r>
              <a:rPr sz="1800" spc="-5" dirty="0"/>
              <a:t>Matrix</a:t>
            </a:r>
            <a:r>
              <a:rPr sz="1800" spc="-20" dirty="0"/>
              <a:t> </a:t>
            </a:r>
            <a:r>
              <a:rPr sz="1800" dirty="0"/>
              <a:t>TTP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92125" y="3377946"/>
            <a:ext cx="173608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Noticed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how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PIR </a:t>
            </a:r>
            <a:r>
              <a:rPr sz="1200" b="1" spc="-5" dirty="0">
                <a:latin typeface="Arial"/>
                <a:cs typeface="Arial"/>
              </a:rPr>
              <a:t>&amp; </a:t>
            </a:r>
            <a:r>
              <a:rPr sz="1200" b="1" dirty="0">
                <a:latin typeface="Arial"/>
                <a:cs typeface="Arial"/>
              </a:rPr>
              <a:t>FFIR </a:t>
            </a:r>
            <a:r>
              <a:rPr sz="1200" b="1" spc="-5" dirty="0">
                <a:latin typeface="Arial"/>
                <a:cs typeface="Arial"/>
              </a:rPr>
              <a:t>are </a:t>
            </a:r>
            <a:r>
              <a:rPr sz="1200" b="1" dirty="0">
                <a:latin typeface="Arial"/>
                <a:cs typeface="Arial"/>
              </a:rPr>
              <a:t>directly 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tailored </a:t>
            </a:r>
            <a:r>
              <a:rPr sz="1200" b="1" dirty="0">
                <a:latin typeface="Arial"/>
                <a:cs typeface="Arial"/>
              </a:rPr>
              <a:t>for </a:t>
            </a:r>
            <a:r>
              <a:rPr sz="1200" b="1" spc="-5" dirty="0">
                <a:latin typeface="Arial"/>
                <a:cs typeface="Arial"/>
              </a:rPr>
              <a:t>each </a:t>
            </a:r>
            <a:r>
              <a:rPr sz="1200" b="1" dirty="0">
                <a:latin typeface="Arial"/>
                <a:cs typeface="Arial"/>
              </a:rPr>
              <a:t> specific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Decision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Point.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9453" y="5513019"/>
            <a:ext cx="1821814" cy="1146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Arial"/>
                <a:cs typeface="Arial"/>
              </a:rPr>
              <a:t>Even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though</a:t>
            </a:r>
            <a:r>
              <a:rPr sz="1050" b="1" spc="-6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EEFI</a:t>
            </a:r>
            <a:r>
              <a:rPr sz="1050" b="1" spc="-5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is</a:t>
            </a:r>
            <a:endParaRPr sz="1050">
              <a:latin typeface="Arial"/>
              <a:cs typeface="Arial"/>
            </a:endParaRPr>
          </a:p>
          <a:p>
            <a:pPr marL="12700" marR="231775">
              <a:lnSpc>
                <a:spcPct val="100000"/>
              </a:lnSpc>
            </a:pPr>
            <a:r>
              <a:rPr sz="1050" b="1" dirty="0">
                <a:latin typeface="Arial"/>
                <a:cs typeface="Arial"/>
              </a:rPr>
              <a:t>no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longer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a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part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of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CCIR, </a:t>
            </a:r>
            <a:r>
              <a:rPr sz="1050" b="1" spc="-27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it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still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should</a:t>
            </a:r>
            <a:r>
              <a:rPr sz="1050" b="1" spc="-5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nested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050" b="1" dirty="0">
                <a:latin typeface="Arial"/>
                <a:cs typeface="Arial"/>
              </a:rPr>
              <a:t>with each specific Decision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Point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listed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above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and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listed </a:t>
            </a:r>
            <a:r>
              <a:rPr sz="1050" b="1" spc="-28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on the same </a:t>
            </a:r>
            <a:r>
              <a:rPr sz="1050" b="1" spc="-5" dirty="0">
                <a:latin typeface="Arial"/>
                <a:cs typeface="Arial"/>
              </a:rPr>
              <a:t>matrix </a:t>
            </a:r>
            <a:r>
              <a:rPr sz="1050" b="1" dirty="0">
                <a:latin typeface="Arial"/>
                <a:cs typeface="Arial"/>
              </a:rPr>
              <a:t>with PIR </a:t>
            </a:r>
            <a:r>
              <a:rPr sz="1050" b="1" spc="-28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&amp;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FFIR.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191" y="751459"/>
            <a:ext cx="191262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Our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PIR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are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tied</a:t>
            </a:r>
            <a:endParaRPr sz="1200">
              <a:latin typeface="Arial"/>
              <a:cs typeface="Arial"/>
            </a:endParaRPr>
          </a:p>
          <a:p>
            <a:pPr marL="12700" marR="5969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to our Decision Points. 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However,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units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fail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link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their </a:t>
            </a:r>
            <a:r>
              <a:rPr sz="1200" b="1" dirty="0">
                <a:latin typeface="Arial"/>
                <a:cs typeface="Arial"/>
              </a:rPr>
              <a:t>FFIR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&amp; </a:t>
            </a:r>
            <a:r>
              <a:rPr sz="1200" b="1" dirty="0">
                <a:latin typeface="Arial"/>
                <a:cs typeface="Arial"/>
              </a:rPr>
              <a:t>EEFI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same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Decision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Points. </a:t>
            </a:r>
            <a:r>
              <a:rPr sz="1200" b="1" spc="-3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Their FFIR </a:t>
            </a:r>
            <a:r>
              <a:rPr sz="1200" b="1" spc="-5" dirty="0">
                <a:latin typeface="Arial"/>
                <a:cs typeface="Arial"/>
              </a:rPr>
              <a:t>&amp; </a:t>
            </a:r>
            <a:r>
              <a:rPr sz="1200" b="1" dirty="0">
                <a:latin typeface="Arial"/>
                <a:cs typeface="Arial"/>
              </a:rPr>
              <a:t>EEFI are </a:t>
            </a:r>
            <a:r>
              <a:rPr sz="1200" b="1" spc="-5" dirty="0">
                <a:latin typeface="Arial"/>
                <a:cs typeface="Arial"/>
              </a:rPr>
              <a:t>just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random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points</a:t>
            </a:r>
            <a:r>
              <a:rPr sz="1200" b="1" spc="7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that </a:t>
            </a:r>
            <a:r>
              <a:rPr sz="1200" b="1" dirty="0">
                <a:latin typeface="Arial"/>
                <a:cs typeface="Arial"/>
              </a:rPr>
              <a:t> cannot be directly linked 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their </a:t>
            </a:r>
            <a:r>
              <a:rPr sz="1200" b="1" dirty="0">
                <a:latin typeface="Arial"/>
                <a:cs typeface="Arial"/>
              </a:rPr>
              <a:t>Decision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Points.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723" y="51815"/>
            <a:ext cx="8932545" cy="6631305"/>
            <a:chOff x="77723" y="51815"/>
            <a:chExt cx="8932545" cy="66313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067" y="280415"/>
              <a:ext cx="8817864" cy="63733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8589" y="265938"/>
              <a:ext cx="8846820" cy="6402705"/>
            </a:xfrm>
            <a:custGeom>
              <a:avLst/>
              <a:gdLst/>
              <a:ahLst/>
              <a:cxnLst/>
              <a:rect l="l" t="t" r="r" b="b"/>
              <a:pathLst>
                <a:path w="8846820" h="6402705">
                  <a:moveTo>
                    <a:pt x="0" y="6402324"/>
                  </a:moveTo>
                  <a:lnTo>
                    <a:pt x="8846820" y="6402324"/>
                  </a:lnTo>
                  <a:lnTo>
                    <a:pt x="8846820" y="0"/>
                  </a:lnTo>
                  <a:lnTo>
                    <a:pt x="0" y="0"/>
                  </a:lnTo>
                  <a:lnTo>
                    <a:pt x="0" y="640232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77639" y="3355848"/>
              <a:ext cx="3813175" cy="1499870"/>
            </a:xfrm>
            <a:custGeom>
              <a:avLst/>
              <a:gdLst/>
              <a:ahLst/>
              <a:cxnLst/>
              <a:rect l="l" t="t" r="r" b="b"/>
              <a:pathLst>
                <a:path w="3813175" h="1499870">
                  <a:moveTo>
                    <a:pt x="0" y="749807"/>
                  </a:moveTo>
                  <a:lnTo>
                    <a:pt x="4586" y="697384"/>
                  </a:lnTo>
                  <a:lnTo>
                    <a:pt x="18144" y="645932"/>
                  </a:lnTo>
                  <a:lnTo>
                    <a:pt x="40370" y="595570"/>
                  </a:lnTo>
                  <a:lnTo>
                    <a:pt x="70963" y="546418"/>
                  </a:lnTo>
                  <a:lnTo>
                    <a:pt x="109620" y="498594"/>
                  </a:lnTo>
                  <a:lnTo>
                    <a:pt x="156038" y="452218"/>
                  </a:lnTo>
                  <a:lnTo>
                    <a:pt x="209916" y="407407"/>
                  </a:lnTo>
                  <a:lnTo>
                    <a:pt x="270950" y="364282"/>
                  </a:lnTo>
                  <a:lnTo>
                    <a:pt x="304056" y="343388"/>
                  </a:lnTo>
                  <a:lnTo>
                    <a:pt x="338838" y="322960"/>
                  </a:lnTo>
                  <a:lnTo>
                    <a:pt x="375258" y="303013"/>
                  </a:lnTo>
                  <a:lnTo>
                    <a:pt x="413278" y="283562"/>
                  </a:lnTo>
                  <a:lnTo>
                    <a:pt x="452860" y="264621"/>
                  </a:lnTo>
                  <a:lnTo>
                    <a:pt x="493967" y="246205"/>
                  </a:lnTo>
                  <a:lnTo>
                    <a:pt x="536560" y="228329"/>
                  </a:lnTo>
                  <a:lnTo>
                    <a:pt x="580603" y="211008"/>
                  </a:lnTo>
                  <a:lnTo>
                    <a:pt x="626056" y="194258"/>
                  </a:lnTo>
                  <a:lnTo>
                    <a:pt x="672883" y="178091"/>
                  </a:lnTo>
                  <a:lnTo>
                    <a:pt x="721045" y="162525"/>
                  </a:lnTo>
                  <a:lnTo>
                    <a:pt x="770505" y="147573"/>
                  </a:lnTo>
                  <a:lnTo>
                    <a:pt x="821225" y="133250"/>
                  </a:lnTo>
                  <a:lnTo>
                    <a:pt x="873167" y="119572"/>
                  </a:lnTo>
                  <a:lnTo>
                    <a:pt x="926293" y="106552"/>
                  </a:lnTo>
                  <a:lnTo>
                    <a:pt x="980566" y="94207"/>
                  </a:lnTo>
                  <a:lnTo>
                    <a:pt x="1035947" y="82550"/>
                  </a:lnTo>
                  <a:lnTo>
                    <a:pt x="1092399" y="71597"/>
                  </a:lnTo>
                  <a:lnTo>
                    <a:pt x="1149885" y="61362"/>
                  </a:lnTo>
                  <a:lnTo>
                    <a:pt x="1208365" y="51861"/>
                  </a:lnTo>
                  <a:lnTo>
                    <a:pt x="1267803" y="43108"/>
                  </a:lnTo>
                  <a:lnTo>
                    <a:pt x="1328160" y="35118"/>
                  </a:lnTo>
                  <a:lnTo>
                    <a:pt x="1389400" y="27906"/>
                  </a:lnTo>
                  <a:lnTo>
                    <a:pt x="1451483" y="21487"/>
                  </a:lnTo>
                  <a:lnTo>
                    <a:pt x="1514373" y="15875"/>
                  </a:lnTo>
                  <a:lnTo>
                    <a:pt x="1578031" y="11086"/>
                  </a:lnTo>
                  <a:lnTo>
                    <a:pt x="1642419" y="7135"/>
                  </a:lnTo>
                  <a:lnTo>
                    <a:pt x="1707501" y="4035"/>
                  </a:lnTo>
                  <a:lnTo>
                    <a:pt x="1773237" y="1803"/>
                  </a:lnTo>
                  <a:lnTo>
                    <a:pt x="1839591" y="453"/>
                  </a:lnTo>
                  <a:lnTo>
                    <a:pt x="1906524" y="0"/>
                  </a:lnTo>
                  <a:lnTo>
                    <a:pt x="1973456" y="453"/>
                  </a:lnTo>
                  <a:lnTo>
                    <a:pt x="2039810" y="1803"/>
                  </a:lnTo>
                  <a:lnTo>
                    <a:pt x="2105546" y="4035"/>
                  </a:lnTo>
                  <a:lnTo>
                    <a:pt x="2170628" y="7135"/>
                  </a:lnTo>
                  <a:lnTo>
                    <a:pt x="2235016" y="11086"/>
                  </a:lnTo>
                  <a:lnTo>
                    <a:pt x="2298674" y="15875"/>
                  </a:lnTo>
                  <a:lnTo>
                    <a:pt x="2361564" y="21487"/>
                  </a:lnTo>
                  <a:lnTo>
                    <a:pt x="2423647" y="27906"/>
                  </a:lnTo>
                  <a:lnTo>
                    <a:pt x="2484887" y="35118"/>
                  </a:lnTo>
                  <a:lnTo>
                    <a:pt x="2545244" y="43108"/>
                  </a:lnTo>
                  <a:lnTo>
                    <a:pt x="2604682" y="51861"/>
                  </a:lnTo>
                  <a:lnTo>
                    <a:pt x="2663162" y="61362"/>
                  </a:lnTo>
                  <a:lnTo>
                    <a:pt x="2720648" y="71597"/>
                  </a:lnTo>
                  <a:lnTo>
                    <a:pt x="2777100" y="82550"/>
                  </a:lnTo>
                  <a:lnTo>
                    <a:pt x="2832481" y="94207"/>
                  </a:lnTo>
                  <a:lnTo>
                    <a:pt x="2886754" y="106552"/>
                  </a:lnTo>
                  <a:lnTo>
                    <a:pt x="2939880" y="119572"/>
                  </a:lnTo>
                  <a:lnTo>
                    <a:pt x="2991822" y="133250"/>
                  </a:lnTo>
                  <a:lnTo>
                    <a:pt x="3042542" y="147573"/>
                  </a:lnTo>
                  <a:lnTo>
                    <a:pt x="3092002" y="162525"/>
                  </a:lnTo>
                  <a:lnTo>
                    <a:pt x="3140164" y="178091"/>
                  </a:lnTo>
                  <a:lnTo>
                    <a:pt x="3186991" y="194258"/>
                  </a:lnTo>
                  <a:lnTo>
                    <a:pt x="3232444" y="211008"/>
                  </a:lnTo>
                  <a:lnTo>
                    <a:pt x="3276487" y="228329"/>
                  </a:lnTo>
                  <a:lnTo>
                    <a:pt x="3319080" y="246205"/>
                  </a:lnTo>
                  <a:lnTo>
                    <a:pt x="3360187" y="264621"/>
                  </a:lnTo>
                  <a:lnTo>
                    <a:pt x="3399769" y="283562"/>
                  </a:lnTo>
                  <a:lnTo>
                    <a:pt x="3437789" y="303013"/>
                  </a:lnTo>
                  <a:lnTo>
                    <a:pt x="3474209" y="322960"/>
                  </a:lnTo>
                  <a:lnTo>
                    <a:pt x="3508991" y="343388"/>
                  </a:lnTo>
                  <a:lnTo>
                    <a:pt x="3542097" y="364282"/>
                  </a:lnTo>
                  <a:lnTo>
                    <a:pt x="3603131" y="407407"/>
                  </a:lnTo>
                  <a:lnTo>
                    <a:pt x="3657009" y="452218"/>
                  </a:lnTo>
                  <a:lnTo>
                    <a:pt x="3703427" y="498594"/>
                  </a:lnTo>
                  <a:lnTo>
                    <a:pt x="3742084" y="546418"/>
                  </a:lnTo>
                  <a:lnTo>
                    <a:pt x="3772677" y="595570"/>
                  </a:lnTo>
                  <a:lnTo>
                    <a:pt x="3794903" y="645932"/>
                  </a:lnTo>
                  <a:lnTo>
                    <a:pt x="3808461" y="697384"/>
                  </a:lnTo>
                  <a:lnTo>
                    <a:pt x="3813048" y="749807"/>
                  </a:lnTo>
                  <a:lnTo>
                    <a:pt x="3811895" y="776133"/>
                  </a:lnTo>
                  <a:lnTo>
                    <a:pt x="3802785" y="828086"/>
                  </a:lnTo>
                  <a:lnTo>
                    <a:pt x="3784855" y="879008"/>
                  </a:lnTo>
                  <a:lnTo>
                    <a:pt x="3758407" y="928779"/>
                  </a:lnTo>
                  <a:lnTo>
                    <a:pt x="3723745" y="977282"/>
                  </a:lnTo>
                  <a:lnTo>
                    <a:pt x="3681169" y="1024397"/>
                  </a:lnTo>
                  <a:lnTo>
                    <a:pt x="3630984" y="1070006"/>
                  </a:lnTo>
                  <a:lnTo>
                    <a:pt x="3573490" y="1113988"/>
                  </a:lnTo>
                  <a:lnTo>
                    <a:pt x="3508991" y="1156227"/>
                  </a:lnTo>
                  <a:lnTo>
                    <a:pt x="3474209" y="1176655"/>
                  </a:lnTo>
                  <a:lnTo>
                    <a:pt x="3437789" y="1196602"/>
                  </a:lnTo>
                  <a:lnTo>
                    <a:pt x="3399769" y="1216053"/>
                  </a:lnTo>
                  <a:lnTo>
                    <a:pt x="3360187" y="1234994"/>
                  </a:lnTo>
                  <a:lnTo>
                    <a:pt x="3319080" y="1253410"/>
                  </a:lnTo>
                  <a:lnTo>
                    <a:pt x="3276487" y="1271286"/>
                  </a:lnTo>
                  <a:lnTo>
                    <a:pt x="3232444" y="1288607"/>
                  </a:lnTo>
                  <a:lnTo>
                    <a:pt x="3186991" y="1305357"/>
                  </a:lnTo>
                  <a:lnTo>
                    <a:pt x="3140164" y="1321524"/>
                  </a:lnTo>
                  <a:lnTo>
                    <a:pt x="3092002" y="1337090"/>
                  </a:lnTo>
                  <a:lnTo>
                    <a:pt x="3042542" y="1352042"/>
                  </a:lnTo>
                  <a:lnTo>
                    <a:pt x="2991822" y="1366365"/>
                  </a:lnTo>
                  <a:lnTo>
                    <a:pt x="2939880" y="1380043"/>
                  </a:lnTo>
                  <a:lnTo>
                    <a:pt x="2886754" y="1393063"/>
                  </a:lnTo>
                  <a:lnTo>
                    <a:pt x="2832481" y="1405408"/>
                  </a:lnTo>
                  <a:lnTo>
                    <a:pt x="2777100" y="1417065"/>
                  </a:lnTo>
                  <a:lnTo>
                    <a:pt x="2720648" y="1428018"/>
                  </a:lnTo>
                  <a:lnTo>
                    <a:pt x="2663162" y="1438253"/>
                  </a:lnTo>
                  <a:lnTo>
                    <a:pt x="2604682" y="1447754"/>
                  </a:lnTo>
                  <a:lnTo>
                    <a:pt x="2545244" y="1456507"/>
                  </a:lnTo>
                  <a:lnTo>
                    <a:pt x="2484887" y="1464497"/>
                  </a:lnTo>
                  <a:lnTo>
                    <a:pt x="2423647" y="1471709"/>
                  </a:lnTo>
                  <a:lnTo>
                    <a:pt x="2361564" y="1478128"/>
                  </a:lnTo>
                  <a:lnTo>
                    <a:pt x="2298674" y="1483740"/>
                  </a:lnTo>
                  <a:lnTo>
                    <a:pt x="2235016" y="1488529"/>
                  </a:lnTo>
                  <a:lnTo>
                    <a:pt x="2170628" y="1492480"/>
                  </a:lnTo>
                  <a:lnTo>
                    <a:pt x="2105546" y="1495580"/>
                  </a:lnTo>
                  <a:lnTo>
                    <a:pt x="2039810" y="1497812"/>
                  </a:lnTo>
                  <a:lnTo>
                    <a:pt x="1973456" y="1499162"/>
                  </a:lnTo>
                  <a:lnTo>
                    <a:pt x="1906524" y="1499615"/>
                  </a:lnTo>
                  <a:lnTo>
                    <a:pt x="1839591" y="1499162"/>
                  </a:lnTo>
                  <a:lnTo>
                    <a:pt x="1773237" y="1497812"/>
                  </a:lnTo>
                  <a:lnTo>
                    <a:pt x="1707501" y="1495580"/>
                  </a:lnTo>
                  <a:lnTo>
                    <a:pt x="1642419" y="1492480"/>
                  </a:lnTo>
                  <a:lnTo>
                    <a:pt x="1578031" y="1488529"/>
                  </a:lnTo>
                  <a:lnTo>
                    <a:pt x="1514373" y="1483740"/>
                  </a:lnTo>
                  <a:lnTo>
                    <a:pt x="1451483" y="1478128"/>
                  </a:lnTo>
                  <a:lnTo>
                    <a:pt x="1389400" y="1471709"/>
                  </a:lnTo>
                  <a:lnTo>
                    <a:pt x="1328160" y="1464497"/>
                  </a:lnTo>
                  <a:lnTo>
                    <a:pt x="1267803" y="1456507"/>
                  </a:lnTo>
                  <a:lnTo>
                    <a:pt x="1208365" y="1447754"/>
                  </a:lnTo>
                  <a:lnTo>
                    <a:pt x="1149885" y="1438253"/>
                  </a:lnTo>
                  <a:lnTo>
                    <a:pt x="1092399" y="1428018"/>
                  </a:lnTo>
                  <a:lnTo>
                    <a:pt x="1035947" y="1417065"/>
                  </a:lnTo>
                  <a:lnTo>
                    <a:pt x="980566" y="1405408"/>
                  </a:lnTo>
                  <a:lnTo>
                    <a:pt x="926293" y="1393063"/>
                  </a:lnTo>
                  <a:lnTo>
                    <a:pt x="873167" y="1380043"/>
                  </a:lnTo>
                  <a:lnTo>
                    <a:pt x="821225" y="1366365"/>
                  </a:lnTo>
                  <a:lnTo>
                    <a:pt x="770505" y="1352042"/>
                  </a:lnTo>
                  <a:lnTo>
                    <a:pt x="721045" y="1337090"/>
                  </a:lnTo>
                  <a:lnTo>
                    <a:pt x="672883" y="1321524"/>
                  </a:lnTo>
                  <a:lnTo>
                    <a:pt x="626056" y="1305357"/>
                  </a:lnTo>
                  <a:lnTo>
                    <a:pt x="580603" y="1288607"/>
                  </a:lnTo>
                  <a:lnTo>
                    <a:pt x="536560" y="1271286"/>
                  </a:lnTo>
                  <a:lnTo>
                    <a:pt x="493967" y="1253410"/>
                  </a:lnTo>
                  <a:lnTo>
                    <a:pt x="452860" y="1234994"/>
                  </a:lnTo>
                  <a:lnTo>
                    <a:pt x="413278" y="1216053"/>
                  </a:lnTo>
                  <a:lnTo>
                    <a:pt x="375258" y="1196602"/>
                  </a:lnTo>
                  <a:lnTo>
                    <a:pt x="338838" y="1176655"/>
                  </a:lnTo>
                  <a:lnTo>
                    <a:pt x="304056" y="1156227"/>
                  </a:lnTo>
                  <a:lnTo>
                    <a:pt x="270950" y="1135333"/>
                  </a:lnTo>
                  <a:lnTo>
                    <a:pt x="209916" y="1092208"/>
                  </a:lnTo>
                  <a:lnTo>
                    <a:pt x="156038" y="1047397"/>
                  </a:lnTo>
                  <a:lnTo>
                    <a:pt x="109620" y="1001021"/>
                  </a:lnTo>
                  <a:lnTo>
                    <a:pt x="70963" y="953197"/>
                  </a:lnTo>
                  <a:lnTo>
                    <a:pt x="40370" y="904045"/>
                  </a:lnTo>
                  <a:lnTo>
                    <a:pt x="18144" y="853683"/>
                  </a:lnTo>
                  <a:lnTo>
                    <a:pt x="4586" y="802231"/>
                  </a:lnTo>
                  <a:lnTo>
                    <a:pt x="0" y="749807"/>
                  </a:lnTo>
                  <a:close/>
                </a:path>
              </a:pathLst>
            </a:custGeom>
            <a:ln w="5791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113026" y="4952238"/>
            <a:ext cx="6693534" cy="954405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 marR="423545">
              <a:lnSpc>
                <a:spcPct val="100000"/>
              </a:lnSpc>
              <a:spcBef>
                <a:spcPts val="320"/>
              </a:spcBef>
            </a:pPr>
            <a:r>
              <a:rPr sz="1400" dirty="0">
                <a:latin typeface="Arial"/>
                <a:cs typeface="Arial"/>
              </a:rPr>
              <a:t>A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great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TTP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add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section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each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WfF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Staff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Estimate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slide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that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allows </a:t>
            </a:r>
            <a:r>
              <a:rPr sz="1400" dirty="0">
                <a:latin typeface="Arial"/>
                <a:cs typeface="Arial"/>
              </a:rPr>
              <a:t>the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staff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provide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Commander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COA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Development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Recommendations.</a:t>
            </a:r>
            <a:endParaRPr sz="1400">
              <a:latin typeface="Arial"/>
              <a:cs typeface="Arial"/>
            </a:endParaRPr>
          </a:p>
          <a:p>
            <a:pPr marL="90805" marR="282575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Arial"/>
                <a:cs typeface="Arial"/>
              </a:rPr>
              <a:t>The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Cdr</a:t>
            </a:r>
            <a:r>
              <a:rPr sz="1400" dirty="0">
                <a:latin typeface="Arial"/>
                <a:cs typeface="Arial"/>
              </a:rPr>
              <a:t> can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take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all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those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recommendations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refine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his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planning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guidance,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if </a:t>
            </a:r>
            <a:r>
              <a:rPr sz="1400" spc="-3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needed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based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on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staff’s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analysis.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35171" y="3859529"/>
            <a:ext cx="5600065" cy="2933065"/>
            <a:chOff x="3535171" y="3859529"/>
            <a:chExt cx="5600065" cy="2933065"/>
          </a:xfrm>
        </p:grpSpPr>
        <p:sp>
          <p:nvSpPr>
            <p:cNvPr id="8" name="object 8"/>
            <p:cNvSpPr/>
            <p:nvPr/>
          </p:nvSpPr>
          <p:spPr>
            <a:xfrm>
              <a:off x="3535171" y="3859529"/>
              <a:ext cx="1120140" cy="1111250"/>
            </a:xfrm>
            <a:custGeom>
              <a:avLst/>
              <a:gdLst/>
              <a:ahLst/>
              <a:cxnLst/>
              <a:rect l="l" t="t" r="r" b="b"/>
              <a:pathLst>
                <a:path w="1120139" h="1111250">
                  <a:moveTo>
                    <a:pt x="1025362" y="66978"/>
                  </a:moveTo>
                  <a:lnTo>
                    <a:pt x="0" y="1083691"/>
                  </a:lnTo>
                  <a:lnTo>
                    <a:pt x="26924" y="1110869"/>
                  </a:lnTo>
                  <a:lnTo>
                    <a:pt x="1052182" y="94009"/>
                  </a:lnTo>
                  <a:lnTo>
                    <a:pt x="1025362" y="66978"/>
                  </a:lnTo>
                  <a:close/>
                </a:path>
                <a:path w="1120139" h="1111250">
                  <a:moveTo>
                    <a:pt x="1101777" y="53594"/>
                  </a:moveTo>
                  <a:lnTo>
                    <a:pt x="1038860" y="53594"/>
                  </a:lnTo>
                  <a:lnTo>
                    <a:pt x="1065656" y="80645"/>
                  </a:lnTo>
                  <a:lnTo>
                    <a:pt x="1052182" y="94009"/>
                  </a:lnTo>
                  <a:lnTo>
                    <a:pt x="1078991" y="121031"/>
                  </a:lnTo>
                  <a:lnTo>
                    <a:pt x="1101777" y="53594"/>
                  </a:lnTo>
                  <a:close/>
                </a:path>
                <a:path w="1120139" h="1111250">
                  <a:moveTo>
                    <a:pt x="1038860" y="53594"/>
                  </a:moveTo>
                  <a:lnTo>
                    <a:pt x="1025362" y="66978"/>
                  </a:lnTo>
                  <a:lnTo>
                    <a:pt x="1052182" y="94009"/>
                  </a:lnTo>
                  <a:lnTo>
                    <a:pt x="1065656" y="80645"/>
                  </a:lnTo>
                  <a:lnTo>
                    <a:pt x="1038860" y="53594"/>
                  </a:lnTo>
                  <a:close/>
                </a:path>
                <a:path w="1120139" h="1111250">
                  <a:moveTo>
                    <a:pt x="1119886" y="0"/>
                  </a:moveTo>
                  <a:lnTo>
                    <a:pt x="998474" y="39878"/>
                  </a:lnTo>
                  <a:lnTo>
                    <a:pt x="1025362" y="66978"/>
                  </a:lnTo>
                  <a:lnTo>
                    <a:pt x="1038860" y="53594"/>
                  </a:lnTo>
                  <a:lnTo>
                    <a:pt x="1101777" y="53594"/>
                  </a:lnTo>
                  <a:lnTo>
                    <a:pt x="111988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79763" y="6515100"/>
              <a:ext cx="355600" cy="277495"/>
            </a:xfrm>
            <a:custGeom>
              <a:avLst/>
              <a:gdLst/>
              <a:ahLst/>
              <a:cxnLst/>
              <a:rect l="l" t="t" r="r" b="b"/>
              <a:pathLst>
                <a:path w="355600" h="277495">
                  <a:moveTo>
                    <a:pt x="355092" y="0"/>
                  </a:moveTo>
                  <a:lnTo>
                    <a:pt x="0" y="0"/>
                  </a:lnTo>
                  <a:lnTo>
                    <a:pt x="0" y="277368"/>
                  </a:lnTo>
                  <a:lnTo>
                    <a:pt x="355092" y="277368"/>
                  </a:lnTo>
                  <a:lnTo>
                    <a:pt x="3550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841993" y="6589102"/>
            <a:ext cx="24892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27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54469" y="3914266"/>
          <a:ext cx="8559800" cy="2833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2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6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8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4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68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281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Play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#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10820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From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4445" algn="ctr">
                        <a:lnSpc>
                          <a:spcPct val="100000"/>
                        </a:lnSpc>
                      </a:pPr>
                      <a:r>
                        <a:rPr sz="1200" b="1" spc="-90" dirty="0">
                          <a:latin typeface="Arial"/>
                          <a:cs typeface="Arial"/>
                        </a:rPr>
                        <a:t>To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8750" marR="147955" indent="-5080" algn="just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spc="-9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actical  Ground  Force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0861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for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32410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Movement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4605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Refuel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02870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Needed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45" dirty="0">
                          <a:latin typeface="Arial"/>
                          <a:cs typeface="Arial"/>
                        </a:rPr>
                        <a:t>To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74625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Refuel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of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Refuel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33400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“So</a:t>
                      </a:r>
                      <a:r>
                        <a:rPr sz="12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What”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96520" marR="90170" indent="164465">
                        <a:lnSpc>
                          <a:spcPct val="100000"/>
                        </a:lnSpc>
                      </a:pPr>
                      <a:r>
                        <a:rPr sz="1100" b="1" spc="-15" dirty="0">
                          <a:latin typeface="Arial"/>
                          <a:cs typeface="Arial"/>
                        </a:rPr>
                        <a:t>TAA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D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GG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OBJ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X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162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M1s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M2s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2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hours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Minutes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N/A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4445"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N/A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22606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- If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the Mech forces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are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pushed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West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OBJ</a:t>
                      </a:r>
                      <a:r>
                        <a:rPr sz="12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they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12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need </a:t>
                      </a:r>
                      <a:r>
                        <a:rPr sz="1200" b="1" spc="-3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refueled.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0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6520" marR="90170" indent="164465">
                        <a:lnSpc>
                          <a:spcPct val="100000"/>
                        </a:lnSpc>
                      </a:pPr>
                      <a:r>
                        <a:rPr sz="1100" b="1" spc="-15" dirty="0">
                          <a:latin typeface="Arial"/>
                          <a:cs typeface="Arial"/>
                        </a:rPr>
                        <a:t>TAA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D</a:t>
                      </a:r>
                      <a:r>
                        <a:rPr sz="1100" b="1" spc="-4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GG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OBJ</a:t>
                      </a:r>
                      <a:r>
                        <a:rPr sz="11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Y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164465" marR="156210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to  PL </a:t>
                      </a:r>
                      <a:r>
                        <a:rPr sz="11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RED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6205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M1s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58750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M2s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2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hours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15</a:t>
                      </a:r>
                      <a:r>
                        <a:rPr sz="12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minutes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28905" marR="121285" indent="-635" algn="ctr">
                        <a:lnSpc>
                          <a:spcPct val="100000"/>
                        </a:lnSpc>
                      </a:pPr>
                      <a:r>
                        <a:rPr sz="1200" b="1" spc="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90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 minute</a:t>
                      </a:r>
                      <a:r>
                        <a:rPr sz="12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refuel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25" dirty="0">
                          <a:latin typeface="Arial"/>
                          <a:cs typeface="Arial"/>
                        </a:rPr>
                        <a:t>Yes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90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Minutes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Vic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PL</a:t>
                      </a:r>
                      <a:r>
                        <a:rPr sz="12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BLUE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4922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Recommend</a:t>
                      </a:r>
                      <a:r>
                        <a:rPr sz="12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waiting </a:t>
                      </a:r>
                      <a:r>
                        <a:rPr sz="1200" b="1" spc="-3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until</a:t>
                      </a:r>
                      <a:r>
                        <a:rPr sz="12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H+12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until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 wheels up on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air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 assault in order to 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synch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Mech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force </a:t>
                      </a:r>
                      <a:r>
                        <a:rPr sz="1200" b="1" spc="-3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air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assault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force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 on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OBJ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75" dirty="0">
                          <a:latin typeface="Arial"/>
                          <a:cs typeface="Arial"/>
                        </a:rPr>
                        <a:t>Y.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2237358" y="3622675"/>
            <a:ext cx="42837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Mission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Analysis</a:t>
            </a:r>
            <a:r>
              <a:rPr sz="1800" b="1" spc="6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Mech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Force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Playbook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2320" y="502411"/>
            <a:ext cx="832294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-"/>
              <a:tabLst>
                <a:tab pos="106045" algn="l"/>
              </a:tabLst>
            </a:pPr>
            <a:r>
              <a:rPr sz="1200" b="1" dirty="0">
                <a:latin typeface="Arial"/>
                <a:cs typeface="Arial"/>
              </a:rPr>
              <a:t>One of </a:t>
            </a:r>
            <a:r>
              <a:rPr sz="1200" b="1" spc="-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last steps of Mission </a:t>
            </a:r>
            <a:r>
              <a:rPr sz="1200" b="1" spc="-10" dirty="0">
                <a:latin typeface="Arial"/>
                <a:cs typeface="Arial"/>
              </a:rPr>
              <a:t>Analysis </a:t>
            </a:r>
            <a:r>
              <a:rPr sz="1200" b="1" dirty="0">
                <a:latin typeface="Arial"/>
                <a:cs typeface="Arial"/>
              </a:rPr>
              <a:t>is </a:t>
            </a:r>
            <a:r>
              <a:rPr sz="1200" b="1" spc="-5" dirty="0">
                <a:latin typeface="Arial"/>
                <a:cs typeface="Arial"/>
              </a:rPr>
              <a:t>“develop </a:t>
            </a:r>
            <a:r>
              <a:rPr sz="1200" b="1" dirty="0">
                <a:latin typeface="Arial"/>
                <a:cs typeface="Arial"/>
              </a:rPr>
              <a:t>and issue planning guidance.” It is the </a:t>
            </a:r>
            <a:r>
              <a:rPr sz="1200" b="1" spc="-5" dirty="0">
                <a:latin typeface="Arial"/>
                <a:cs typeface="Arial"/>
              </a:rPr>
              <a:t>staff’s </a:t>
            </a:r>
            <a:r>
              <a:rPr sz="1200" b="1" dirty="0">
                <a:latin typeface="Arial"/>
                <a:cs typeface="Arial"/>
              </a:rPr>
              <a:t>responsibility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 help the commander </a:t>
            </a:r>
            <a:r>
              <a:rPr sz="1200" b="1" spc="-5" dirty="0">
                <a:latin typeface="Arial"/>
                <a:cs typeface="Arial"/>
              </a:rPr>
              <a:t>visualize </a:t>
            </a:r>
            <a:r>
              <a:rPr sz="1200" b="1" dirty="0">
                <a:latin typeface="Arial"/>
                <a:cs typeface="Arial"/>
              </a:rPr>
              <a:t>and understand </a:t>
            </a:r>
            <a:r>
              <a:rPr sz="1200" b="1" spc="5" dirty="0">
                <a:latin typeface="Arial"/>
                <a:cs typeface="Arial"/>
              </a:rPr>
              <a:t>what </a:t>
            </a:r>
            <a:r>
              <a:rPr sz="1200" b="1" dirty="0">
                <a:latin typeface="Arial"/>
                <a:cs typeface="Arial"/>
              </a:rPr>
              <a:t>his </a:t>
            </a:r>
            <a:r>
              <a:rPr sz="1200" b="1" spc="-5" dirty="0">
                <a:latin typeface="Arial"/>
                <a:cs typeface="Arial"/>
              </a:rPr>
              <a:t>forces can </a:t>
            </a:r>
            <a:r>
              <a:rPr sz="1200" b="1" dirty="0">
                <a:latin typeface="Arial"/>
                <a:cs typeface="Arial"/>
              </a:rPr>
              <a:t>and cannot do </a:t>
            </a:r>
            <a:r>
              <a:rPr sz="1200" b="1" spc="-5" dirty="0">
                <a:latin typeface="Arial"/>
                <a:cs typeface="Arial"/>
              </a:rPr>
              <a:t>before </a:t>
            </a:r>
            <a:r>
              <a:rPr sz="1200" b="1" dirty="0">
                <a:latin typeface="Arial"/>
                <a:cs typeface="Arial"/>
              </a:rPr>
              <a:t>he writes out his 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planning guidance. In doing so </a:t>
            </a:r>
            <a:r>
              <a:rPr sz="1200" b="1" spc="-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commander can </a:t>
            </a:r>
            <a:r>
              <a:rPr sz="1200" b="1" spc="-5" dirty="0">
                <a:latin typeface="Arial"/>
                <a:cs typeface="Arial"/>
              </a:rPr>
              <a:t>“describe </a:t>
            </a:r>
            <a:r>
              <a:rPr sz="1200" b="1" spc="5" dirty="0">
                <a:latin typeface="Arial"/>
                <a:cs typeface="Arial"/>
              </a:rPr>
              <a:t>when, </a:t>
            </a:r>
            <a:r>
              <a:rPr sz="1200" b="1" dirty="0">
                <a:latin typeface="Arial"/>
                <a:cs typeface="Arial"/>
              </a:rPr>
              <a:t>where, and how he </a:t>
            </a:r>
            <a:r>
              <a:rPr sz="1200" b="1" spc="-5" dirty="0">
                <a:latin typeface="Arial"/>
                <a:cs typeface="Arial"/>
              </a:rPr>
              <a:t>intends </a:t>
            </a:r>
            <a:r>
              <a:rPr sz="1200" b="1" dirty="0">
                <a:latin typeface="Arial"/>
                <a:cs typeface="Arial"/>
              </a:rPr>
              <a:t>to </a:t>
            </a:r>
            <a:r>
              <a:rPr sz="1200" b="1" spc="-5" dirty="0">
                <a:latin typeface="Arial"/>
                <a:cs typeface="Arial"/>
              </a:rPr>
              <a:t>employ </a:t>
            </a:r>
            <a:r>
              <a:rPr sz="1200" b="1" dirty="0">
                <a:latin typeface="Arial"/>
                <a:cs typeface="Arial"/>
              </a:rPr>
              <a:t>combat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power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accomplish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mission.”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endParaRPr sz="1250">
              <a:latin typeface="Arial"/>
              <a:cs typeface="Arial"/>
            </a:endParaRPr>
          </a:p>
          <a:p>
            <a:pPr marL="12700" marR="10795">
              <a:lnSpc>
                <a:spcPct val="100000"/>
              </a:lnSpc>
              <a:spcBef>
                <a:spcPts val="5"/>
              </a:spcBef>
              <a:buChar char="-"/>
              <a:tabLst>
                <a:tab pos="106045" algn="l"/>
              </a:tabLst>
            </a:pPr>
            <a:r>
              <a:rPr sz="1200" b="1" spc="-25" dirty="0">
                <a:latin typeface="Arial"/>
                <a:cs typeface="Arial"/>
              </a:rPr>
              <a:t>Two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key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critical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assets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most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units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have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available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at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30" dirty="0">
                <a:latin typeface="Arial"/>
                <a:cs typeface="Arial"/>
              </a:rPr>
              <a:t>LTP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are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routinely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overlooked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during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mission </a:t>
            </a:r>
            <a:r>
              <a:rPr sz="1200" b="1" spc="-5" dirty="0">
                <a:latin typeface="Arial"/>
                <a:cs typeface="Arial"/>
              </a:rPr>
              <a:t>analysis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are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aviation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 </a:t>
            </a:r>
            <a:r>
              <a:rPr sz="1200" b="1" spc="-5" dirty="0">
                <a:latin typeface="Arial"/>
                <a:cs typeface="Arial"/>
              </a:rPr>
              <a:t>mechanize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forces.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endParaRPr sz="1250">
              <a:latin typeface="Arial"/>
              <a:cs typeface="Arial"/>
            </a:endParaRPr>
          </a:p>
          <a:p>
            <a:pPr marL="105410" indent="-9334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b="1" spc="-5" dirty="0">
                <a:latin typeface="Arial"/>
                <a:cs typeface="Arial"/>
              </a:rPr>
              <a:t>Do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homework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(science)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let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commander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know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options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available for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both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assets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order</a:t>
            </a:r>
            <a:r>
              <a:rPr sz="1200" b="1" spc="-5" dirty="0">
                <a:latin typeface="Arial"/>
                <a:cs typeface="Arial"/>
              </a:rPr>
              <a:t> for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him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give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staff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detailed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planning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guidance.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6099" y="2679842"/>
            <a:ext cx="1774825" cy="730885"/>
          </a:xfrm>
          <a:custGeom>
            <a:avLst/>
            <a:gdLst/>
            <a:ahLst/>
            <a:cxnLst/>
            <a:rect l="l" t="t" r="r" b="b"/>
            <a:pathLst>
              <a:path w="1774825" h="730885">
                <a:moveTo>
                  <a:pt x="160153" y="240395"/>
                </a:moveTo>
                <a:lnTo>
                  <a:pt x="171647" y="170429"/>
                </a:lnTo>
                <a:lnTo>
                  <a:pt x="197143" y="139327"/>
                </a:lnTo>
                <a:lnTo>
                  <a:pt x="233906" y="112211"/>
                </a:lnTo>
                <a:lnTo>
                  <a:pt x="280510" y="90129"/>
                </a:lnTo>
                <a:lnTo>
                  <a:pt x="335530" y="74130"/>
                </a:lnTo>
                <a:lnTo>
                  <a:pt x="397541" y="65262"/>
                </a:lnTo>
                <a:lnTo>
                  <a:pt x="443698" y="63912"/>
                </a:lnTo>
                <a:lnTo>
                  <a:pt x="489302" y="66849"/>
                </a:lnTo>
                <a:lnTo>
                  <a:pt x="533415" y="73977"/>
                </a:lnTo>
                <a:lnTo>
                  <a:pt x="575100" y="85201"/>
                </a:lnTo>
                <a:lnTo>
                  <a:pt x="609321" y="58347"/>
                </a:lnTo>
                <a:lnTo>
                  <a:pt x="653358" y="38182"/>
                </a:lnTo>
                <a:lnTo>
                  <a:pt x="704391" y="25193"/>
                </a:lnTo>
                <a:lnTo>
                  <a:pt x="759596" y="19866"/>
                </a:lnTo>
                <a:lnTo>
                  <a:pt x="816153" y="22688"/>
                </a:lnTo>
                <a:lnTo>
                  <a:pt x="871238" y="34147"/>
                </a:lnTo>
                <a:lnTo>
                  <a:pt x="910442" y="49184"/>
                </a:lnTo>
                <a:lnTo>
                  <a:pt x="922127" y="55229"/>
                </a:lnTo>
                <a:lnTo>
                  <a:pt x="955591" y="29032"/>
                </a:lnTo>
                <a:lnTo>
                  <a:pt x="1000323" y="10675"/>
                </a:lnTo>
                <a:lnTo>
                  <a:pt x="1052363" y="895"/>
                </a:lnTo>
                <a:lnTo>
                  <a:pt x="1107750" y="430"/>
                </a:lnTo>
                <a:lnTo>
                  <a:pt x="1162526" y="10017"/>
                </a:lnTo>
                <a:lnTo>
                  <a:pt x="1180312" y="15722"/>
                </a:lnTo>
                <a:lnTo>
                  <a:pt x="1196754" y="22510"/>
                </a:lnTo>
                <a:lnTo>
                  <a:pt x="1211712" y="30323"/>
                </a:lnTo>
                <a:lnTo>
                  <a:pt x="1225048" y="39100"/>
                </a:lnTo>
                <a:lnTo>
                  <a:pt x="1264775" y="19011"/>
                </a:lnTo>
                <a:lnTo>
                  <a:pt x="1310923" y="5939"/>
                </a:lnTo>
                <a:lnTo>
                  <a:pt x="1360811" y="0"/>
                </a:lnTo>
                <a:lnTo>
                  <a:pt x="1411757" y="1310"/>
                </a:lnTo>
                <a:lnTo>
                  <a:pt x="1461080" y="9987"/>
                </a:lnTo>
                <a:lnTo>
                  <a:pt x="1506099" y="26146"/>
                </a:lnTo>
                <a:lnTo>
                  <a:pt x="1549961" y="55546"/>
                </a:lnTo>
                <a:lnTo>
                  <a:pt x="1573536" y="91424"/>
                </a:lnTo>
                <a:lnTo>
                  <a:pt x="1627605" y="104286"/>
                </a:lnTo>
                <a:lnTo>
                  <a:pt x="1672248" y="124006"/>
                </a:lnTo>
                <a:lnTo>
                  <a:pt x="1705997" y="149145"/>
                </a:lnTo>
                <a:lnTo>
                  <a:pt x="1727384" y="178263"/>
                </a:lnTo>
                <a:lnTo>
                  <a:pt x="1734943" y="209922"/>
                </a:lnTo>
                <a:lnTo>
                  <a:pt x="1727206" y="242681"/>
                </a:lnTo>
                <a:lnTo>
                  <a:pt x="1724539" y="248142"/>
                </a:lnTo>
                <a:lnTo>
                  <a:pt x="1721237" y="253603"/>
                </a:lnTo>
                <a:lnTo>
                  <a:pt x="1717173" y="258810"/>
                </a:lnTo>
                <a:lnTo>
                  <a:pt x="1750207" y="289739"/>
                </a:lnTo>
                <a:lnTo>
                  <a:pt x="1769286" y="322977"/>
                </a:lnTo>
                <a:lnTo>
                  <a:pt x="1774713" y="357208"/>
                </a:lnTo>
                <a:lnTo>
                  <a:pt x="1766792" y="391116"/>
                </a:lnTo>
                <a:lnTo>
                  <a:pt x="1745829" y="423388"/>
                </a:lnTo>
                <a:lnTo>
                  <a:pt x="1712127" y="452706"/>
                </a:lnTo>
                <a:lnTo>
                  <a:pt x="1665992" y="477758"/>
                </a:lnTo>
                <a:lnTo>
                  <a:pt x="1604540" y="497839"/>
                </a:lnTo>
                <a:lnTo>
                  <a:pt x="1535944" y="508492"/>
                </a:lnTo>
                <a:lnTo>
                  <a:pt x="1526968" y="543852"/>
                </a:lnTo>
                <a:lnTo>
                  <a:pt x="1502580" y="575562"/>
                </a:lnTo>
                <a:lnTo>
                  <a:pt x="1465062" y="602361"/>
                </a:lnTo>
                <a:lnTo>
                  <a:pt x="1416695" y="622989"/>
                </a:lnTo>
                <a:lnTo>
                  <a:pt x="1359764" y="636188"/>
                </a:lnTo>
                <a:lnTo>
                  <a:pt x="1296549" y="640699"/>
                </a:lnTo>
                <a:lnTo>
                  <a:pt x="1263930" y="639256"/>
                </a:lnTo>
                <a:lnTo>
                  <a:pt x="1232098" y="635349"/>
                </a:lnTo>
                <a:lnTo>
                  <a:pt x="1201506" y="629036"/>
                </a:lnTo>
                <a:lnTo>
                  <a:pt x="1172609" y="620379"/>
                </a:lnTo>
                <a:lnTo>
                  <a:pt x="1151026" y="649580"/>
                </a:lnTo>
                <a:lnTo>
                  <a:pt x="1120482" y="674995"/>
                </a:lnTo>
                <a:lnTo>
                  <a:pt x="1082369" y="696203"/>
                </a:lnTo>
                <a:lnTo>
                  <a:pt x="1038075" y="712787"/>
                </a:lnTo>
                <a:lnTo>
                  <a:pt x="988992" y="724329"/>
                </a:lnTo>
                <a:lnTo>
                  <a:pt x="936508" y="730410"/>
                </a:lnTo>
                <a:lnTo>
                  <a:pt x="882015" y="730613"/>
                </a:lnTo>
                <a:lnTo>
                  <a:pt x="826903" y="724519"/>
                </a:lnTo>
                <a:lnTo>
                  <a:pt x="782546" y="714575"/>
                </a:lnTo>
                <a:lnTo>
                  <a:pt x="742168" y="700595"/>
                </a:lnTo>
                <a:lnTo>
                  <a:pt x="706620" y="682924"/>
                </a:lnTo>
                <a:lnTo>
                  <a:pt x="676751" y="661908"/>
                </a:lnTo>
                <a:lnTo>
                  <a:pt x="625282" y="675977"/>
                </a:lnTo>
                <a:lnTo>
                  <a:pt x="571730" y="684433"/>
                </a:lnTo>
                <a:lnTo>
                  <a:pt x="517323" y="687449"/>
                </a:lnTo>
                <a:lnTo>
                  <a:pt x="463290" y="685196"/>
                </a:lnTo>
                <a:lnTo>
                  <a:pt x="410858" y="677848"/>
                </a:lnTo>
                <a:lnTo>
                  <a:pt x="361257" y="665577"/>
                </a:lnTo>
                <a:lnTo>
                  <a:pt x="315716" y="648554"/>
                </a:lnTo>
                <a:lnTo>
                  <a:pt x="275462" y="626954"/>
                </a:lnTo>
                <a:lnTo>
                  <a:pt x="241725" y="600948"/>
                </a:lnTo>
                <a:lnTo>
                  <a:pt x="240594" y="599805"/>
                </a:lnTo>
                <a:lnTo>
                  <a:pt x="239477" y="598789"/>
                </a:lnTo>
                <a:lnTo>
                  <a:pt x="238372" y="597646"/>
                </a:lnTo>
                <a:lnTo>
                  <a:pt x="181108" y="596273"/>
                </a:lnTo>
                <a:lnTo>
                  <a:pt x="129333" y="585354"/>
                </a:lnTo>
                <a:lnTo>
                  <a:pt x="86323" y="566346"/>
                </a:lnTo>
                <a:lnTo>
                  <a:pt x="55351" y="540705"/>
                </a:lnTo>
                <a:lnTo>
                  <a:pt x="39691" y="509889"/>
                </a:lnTo>
                <a:lnTo>
                  <a:pt x="39394" y="488007"/>
                </a:lnTo>
                <a:lnTo>
                  <a:pt x="47434" y="466851"/>
                </a:lnTo>
                <a:lnTo>
                  <a:pt x="63378" y="447149"/>
                </a:lnTo>
                <a:lnTo>
                  <a:pt x="86797" y="429625"/>
                </a:lnTo>
                <a:lnTo>
                  <a:pt x="33952" y="403024"/>
                </a:lnTo>
                <a:lnTo>
                  <a:pt x="4335" y="368268"/>
                </a:lnTo>
                <a:lnTo>
                  <a:pt x="0" y="329773"/>
                </a:lnTo>
                <a:lnTo>
                  <a:pt x="22997" y="291957"/>
                </a:lnTo>
                <a:lnTo>
                  <a:pt x="48360" y="273042"/>
                </a:lnTo>
                <a:lnTo>
                  <a:pt x="80394" y="258175"/>
                </a:lnTo>
                <a:lnTo>
                  <a:pt x="117644" y="247880"/>
                </a:lnTo>
                <a:lnTo>
                  <a:pt x="158654" y="242681"/>
                </a:lnTo>
                <a:lnTo>
                  <a:pt x="160153" y="240395"/>
                </a:lnTo>
                <a:close/>
              </a:path>
              <a:path w="1774825" h="730885">
                <a:moveTo>
                  <a:pt x="192715" y="440293"/>
                </a:moveTo>
                <a:lnTo>
                  <a:pt x="165569" y="440350"/>
                </a:lnTo>
                <a:lnTo>
                  <a:pt x="138880" y="438086"/>
                </a:lnTo>
                <a:lnTo>
                  <a:pt x="113106" y="433560"/>
                </a:lnTo>
                <a:lnTo>
                  <a:pt x="88702" y="426831"/>
                </a:lnTo>
              </a:path>
              <a:path w="1774825" h="730885">
                <a:moveTo>
                  <a:pt x="284498" y="587994"/>
                </a:moveTo>
                <a:lnTo>
                  <a:pt x="273420" y="590256"/>
                </a:lnTo>
                <a:lnTo>
                  <a:pt x="262116" y="592089"/>
                </a:lnTo>
                <a:lnTo>
                  <a:pt x="250625" y="593494"/>
                </a:lnTo>
                <a:lnTo>
                  <a:pt x="238982" y="594471"/>
                </a:lnTo>
              </a:path>
              <a:path w="1774825" h="730885">
                <a:moveTo>
                  <a:pt x="676649" y="658987"/>
                </a:moveTo>
                <a:lnTo>
                  <a:pt x="668748" y="651918"/>
                </a:lnTo>
                <a:lnTo>
                  <a:pt x="661534" y="644636"/>
                </a:lnTo>
                <a:lnTo>
                  <a:pt x="655023" y="637162"/>
                </a:lnTo>
                <a:lnTo>
                  <a:pt x="649230" y="629523"/>
                </a:lnTo>
              </a:path>
              <a:path w="1774825" h="730885">
                <a:moveTo>
                  <a:pt x="1183735" y="585454"/>
                </a:moveTo>
                <a:lnTo>
                  <a:pt x="1182140" y="593693"/>
                </a:lnTo>
                <a:lnTo>
                  <a:pt x="1179780" y="601837"/>
                </a:lnTo>
                <a:lnTo>
                  <a:pt x="1176660" y="609885"/>
                </a:lnTo>
                <a:lnTo>
                  <a:pt x="1172787" y="617839"/>
                </a:lnTo>
              </a:path>
              <a:path w="1774825" h="730885">
                <a:moveTo>
                  <a:pt x="1401451" y="385810"/>
                </a:moveTo>
                <a:lnTo>
                  <a:pt x="1457132" y="406949"/>
                </a:lnTo>
                <a:lnTo>
                  <a:pt x="1499336" y="435387"/>
                </a:lnTo>
                <a:lnTo>
                  <a:pt x="1525966" y="469231"/>
                </a:lnTo>
                <a:lnTo>
                  <a:pt x="1534928" y="506587"/>
                </a:lnTo>
              </a:path>
              <a:path w="1774825" h="730885">
                <a:moveTo>
                  <a:pt x="1716411" y="257032"/>
                </a:moveTo>
                <a:lnTo>
                  <a:pt x="1705124" y="269777"/>
                </a:lnTo>
                <a:lnTo>
                  <a:pt x="1691360" y="281654"/>
                </a:lnTo>
                <a:lnTo>
                  <a:pt x="1675263" y="292554"/>
                </a:lnTo>
                <a:lnTo>
                  <a:pt x="1656975" y="302371"/>
                </a:lnTo>
              </a:path>
              <a:path w="1774825" h="730885">
                <a:moveTo>
                  <a:pt x="1573663" y="88884"/>
                </a:moveTo>
                <a:lnTo>
                  <a:pt x="1575949" y="95996"/>
                </a:lnTo>
                <a:lnTo>
                  <a:pt x="1577092" y="103108"/>
                </a:lnTo>
                <a:lnTo>
                  <a:pt x="1576838" y="110347"/>
                </a:lnTo>
              </a:path>
              <a:path w="1774825" h="730885">
                <a:moveTo>
                  <a:pt x="1194060" y="63992"/>
                </a:moveTo>
                <a:lnTo>
                  <a:pt x="1200340" y="56707"/>
                </a:lnTo>
                <a:lnTo>
                  <a:pt x="1207538" y="49720"/>
                </a:lnTo>
                <a:lnTo>
                  <a:pt x="1215616" y="43043"/>
                </a:lnTo>
                <a:lnTo>
                  <a:pt x="1224540" y="36687"/>
                </a:lnTo>
              </a:path>
              <a:path w="1774825" h="730885">
                <a:moveTo>
                  <a:pt x="909186" y="76946"/>
                </a:moveTo>
                <a:lnTo>
                  <a:pt x="911892" y="70899"/>
                </a:lnTo>
                <a:lnTo>
                  <a:pt x="915260" y="64960"/>
                </a:lnTo>
                <a:lnTo>
                  <a:pt x="919280" y="59140"/>
                </a:lnTo>
                <a:lnTo>
                  <a:pt x="923943" y="53451"/>
                </a:lnTo>
              </a:path>
              <a:path w="1774825" h="730885">
                <a:moveTo>
                  <a:pt x="574897" y="84947"/>
                </a:moveTo>
                <a:lnTo>
                  <a:pt x="589145" y="89965"/>
                </a:lnTo>
                <a:lnTo>
                  <a:pt x="602814" y="95472"/>
                </a:lnTo>
                <a:lnTo>
                  <a:pt x="615870" y="101431"/>
                </a:lnTo>
                <a:lnTo>
                  <a:pt x="628275" y="107807"/>
                </a:lnTo>
              </a:path>
              <a:path w="1774825" h="730885">
                <a:moveTo>
                  <a:pt x="169474" y="264398"/>
                </a:moveTo>
                <a:lnTo>
                  <a:pt x="166512" y="258468"/>
                </a:lnTo>
                <a:lnTo>
                  <a:pt x="163971" y="252491"/>
                </a:lnTo>
                <a:lnTo>
                  <a:pt x="161850" y="246467"/>
                </a:lnTo>
                <a:lnTo>
                  <a:pt x="160153" y="240395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7502" y="2840228"/>
            <a:ext cx="1102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1290">
              <a:lnSpc>
                <a:spcPct val="100000"/>
              </a:lnSpc>
              <a:spcBef>
                <a:spcPts val="100"/>
              </a:spcBef>
            </a:pPr>
            <a:r>
              <a:rPr sz="1200" b="1" spc="-35" dirty="0">
                <a:latin typeface="Arial"/>
                <a:cs typeface="Arial"/>
              </a:rPr>
              <a:t>You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know </a:t>
            </a:r>
            <a:r>
              <a:rPr sz="1200" b="1" spc="5" dirty="0">
                <a:latin typeface="Arial"/>
                <a:cs typeface="Arial"/>
              </a:rPr>
              <a:t> where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you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are!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59467" y="2862485"/>
            <a:ext cx="1912620" cy="768350"/>
          </a:xfrm>
          <a:custGeom>
            <a:avLst/>
            <a:gdLst/>
            <a:ahLst/>
            <a:cxnLst/>
            <a:rect l="l" t="t" r="r" b="b"/>
            <a:pathLst>
              <a:path w="1912620" h="768350">
                <a:moveTo>
                  <a:pt x="173040" y="252824"/>
                </a:moveTo>
                <a:lnTo>
                  <a:pt x="180644" y="188067"/>
                </a:lnTo>
                <a:lnTo>
                  <a:pt x="231301" y="131872"/>
                </a:lnTo>
                <a:lnTo>
                  <a:pt x="270200" y="108841"/>
                </a:lnTo>
                <a:lnTo>
                  <a:pt x="316772" y="90178"/>
                </a:lnTo>
                <a:lnTo>
                  <a:pt x="369988" y="76626"/>
                </a:lnTo>
                <a:lnTo>
                  <a:pt x="428818" y="68928"/>
                </a:lnTo>
                <a:lnTo>
                  <a:pt x="478562" y="67503"/>
                </a:lnTo>
                <a:lnTo>
                  <a:pt x="527687" y="70579"/>
                </a:lnTo>
                <a:lnTo>
                  <a:pt x="575193" y="78036"/>
                </a:lnTo>
                <a:lnTo>
                  <a:pt x="620080" y="89756"/>
                </a:lnTo>
                <a:lnTo>
                  <a:pt x="650988" y="65200"/>
                </a:lnTo>
                <a:lnTo>
                  <a:pt x="689969" y="45743"/>
                </a:lnTo>
                <a:lnTo>
                  <a:pt x="735113" y="31709"/>
                </a:lnTo>
                <a:lnTo>
                  <a:pt x="784509" y="23422"/>
                </a:lnTo>
                <a:lnTo>
                  <a:pt x="836246" y="21207"/>
                </a:lnTo>
                <a:lnTo>
                  <a:pt x="888415" y="25388"/>
                </a:lnTo>
                <a:lnTo>
                  <a:pt x="939104" y="36289"/>
                </a:lnTo>
                <a:lnTo>
                  <a:pt x="981377" y="52005"/>
                </a:lnTo>
                <a:lnTo>
                  <a:pt x="993968" y="58260"/>
                </a:lnTo>
                <a:lnTo>
                  <a:pt x="1023062" y="34819"/>
                </a:lnTo>
                <a:lnTo>
                  <a:pt x="1061075" y="16994"/>
                </a:lnTo>
                <a:lnTo>
                  <a:pt x="1105537" y="5237"/>
                </a:lnTo>
                <a:lnTo>
                  <a:pt x="1153978" y="0"/>
                </a:lnTo>
                <a:lnTo>
                  <a:pt x="1203929" y="1733"/>
                </a:lnTo>
                <a:lnTo>
                  <a:pt x="1252921" y="10889"/>
                </a:lnTo>
                <a:lnTo>
                  <a:pt x="1289830" y="24033"/>
                </a:lnTo>
                <a:lnTo>
                  <a:pt x="1320358" y="41369"/>
                </a:lnTo>
                <a:lnTo>
                  <a:pt x="1363140" y="20298"/>
                </a:lnTo>
                <a:lnTo>
                  <a:pt x="1412851" y="6575"/>
                </a:lnTo>
                <a:lnTo>
                  <a:pt x="1466598" y="332"/>
                </a:lnTo>
                <a:lnTo>
                  <a:pt x="1521488" y="1698"/>
                </a:lnTo>
                <a:lnTo>
                  <a:pt x="1574628" y="10803"/>
                </a:lnTo>
                <a:lnTo>
                  <a:pt x="1623126" y="27780"/>
                </a:lnTo>
                <a:lnTo>
                  <a:pt x="1670385" y="58704"/>
                </a:lnTo>
                <a:lnTo>
                  <a:pt x="1695643" y="96487"/>
                </a:lnTo>
                <a:lnTo>
                  <a:pt x="1753948" y="109939"/>
                </a:lnTo>
                <a:lnTo>
                  <a:pt x="1802083" y="130617"/>
                </a:lnTo>
                <a:lnTo>
                  <a:pt x="1838470" y="157002"/>
                </a:lnTo>
                <a:lnTo>
                  <a:pt x="1861533" y="187578"/>
                </a:lnTo>
                <a:lnTo>
                  <a:pt x="1869694" y="220829"/>
                </a:lnTo>
                <a:lnTo>
                  <a:pt x="1861378" y="255237"/>
                </a:lnTo>
                <a:lnTo>
                  <a:pt x="1858457" y="260952"/>
                </a:lnTo>
                <a:lnTo>
                  <a:pt x="1854901" y="266667"/>
                </a:lnTo>
                <a:lnTo>
                  <a:pt x="1850583" y="272128"/>
                </a:lnTo>
                <a:lnTo>
                  <a:pt x="1886165" y="304602"/>
                </a:lnTo>
                <a:lnTo>
                  <a:pt x="1906702" y="339493"/>
                </a:lnTo>
                <a:lnTo>
                  <a:pt x="1912531" y="375424"/>
                </a:lnTo>
                <a:lnTo>
                  <a:pt x="1903986" y="411017"/>
                </a:lnTo>
                <a:lnTo>
                  <a:pt x="1881403" y="444896"/>
                </a:lnTo>
                <a:lnTo>
                  <a:pt x="1845117" y="475682"/>
                </a:lnTo>
                <a:lnTo>
                  <a:pt x="1795465" y="501998"/>
                </a:lnTo>
                <a:lnTo>
                  <a:pt x="1729171" y="523080"/>
                </a:lnTo>
                <a:lnTo>
                  <a:pt x="1655257" y="534256"/>
                </a:lnTo>
                <a:lnTo>
                  <a:pt x="1648026" y="566331"/>
                </a:lnTo>
                <a:lnTo>
                  <a:pt x="1597763" y="621560"/>
                </a:lnTo>
                <a:lnTo>
                  <a:pt x="1557823" y="643052"/>
                </a:lnTo>
                <a:lnTo>
                  <a:pt x="1510071" y="659354"/>
                </a:lnTo>
                <a:lnTo>
                  <a:pt x="1456055" y="669636"/>
                </a:lnTo>
                <a:lnTo>
                  <a:pt x="1397320" y="673067"/>
                </a:lnTo>
                <a:lnTo>
                  <a:pt x="1362158" y="671556"/>
                </a:lnTo>
                <a:lnTo>
                  <a:pt x="1327866" y="667463"/>
                </a:lnTo>
                <a:lnTo>
                  <a:pt x="1294932" y="660869"/>
                </a:lnTo>
                <a:lnTo>
                  <a:pt x="1263843" y="651858"/>
                </a:lnTo>
                <a:lnTo>
                  <a:pt x="1243693" y="679281"/>
                </a:lnTo>
                <a:lnTo>
                  <a:pt x="1181156" y="724516"/>
                </a:lnTo>
                <a:lnTo>
                  <a:pt x="1140872" y="741713"/>
                </a:lnTo>
                <a:lnTo>
                  <a:pt x="1095979" y="754887"/>
                </a:lnTo>
                <a:lnTo>
                  <a:pt x="1047529" y="763730"/>
                </a:lnTo>
                <a:lnTo>
                  <a:pt x="996573" y="767936"/>
                </a:lnTo>
                <a:lnTo>
                  <a:pt x="944164" y="767197"/>
                </a:lnTo>
                <a:lnTo>
                  <a:pt x="891352" y="761205"/>
                </a:lnTo>
                <a:lnTo>
                  <a:pt x="843570" y="750693"/>
                </a:lnTo>
                <a:lnTo>
                  <a:pt x="800086" y="735979"/>
                </a:lnTo>
                <a:lnTo>
                  <a:pt x="761817" y="717431"/>
                </a:lnTo>
                <a:lnTo>
                  <a:pt x="729681" y="695419"/>
                </a:lnTo>
                <a:lnTo>
                  <a:pt x="679896" y="708981"/>
                </a:lnTo>
                <a:lnTo>
                  <a:pt x="628187" y="717753"/>
                </a:lnTo>
                <a:lnTo>
                  <a:pt x="575518" y="721866"/>
                </a:lnTo>
                <a:lnTo>
                  <a:pt x="522853" y="721453"/>
                </a:lnTo>
                <a:lnTo>
                  <a:pt x="471156" y="716643"/>
                </a:lnTo>
                <a:lnTo>
                  <a:pt x="421391" y="707571"/>
                </a:lnTo>
                <a:lnTo>
                  <a:pt x="374521" y="694367"/>
                </a:lnTo>
                <a:lnTo>
                  <a:pt x="331510" y="677163"/>
                </a:lnTo>
                <a:lnTo>
                  <a:pt x="293323" y="656091"/>
                </a:lnTo>
                <a:lnTo>
                  <a:pt x="260924" y="631284"/>
                </a:lnTo>
                <a:lnTo>
                  <a:pt x="257368" y="627982"/>
                </a:lnTo>
                <a:lnTo>
                  <a:pt x="195671" y="626512"/>
                </a:lnTo>
                <a:lnTo>
                  <a:pt x="139887" y="615040"/>
                </a:lnTo>
                <a:lnTo>
                  <a:pt x="93553" y="595081"/>
                </a:lnTo>
                <a:lnTo>
                  <a:pt x="60203" y="568155"/>
                </a:lnTo>
                <a:lnTo>
                  <a:pt x="43057" y="512783"/>
                </a:lnTo>
                <a:lnTo>
                  <a:pt x="51707" y="490583"/>
                </a:lnTo>
                <a:lnTo>
                  <a:pt x="68858" y="469932"/>
                </a:lnTo>
                <a:lnTo>
                  <a:pt x="94046" y="451579"/>
                </a:lnTo>
                <a:lnTo>
                  <a:pt x="46593" y="430012"/>
                </a:lnTo>
                <a:lnTo>
                  <a:pt x="14869" y="402398"/>
                </a:lnTo>
                <a:lnTo>
                  <a:pt x="0" y="371102"/>
                </a:lnTo>
                <a:lnTo>
                  <a:pt x="3114" y="338490"/>
                </a:lnTo>
                <a:lnTo>
                  <a:pt x="25339" y="306926"/>
                </a:lnTo>
                <a:lnTo>
                  <a:pt x="87188" y="271461"/>
                </a:lnTo>
                <a:lnTo>
                  <a:pt x="127316" y="260670"/>
                </a:lnTo>
                <a:lnTo>
                  <a:pt x="171516" y="255237"/>
                </a:lnTo>
                <a:lnTo>
                  <a:pt x="173040" y="252824"/>
                </a:lnTo>
                <a:close/>
              </a:path>
              <a:path w="1912620" h="768350">
                <a:moveTo>
                  <a:pt x="208219" y="462755"/>
                </a:moveTo>
                <a:lnTo>
                  <a:pt x="178963" y="462764"/>
                </a:lnTo>
                <a:lnTo>
                  <a:pt x="150195" y="460357"/>
                </a:lnTo>
                <a:lnTo>
                  <a:pt x="122404" y="455593"/>
                </a:lnTo>
                <a:lnTo>
                  <a:pt x="96078" y="448531"/>
                </a:lnTo>
              </a:path>
              <a:path w="1912620" h="768350">
                <a:moveTo>
                  <a:pt x="307025" y="617822"/>
                </a:moveTo>
                <a:lnTo>
                  <a:pt x="295096" y="620177"/>
                </a:lnTo>
                <a:lnTo>
                  <a:pt x="282942" y="622092"/>
                </a:lnTo>
                <a:lnTo>
                  <a:pt x="270574" y="623554"/>
                </a:lnTo>
                <a:lnTo>
                  <a:pt x="258003" y="624553"/>
                </a:lnTo>
              </a:path>
              <a:path w="1912620" h="768350">
                <a:moveTo>
                  <a:pt x="729554" y="692371"/>
                </a:moveTo>
                <a:lnTo>
                  <a:pt x="721054" y="684939"/>
                </a:lnTo>
                <a:lnTo>
                  <a:pt x="713282" y="677305"/>
                </a:lnTo>
                <a:lnTo>
                  <a:pt x="706247" y="669457"/>
                </a:lnTo>
                <a:lnTo>
                  <a:pt x="699963" y="661383"/>
                </a:lnTo>
              </a:path>
              <a:path w="1912620" h="768350">
                <a:moveTo>
                  <a:pt x="1275781" y="615155"/>
                </a:moveTo>
                <a:lnTo>
                  <a:pt x="1274116" y="623775"/>
                </a:lnTo>
                <a:lnTo>
                  <a:pt x="1271605" y="632300"/>
                </a:lnTo>
                <a:lnTo>
                  <a:pt x="1268262" y="640729"/>
                </a:lnTo>
                <a:lnTo>
                  <a:pt x="1264097" y="649064"/>
                </a:lnTo>
              </a:path>
              <a:path w="1912620" h="768350">
                <a:moveTo>
                  <a:pt x="1510350" y="405478"/>
                </a:moveTo>
                <a:lnTo>
                  <a:pt x="1570337" y="427623"/>
                </a:lnTo>
                <a:lnTo>
                  <a:pt x="1615823" y="457484"/>
                </a:lnTo>
                <a:lnTo>
                  <a:pt x="1644545" y="493060"/>
                </a:lnTo>
                <a:lnTo>
                  <a:pt x="1654241" y="532351"/>
                </a:lnTo>
              </a:path>
              <a:path w="1912620" h="768350">
                <a:moveTo>
                  <a:pt x="1849694" y="270350"/>
                </a:moveTo>
                <a:lnTo>
                  <a:pt x="1837529" y="283665"/>
                </a:lnTo>
                <a:lnTo>
                  <a:pt x="1822674" y="296099"/>
                </a:lnTo>
                <a:lnTo>
                  <a:pt x="1805295" y="307533"/>
                </a:lnTo>
                <a:lnTo>
                  <a:pt x="1785559" y="317848"/>
                </a:lnTo>
              </a:path>
              <a:path w="1912620" h="768350">
                <a:moveTo>
                  <a:pt x="1696024" y="93820"/>
                </a:moveTo>
                <a:lnTo>
                  <a:pt x="1698437" y="101186"/>
                </a:lnTo>
                <a:lnTo>
                  <a:pt x="1699580" y="108679"/>
                </a:lnTo>
                <a:lnTo>
                  <a:pt x="1699326" y="116299"/>
                </a:lnTo>
              </a:path>
              <a:path w="1912620" h="768350">
                <a:moveTo>
                  <a:pt x="1286957" y="67531"/>
                </a:moveTo>
                <a:lnTo>
                  <a:pt x="1293737" y="59940"/>
                </a:lnTo>
                <a:lnTo>
                  <a:pt x="1301482" y="52624"/>
                </a:lnTo>
                <a:lnTo>
                  <a:pt x="1310156" y="45617"/>
                </a:lnTo>
                <a:lnTo>
                  <a:pt x="1319723" y="38956"/>
                </a:lnTo>
              </a:path>
              <a:path w="1912620" h="768350">
                <a:moveTo>
                  <a:pt x="979998" y="81247"/>
                </a:moveTo>
                <a:lnTo>
                  <a:pt x="982926" y="74841"/>
                </a:lnTo>
                <a:lnTo>
                  <a:pt x="986570" y="68578"/>
                </a:lnTo>
                <a:lnTo>
                  <a:pt x="990927" y="62459"/>
                </a:lnTo>
                <a:lnTo>
                  <a:pt x="996000" y="56482"/>
                </a:lnTo>
              </a:path>
              <a:path w="1912620" h="768350">
                <a:moveTo>
                  <a:pt x="619953" y="89629"/>
                </a:moveTo>
                <a:lnTo>
                  <a:pt x="635280" y="94915"/>
                </a:lnTo>
                <a:lnTo>
                  <a:pt x="649988" y="100678"/>
                </a:lnTo>
                <a:lnTo>
                  <a:pt x="664029" y="106916"/>
                </a:lnTo>
                <a:lnTo>
                  <a:pt x="677357" y="113632"/>
                </a:lnTo>
              </a:path>
              <a:path w="1912620" h="768350">
                <a:moveTo>
                  <a:pt x="183200" y="277970"/>
                </a:moveTo>
                <a:lnTo>
                  <a:pt x="179989" y="271755"/>
                </a:lnTo>
                <a:lnTo>
                  <a:pt x="177231" y="265492"/>
                </a:lnTo>
                <a:lnTo>
                  <a:pt x="174949" y="259182"/>
                </a:lnTo>
                <a:lnTo>
                  <a:pt x="173167" y="252824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76957" y="3023108"/>
            <a:ext cx="1287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3365">
              <a:lnSpc>
                <a:spcPct val="100000"/>
              </a:lnSpc>
              <a:spcBef>
                <a:spcPts val="100"/>
              </a:spcBef>
            </a:pPr>
            <a:r>
              <a:rPr sz="1200" b="1" spc="-35" dirty="0">
                <a:latin typeface="Arial"/>
                <a:cs typeface="Arial"/>
              </a:rPr>
              <a:t>You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know </a:t>
            </a:r>
            <a:r>
              <a:rPr sz="1200" b="1" spc="5" dirty="0">
                <a:latin typeface="Arial"/>
                <a:cs typeface="Arial"/>
              </a:rPr>
              <a:t> where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you </a:t>
            </a:r>
            <a:r>
              <a:rPr sz="1200" b="1" dirty="0">
                <a:latin typeface="Arial"/>
                <a:cs typeface="Arial"/>
              </a:rPr>
              <a:t>going!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62003" y="2680048"/>
            <a:ext cx="1912620" cy="888365"/>
          </a:xfrm>
          <a:custGeom>
            <a:avLst/>
            <a:gdLst/>
            <a:ahLst/>
            <a:cxnLst/>
            <a:rect l="l" t="t" r="r" b="b"/>
            <a:pathLst>
              <a:path w="1912620" h="888364">
                <a:moveTo>
                  <a:pt x="173040" y="292386"/>
                </a:moveTo>
                <a:lnTo>
                  <a:pt x="170945" y="254143"/>
                </a:lnTo>
                <a:lnTo>
                  <a:pt x="201106" y="183366"/>
                </a:lnTo>
                <a:lnTo>
                  <a:pt x="231301" y="152544"/>
                </a:lnTo>
                <a:lnTo>
                  <a:pt x="270200" y="125906"/>
                </a:lnTo>
                <a:lnTo>
                  <a:pt x="316772" y="104309"/>
                </a:lnTo>
                <a:lnTo>
                  <a:pt x="369988" y="88609"/>
                </a:lnTo>
                <a:lnTo>
                  <a:pt x="428818" y="79661"/>
                </a:lnTo>
                <a:lnTo>
                  <a:pt x="478562" y="78020"/>
                </a:lnTo>
                <a:lnTo>
                  <a:pt x="527687" y="81582"/>
                </a:lnTo>
                <a:lnTo>
                  <a:pt x="575193" y="90216"/>
                </a:lnTo>
                <a:lnTo>
                  <a:pt x="620080" y="103791"/>
                </a:lnTo>
                <a:lnTo>
                  <a:pt x="650988" y="75379"/>
                </a:lnTo>
                <a:lnTo>
                  <a:pt x="689969" y="52874"/>
                </a:lnTo>
                <a:lnTo>
                  <a:pt x="735113" y="36648"/>
                </a:lnTo>
                <a:lnTo>
                  <a:pt x="784509" y="27070"/>
                </a:lnTo>
                <a:lnTo>
                  <a:pt x="836246" y="24513"/>
                </a:lnTo>
                <a:lnTo>
                  <a:pt x="888415" y="29346"/>
                </a:lnTo>
                <a:lnTo>
                  <a:pt x="939104" y="41942"/>
                </a:lnTo>
                <a:lnTo>
                  <a:pt x="981377" y="60159"/>
                </a:lnTo>
                <a:lnTo>
                  <a:pt x="993968" y="67469"/>
                </a:lnTo>
                <a:lnTo>
                  <a:pt x="1023062" y="40325"/>
                </a:lnTo>
                <a:lnTo>
                  <a:pt x="1061075" y="19689"/>
                </a:lnTo>
                <a:lnTo>
                  <a:pt x="1105537" y="6081"/>
                </a:lnTo>
                <a:lnTo>
                  <a:pt x="1153978" y="18"/>
                </a:lnTo>
                <a:lnTo>
                  <a:pt x="1203929" y="2020"/>
                </a:lnTo>
                <a:lnTo>
                  <a:pt x="1252921" y="12605"/>
                </a:lnTo>
                <a:lnTo>
                  <a:pt x="1289830" y="27830"/>
                </a:lnTo>
                <a:lnTo>
                  <a:pt x="1320358" y="47911"/>
                </a:lnTo>
                <a:lnTo>
                  <a:pt x="1356537" y="26498"/>
                </a:lnTo>
                <a:lnTo>
                  <a:pt x="1398110" y="11310"/>
                </a:lnTo>
                <a:lnTo>
                  <a:pt x="1443255" y="2445"/>
                </a:lnTo>
                <a:lnTo>
                  <a:pt x="1490151" y="0"/>
                </a:lnTo>
                <a:lnTo>
                  <a:pt x="1536976" y="4072"/>
                </a:lnTo>
                <a:lnTo>
                  <a:pt x="1581908" y="14761"/>
                </a:lnTo>
                <a:lnTo>
                  <a:pt x="1623126" y="32163"/>
                </a:lnTo>
                <a:lnTo>
                  <a:pt x="1670385" y="67850"/>
                </a:lnTo>
                <a:lnTo>
                  <a:pt x="1695643" y="111538"/>
                </a:lnTo>
                <a:lnTo>
                  <a:pt x="1753948" y="127144"/>
                </a:lnTo>
                <a:lnTo>
                  <a:pt x="1802083" y="151078"/>
                </a:lnTo>
                <a:lnTo>
                  <a:pt x="1838470" y="181595"/>
                </a:lnTo>
                <a:lnTo>
                  <a:pt x="1861533" y="216948"/>
                </a:lnTo>
                <a:lnTo>
                  <a:pt x="1869694" y="255392"/>
                </a:lnTo>
                <a:lnTo>
                  <a:pt x="1861378" y="295180"/>
                </a:lnTo>
                <a:lnTo>
                  <a:pt x="1858457" y="301911"/>
                </a:lnTo>
                <a:lnTo>
                  <a:pt x="1854901" y="308388"/>
                </a:lnTo>
                <a:lnTo>
                  <a:pt x="1850583" y="314865"/>
                </a:lnTo>
                <a:lnTo>
                  <a:pt x="1882547" y="347519"/>
                </a:lnTo>
                <a:lnTo>
                  <a:pt x="1902960" y="382473"/>
                </a:lnTo>
                <a:lnTo>
                  <a:pt x="1912048" y="418660"/>
                </a:lnTo>
                <a:lnTo>
                  <a:pt x="1910034" y="455010"/>
                </a:lnTo>
                <a:lnTo>
                  <a:pt x="1873603" y="523927"/>
                </a:lnTo>
                <a:lnTo>
                  <a:pt x="1839635" y="554357"/>
                </a:lnTo>
                <a:lnTo>
                  <a:pt x="1795465" y="580676"/>
                </a:lnTo>
                <a:lnTo>
                  <a:pt x="1729171" y="605108"/>
                </a:lnTo>
                <a:lnTo>
                  <a:pt x="1655257" y="618014"/>
                </a:lnTo>
                <a:lnTo>
                  <a:pt x="1648026" y="655098"/>
                </a:lnTo>
                <a:lnTo>
                  <a:pt x="1628347" y="689072"/>
                </a:lnTo>
                <a:lnTo>
                  <a:pt x="1597763" y="718972"/>
                </a:lnTo>
                <a:lnTo>
                  <a:pt x="1557823" y="743833"/>
                </a:lnTo>
                <a:lnTo>
                  <a:pt x="1510071" y="762691"/>
                </a:lnTo>
                <a:lnTo>
                  <a:pt x="1456055" y="774582"/>
                </a:lnTo>
                <a:lnTo>
                  <a:pt x="1397320" y="778542"/>
                </a:lnTo>
                <a:lnTo>
                  <a:pt x="1362158" y="776820"/>
                </a:lnTo>
                <a:lnTo>
                  <a:pt x="1327866" y="772097"/>
                </a:lnTo>
                <a:lnTo>
                  <a:pt x="1294932" y="764469"/>
                </a:lnTo>
                <a:lnTo>
                  <a:pt x="1263843" y="754031"/>
                </a:lnTo>
                <a:lnTo>
                  <a:pt x="1243693" y="785755"/>
                </a:lnTo>
                <a:lnTo>
                  <a:pt x="1215780" y="813889"/>
                </a:lnTo>
                <a:lnTo>
                  <a:pt x="1181156" y="838077"/>
                </a:lnTo>
                <a:lnTo>
                  <a:pt x="1140872" y="857967"/>
                </a:lnTo>
                <a:lnTo>
                  <a:pt x="1095979" y="873202"/>
                </a:lnTo>
                <a:lnTo>
                  <a:pt x="1047529" y="883430"/>
                </a:lnTo>
                <a:lnTo>
                  <a:pt x="996573" y="888296"/>
                </a:lnTo>
                <a:lnTo>
                  <a:pt x="944164" y="887445"/>
                </a:lnTo>
                <a:lnTo>
                  <a:pt x="891352" y="880523"/>
                </a:lnTo>
                <a:lnTo>
                  <a:pt x="843570" y="868351"/>
                </a:lnTo>
                <a:lnTo>
                  <a:pt x="800086" y="851345"/>
                </a:lnTo>
                <a:lnTo>
                  <a:pt x="761817" y="829910"/>
                </a:lnTo>
                <a:lnTo>
                  <a:pt x="729681" y="804450"/>
                </a:lnTo>
                <a:lnTo>
                  <a:pt x="679896" y="820112"/>
                </a:lnTo>
                <a:lnTo>
                  <a:pt x="628187" y="830241"/>
                </a:lnTo>
                <a:lnTo>
                  <a:pt x="575518" y="834988"/>
                </a:lnTo>
                <a:lnTo>
                  <a:pt x="522853" y="834506"/>
                </a:lnTo>
                <a:lnTo>
                  <a:pt x="471156" y="828946"/>
                </a:lnTo>
                <a:lnTo>
                  <a:pt x="421391" y="818459"/>
                </a:lnTo>
                <a:lnTo>
                  <a:pt x="374521" y="803198"/>
                </a:lnTo>
                <a:lnTo>
                  <a:pt x="331510" y="783314"/>
                </a:lnTo>
                <a:lnTo>
                  <a:pt x="293323" y="758958"/>
                </a:lnTo>
                <a:lnTo>
                  <a:pt x="260924" y="730282"/>
                </a:lnTo>
                <a:lnTo>
                  <a:pt x="259781" y="729012"/>
                </a:lnTo>
                <a:lnTo>
                  <a:pt x="258511" y="727615"/>
                </a:lnTo>
                <a:lnTo>
                  <a:pt x="257368" y="726345"/>
                </a:lnTo>
                <a:lnTo>
                  <a:pt x="205639" y="725816"/>
                </a:lnTo>
                <a:lnTo>
                  <a:pt x="157607" y="717032"/>
                </a:lnTo>
                <a:lnTo>
                  <a:pt x="115318" y="701009"/>
                </a:lnTo>
                <a:lnTo>
                  <a:pt x="80819" y="678763"/>
                </a:lnTo>
                <a:lnTo>
                  <a:pt x="43373" y="619665"/>
                </a:lnTo>
                <a:lnTo>
                  <a:pt x="43057" y="593122"/>
                </a:lnTo>
                <a:lnTo>
                  <a:pt x="51707" y="567437"/>
                </a:lnTo>
                <a:lnTo>
                  <a:pt x="68858" y="543513"/>
                </a:lnTo>
                <a:lnTo>
                  <a:pt x="94046" y="522256"/>
                </a:lnTo>
                <a:lnTo>
                  <a:pt x="46593" y="497388"/>
                </a:lnTo>
                <a:lnTo>
                  <a:pt x="14869" y="465466"/>
                </a:lnTo>
                <a:lnTo>
                  <a:pt x="0" y="429253"/>
                </a:lnTo>
                <a:lnTo>
                  <a:pt x="3114" y="391509"/>
                </a:lnTo>
                <a:lnTo>
                  <a:pt x="25339" y="354997"/>
                </a:lnTo>
                <a:lnTo>
                  <a:pt x="87188" y="313945"/>
                </a:lnTo>
                <a:lnTo>
                  <a:pt x="127316" y="301455"/>
                </a:lnTo>
                <a:lnTo>
                  <a:pt x="171516" y="295180"/>
                </a:lnTo>
                <a:lnTo>
                  <a:pt x="173040" y="292386"/>
                </a:lnTo>
                <a:close/>
              </a:path>
              <a:path w="1912620" h="888364">
                <a:moveTo>
                  <a:pt x="208219" y="535210"/>
                </a:moveTo>
                <a:lnTo>
                  <a:pt x="178963" y="535222"/>
                </a:lnTo>
                <a:lnTo>
                  <a:pt x="150195" y="532448"/>
                </a:lnTo>
                <a:lnTo>
                  <a:pt x="122404" y="526959"/>
                </a:lnTo>
                <a:lnTo>
                  <a:pt x="96078" y="518827"/>
                </a:lnTo>
              </a:path>
              <a:path w="1912620" h="888364">
                <a:moveTo>
                  <a:pt x="307025" y="714661"/>
                </a:moveTo>
                <a:lnTo>
                  <a:pt x="295096" y="717372"/>
                </a:lnTo>
                <a:lnTo>
                  <a:pt x="282942" y="719583"/>
                </a:lnTo>
                <a:lnTo>
                  <a:pt x="270574" y="721269"/>
                </a:lnTo>
                <a:lnTo>
                  <a:pt x="258003" y="722408"/>
                </a:lnTo>
              </a:path>
              <a:path w="1912620" h="888364">
                <a:moveTo>
                  <a:pt x="729554" y="800767"/>
                </a:moveTo>
                <a:lnTo>
                  <a:pt x="721054" y="792245"/>
                </a:lnTo>
                <a:lnTo>
                  <a:pt x="713282" y="783448"/>
                </a:lnTo>
                <a:lnTo>
                  <a:pt x="706247" y="774389"/>
                </a:lnTo>
                <a:lnTo>
                  <a:pt x="699963" y="765080"/>
                </a:lnTo>
              </a:path>
              <a:path w="1912620" h="888364">
                <a:moveTo>
                  <a:pt x="1275781" y="711613"/>
                </a:moveTo>
                <a:lnTo>
                  <a:pt x="1274116" y="721567"/>
                </a:lnTo>
                <a:lnTo>
                  <a:pt x="1271605" y="731425"/>
                </a:lnTo>
                <a:lnTo>
                  <a:pt x="1268262" y="741189"/>
                </a:lnTo>
                <a:lnTo>
                  <a:pt x="1264097" y="750856"/>
                </a:lnTo>
              </a:path>
              <a:path w="1912620" h="888364">
                <a:moveTo>
                  <a:pt x="1510350" y="468916"/>
                </a:moveTo>
                <a:lnTo>
                  <a:pt x="1559427" y="488684"/>
                </a:lnTo>
                <a:lnTo>
                  <a:pt x="1599514" y="514431"/>
                </a:lnTo>
                <a:lnTo>
                  <a:pt x="1629450" y="544976"/>
                </a:lnTo>
                <a:lnTo>
                  <a:pt x="1648078" y="579136"/>
                </a:lnTo>
                <a:lnTo>
                  <a:pt x="1654241" y="615728"/>
                </a:lnTo>
              </a:path>
              <a:path w="1912620" h="888364">
                <a:moveTo>
                  <a:pt x="1849694" y="312579"/>
                </a:moveTo>
                <a:lnTo>
                  <a:pt x="1837529" y="328085"/>
                </a:lnTo>
                <a:lnTo>
                  <a:pt x="1822674" y="342520"/>
                </a:lnTo>
                <a:lnTo>
                  <a:pt x="1805295" y="355763"/>
                </a:lnTo>
                <a:lnTo>
                  <a:pt x="1785559" y="367697"/>
                </a:lnTo>
              </a:path>
              <a:path w="1912620" h="888364">
                <a:moveTo>
                  <a:pt x="1696024" y="108490"/>
                </a:moveTo>
                <a:lnTo>
                  <a:pt x="1697593" y="114914"/>
                </a:lnTo>
                <a:lnTo>
                  <a:pt x="1698675" y="121397"/>
                </a:lnTo>
                <a:lnTo>
                  <a:pt x="1699256" y="127904"/>
                </a:lnTo>
                <a:lnTo>
                  <a:pt x="1699326" y="134398"/>
                </a:lnTo>
              </a:path>
              <a:path w="1912620" h="888364">
                <a:moveTo>
                  <a:pt x="1286957" y="78137"/>
                </a:moveTo>
                <a:lnTo>
                  <a:pt x="1293737" y="69333"/>
                </a:lnTo>
                <a:lnTo>
                  <a:pt x="1301482" y="60850"/>
                </a:lnTo>
                <a:lnTo>
                  <a:pt x="1310156" y="52724"/>
                </a:lnTo>
                <a:lnTo>
                  <a:pt x="1319723" y="44990"/>
                </a:lnTo>
              </a:path>
              <a:path w="1912620" h="888364">
                <a:moveTo>
                  <a:pt x="979998" y="93885"/>
                </a:moveTo>
                <a:lnTo>
                  <a:pt x="982926" y="86527"/>
                </a:lnTo>
                <a:lnTo>
                  <a:pt x="986570" y="79312"/>
                </a:lnTo>
                <a:lnTo>
                  <a:pt x="990927" y="72240"/>
                </a:lnTo>
                <a:lnTo>
                  <a:pt x="996000" y="65310"/>
                </a:lnTo>
              </a:path>
              <a:path w="1912620" h="888364">
                <a:moveTo>
                  <a:pt x="619953" y="103664"/>
                </a:moveTo>
                <a:lnTo>
                  <a:pt x="635280" y="109758"/>
                </a:lnTo>
                <a:lnTo>
                  <a:pt x="649988" y="116412"/>
                </a:lnTo>
                <a:lnTo>
                  <a:pt x="664029" y="123613"/>
                </a:lnTo>
                <a:lnTo>
                  <a:pt x="677357" y="131350"/>
                </a:lnTo>
              </a:path>
              <a:path w="1912620" h="888364">
                <a:moveTo>
                  <a:pt x="183200" y="321596"/>
                </a:moveTo>
                <a:lnTo>
                  <a:pt x="179989" y="314407"/>
                </a:lnTo>
                <a:lnTo>
                  <a:pt x="177231" y="307134"/>
                </a:lnTo>
                <a:lnTo>
                  <a:pt x="174949" y="299790"/>
                </a:lnTo>
                <a:lnTo>
                  <a:pt x="173167" y="292386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147184" y="2840228"/>
            <a:ext cx="11061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35" dirty="0">
                <a:latin typeface="Arial"/>
                <a:cs typeface="Arial"/>
              </a:rPr>
              <a:t>You </a:t>
            </a:r>
            <a:r>
              <a:rPr sz="1200" b="1" dirty="0">
                <a:latin typeface="Arial"/>
                <a:cs typeface="Arial"/>
              </a:rPr>
              <a:t>know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your </a:t>
            </a:r>
            <a:r>
              <a:rPr sz="1200" b="1" spc="-3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forces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available!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03908" y="2680048"/>
            <a:ext cx="1912620" cy="888365"/>
          </a:xfrm>
          <a:custGeom>
            <a:avLst/>
            <a:gdLst/>
            <a:ahLst/>
            <a:cxnLst/>
            <a:rect l="l" t="t" r="r" b="b"/>
            <a:pathLst>
              <a:path w="1912620" h="888364">
                <a:moveTo>
                  <a:pt x="173167" y="292386"/>
                </a:moveTo>
                <a:lnTo>
                  <a:pt x="171030" y="254143"/>
                </a:lnTo>
                <a:lnTo>
                  <a:pt x="201137" y="183366"/>
                </a:lnTo>
                <a:lnTo>
                  <a:pt x="231317" y="152544"/>
                </a:lnTo>
                <a:lnTo>
                  <a:pt x="270206" y="125906"/>
                </a:lnTo>
                <a:lnTo>
                  <a:pt x="316774" y="104309"/>
                </a:lnTo>
                <a:lnTo>
                  <a:pt x="369988" y="88609"/>
                </a:lnTo>
                <a:lnTo>
                  <a:pt x="428818" y="79661"/>
                </a:lnTo>
                <a:lnTo>
                  <a:pt x="478562" y="78020"/>
                </a:lnTo>
                <a:lnTo>
                  <a:pt x="527687" y="81582"/>
                </a:lnTo>
                <a:lnTo>
                  <a:pt x="575193" y="90216"/>
                </a:lnTo>
                <a:lnTo>
                  <a:pt x="620080" y="103791"/>
                </a:lnTo>
                <a:lnTo>
                  <a:pt x="650988" y="75379"/>
                </a:lnTo>
                <a:lnTo>
                  <a:pt x="689969" y="52874"/>
                </a:lnTo>
                <a:lnTo>
                  <a:pt x="735113" y="36648"/>
                </a:lnTo>
                <a:lnTo>
                  <a:pt x="784509" y="27070"/>
                </a:lnTo>
                <a:lnTo>
                  <a:pt x="836246" y="24513"/>
                </a:lnTo>
                <a:lnTo>
                  <a:pt x="888415" y="29346"/>
                </a:lnTo>
                <a:lnTo>
                  <a:pt x="939104" y="41942"/>
                </a:lnTo>
                <a:lnTo>
                  <a:pt x="981377" y="60159"/>
                </a:lnTo>
                <a:lnTo>
                  <a:pt x="993968" y="67469"/>
                </a:lnTo>
                <a:lnTo>
                  <a:pt x="1023062" y="40325"/>
                </a:lnTo>
                <a:lnTo>
                  <a:pt x="1061075" y="19689"/>
                </a:lnTo>
                <a:lnTo>
                  <a:pt x="1105537" y="6081"/>
                </a:lnTo>
                <a:lnTo>
                  <a:pt x="1153978" y="18"/>
                </a:lnTo>
                <a:lnTo>
                  <a:pt x="1203929" y="2020"/>
                </a:lnTo>
                <a:lnTo>
                  <a:pt x="1252921" y="12605"/>
                </a:lnTo>
                <a:lnTo>
                  <a:pt x="1289830" y="27830"/>
                </a:lnTo>
                <a:lnTo>
                  <a:pt x="1320358" y="47911"/>
                </a:lnTo>
                <a:lnTo>
                  <a:pt x="1356537" y="26498"/>
                </a:lnTo>
                <a:lnTo>
                  <a:pt x="1398110" y="11310"/>
                </a:lnTo>
                <a:lnTo>
                  <a:pt x="1443255" y="2445"/>
                </a:lnTo>
                <a:lnTo>
                  <a:pt x="1490151" y="0"/>
                </a:lnTo>
                <a:lnTo>
                  <a:pt x="1536976" y="4072"/>
                </a:lnTo>
                <a:lnTo>
                  <a:pt x="1581908" y="14761"/>
                </a:lnTo>
                <a:lnTo>
                  <a:pt x="1623126" y="32163"/>
                </a:lnTo>
                <a:lnTo>
                  <a:pt x="1670385" y="67850"/>
                </a:lnTo>
                <a:lnTo>
                  <a:pt x="1695643" y="111538"/>
                </a:lnTo>
                <a:lnTo>
                  <a:pt x="1753948" y="127144"/>
                </a:lnTo>
                <a:lnTo>
                  <a:pt x="1802083" y="151078"/>
                </a:lnTo>
                <a:lnTo>
                  <a:pt x="1838470" y="181595"/>
                </a:lnTo>
                <a:lnTo>
                  <a:pt x="1861533" y="216948"/>
                </a:lnTo>
                <a:lnTo>
                  <a:pt x="1869694" y="255392"/>
                </a:lnTo>
                <a:lnTo>
                  <a:pt x="1861378" y="295180"/>
                </a:lnTo>
                <a:lnTo>
                  <a:pt x="1858457" y="301911"/>
                </a:lnTo>
                <a:lnTo>
                  <a:pt x="1854901" y="308388"/>
                </a:lnTo>
                <a:lnTo>
                  <a:pt x="1850583" y="314865"/>
                </a:lnTo>
                <a:lnTo>
                  <a:pt x="1882547" y="347519"/>
                </a:lnTo>
                <a:lnTo>
                  <a:pt x="1902960" y="382473"/>
                </a:lnTo>
                <a:lnTo>
                  <a:pt x="1912048" y="418660"/>
                </a:lnTo>
                <a:lnTo>
                  <a:pt x="1910034" y="455010"/>
                </a:lnTo>
                <a:lnTo>
                  <a:pt x="1873603" y="523927"/>
                </a:lnTo>
                <a:lnTo>
                  <a:pt x="1839635" y="554357"/>
                </a:lnTo>
                <a:lnTo>
                  <a:pt x="1795465" y="580676"/>
                </a:lnTo>
                <a:lnTo>
                  <a:pt x="1729171" y="605108"/>
                </a:lnTo>
                <a:lnTo>
                  <a:pt x="1655257" y="618014"/>
                </a:lnTo>
                <a:lnTo>
                  <a:pt x="1648026" y="655098"/>
                </a:lnTo>
                <a:lnTo>
                  <a:pt x="1628347" y="689072"/>
                </a:lnTo>
                <a:lnTo>
                  <a:pt x="1597763" y="718972"/>
                </a:lnTo>
                <a:lnTo>
                  <a:pt x="1557823" y="743833"/>
                </a:lnTo>
                <a:lnTo>
                  <a:pt x="1510071" y="762691"/>
                </a:lnTo>
                <a:lnTo>
                  <a:pt x="1456055" y="774582"/>
                </a:lnTo>
                <a:lnTo>
                  <a:pt x="1397320" y="778542"/>
                </a:lnTo>
                <a:lnTo>
                  <a:pt x="1362158" y="776820"/>
                </a:lnTo>
                <a:lnTo>
                  <a:pt x="1327866" y="772097"/>
                </a:lnTo>
                <a:lnTo>
                  <a:pt x="1294932" y="764469"/>
                </a:lnTo>
                <a:lnTo>
                  <a:pt x="1263843" y="754031"/>
                </a:lnTo>
                <a:lnTo>
                  <a:pt x="1243693" y="785755"/>
                </a:lnTo>
                <a:lnTo>
                  <a:pt x="1215780" y="813889"/>
                </a:lnTo>
                <a:lnTo>
                  <a:pt x="1181156" y="838077"/>
                </a:lnTo>
                <a:lnTo>
                  <a:pt x="1140872" y="857967"/>
                </a:lnTo>
                <a:lnTo>
                  <a:pt x="1095979" y="873202"/>
                </a:lnTo>
                <a:lnTo>
                  <a:pt x="1047529" y="883430"/>
                </a:lnTo>
                <a:lnTo>
                  <a:pt x="996573" y="888296"/>
                </a:lnTo>
                <a:lnTo>
                  <a:pt x="944164" y="887445"/>
                </a:lnTo>
                <a:lnTo>
                  <a:pt x="891352" y="880523"/>
                </a:lnTo>
                <a:lnTo>
                  <a:pt x="843570" y="868351"/>
                </a:lnTo>
                <a:lnTo>
                  <a:pt x="800086" y="851345"/>
                </a:lnTo>
                <a:lnTo>
                  <a:pt x="761817" y="829910"/>
                </a:lnTo>
                <a:lnTo>
                  <a:pt x="729681" y="804450"/>
                </a:lnTo>
                <a:lnTo>
                  <a:pt x="679896" y="820112"/>
                </a:lnTo>
                <a:lnTo>
                  <a:pt x="628187" y="830241"/>
                </a:lnTo>
                <a:lnTo>
                  <a:pt x="575518" y="834988"/>
                </a:lnTo>
                <a:lnTo>
                  <a:pt x="522853" y="834506"/>
                </a:lnTo>
                <a:lnTo>
                  <a:pt x="471156" y="828946"/>
                </a:lnTo>
                <a:lnTo>
                  <a:pt x="421391" y="818459"/>
                </a:lnTo>
                <a:lnTo>
                  <a:pt x="374521" y="803198"/>
                </a:lnTo>
                <a:lnTo>
                  <a:pt x="331510" y="783314"/>
                </a:lnTo>
                <a:lnTo>
                  <a:pt x="293323" y="758958"/>
                </a:lnTo>
                <a:lnTo>
                  <a:pt x="260924" y="730282"/>
                </a:lnTo>
                <a:lnTo>
                  <a:pt x="259781" y="729012"/>
                </a:lnTo>
                <a:lnTo>
                  <a:pt x="258511" y="727615"/>
                </a:lnTo>
                <a:lnTo>
                  <a:pt x="257368" y="726345"/>
                </a:lnTo>
                <a:lnTo>
                  <a:pt x="205639" y="725816"/>
                </a:lnTo>
                <a:lnTo>
                  <a:pt x="157607" y="717032"/>
                </a:lnTo>
                <a:lnTo>
                  <a:pt x="115318" y="701009"/>
                </a:lnTo>
                <a:lnTo>
                  <a:pt x="80819" y="678763"/>
                </a:lnTo>
                <a:lnTo>
                  <a:pt x="43373" y="619665"/>
                </a:lnTo>
                <a:lnTo>
                  <a:pt x="43057" y="593122"/>
                </a:lnTo>
                <a:lnTo>
                  <a:pt x="51707" y="567437"/>
                </a:lnTo>
                <a:lnTo>
                  <a:pt x="68858" y="543513"/>
                </a:lnTo>
                <a:lnTo>
                  <a:pt x="94046" y="522256"/>
                </a:lnTo>
                <a:lnTo>
                  <a:pt x="46593" y="497388"/>
                </a:lnTo>
                <a:lnTo>
                  <a:pt x="14869" y="465466"/>
                </a:lnTo>
                <a:lnTo>
                  <a:pt x="0" y="429253"/>
                </a:lnTo>
                <a:lnTo>
                  <a:pt x="3114" y="391509"/>
                </a:lnTo>
                <a:lnTo>
                  <a:pt x="25339" y="354997"/>
                </a:lnTo>
                <a:lnTo>
                  <a:pt x="87188" y="313945"/>
                </a:lnTo>
                <a:lnTo>
                  <a:pt x="127316" y="301455"/>
                </a:lnTo>
                <a:lnTo>
                  <a:pt x="171516" y="295180"/>
                </a:lnTo>
                <a:lnTo>
                  <a:pt x="173167" y="292386"/>
                </a:lnTo>
                <a:close/>
              </a:path>
              <a:path w="1912620" h="888364">
                <a:moveTo>
                  <a:pt x="208219" y="535210"/>
                </a:moveTo>
                <a:lnTo>
                  <a:pt x="178963" y="535222"/>
                </a:lnTo>
                <a:lnTo>
                  <a:pt x="150195" y="532448"/>
                </a:lnTo>
                <a:lnTo>
                  <a:pt x="122404" y="526959"/>
                </a:lnTo>
                <a:lnTo>
                  <a:pt x="96078" y="518827"/>
                </a:lnTo>
              </a:path>
              <a:path w="1912620" h="888364">
                <a:moveTo>
                  <a:pt x="307025" y="714661"/>
                </a:moveTo>
                <a:lnTo>
                  <a:pt x="295096" y="717372"/>
                </a:lnTo>
                <a:lnTo>
                  <a:pt x="282942" y="719583"/>
                </a:lnTo>
                <a:lnTo>
                  <a:pt x="270574" y="721269"/>
                </a:lnTo>
                <a:lnTo>
                  <a:pt x="258003" y="722408"/>
                </a:lnTo>
              </a:path>
              <a:path w="1912620" h="888364">
                <a:moveTo>
                  <a:pt x="729554" y="800767"/>
                </a:moveTo>
                <a:lnTo>
                  <a:pt x="721054" y="792245"/>
                </a:lnTo>
                <a:lnTo>
                  <a:pt x="713282" y="783448"/>
                </a:lnTo>
                <a:lnTo>
                  <a:pt x="706247" y="774389"/>
                </a:lnTo>
                <a:lnTo>
                  <a:pt x="699963" y="765080"/>
                </a:lnTo>
              </a:path>
              <a:path w="1912620" h="888364">
                <a:moveTo>
                  <a:pt x="1275781" y="711613"/>
                </a:moveTo>
                <a:lnTo>
                  <a:pt x="1274116" y="721567"/>
                </a:lnTo>
                <a:lnTo>
                  <a:pt x="1271605" y="731425"/>
                </a:lnTo>
                <a:lnTo>
                  <a:pt x="1268262" y="741189"/>
                </a:lnTo>
                <a:lnTo>
                  <a:pt x="1264097" y="750856"/>
                </a:lnTo>
              </a:path>
              <a:path w="1912620" h="888364">
                <a:moveTo>
                  <a:pt x="1510350" y="468916"/>
                </a:moveTo>
                <a:lnTo>
                  <a:pt x="1559427" y="488684"/>
                </a:lnTo>
                <a:lnTo>
                  <a:pt x="1599514" y="514431"/>
                </a:lnTo>
                <a:lnTo>
                  <a:pt x="1629450" y="544976"/>
                </a:lnTo>
                <a:lnTo>
                  <a:pt x="1648079" y="579136"/>
                </a:lnTo>
                <a:lnTo>
                  <a:pt x="1654241" y="615728"/>
                </a:lnTo>
              </a:path>
              <a:path w="1912620" h="888364">
                <a:moveTo>
                  <a:pt x="1849694" y="312579"/>
                </a:moveTo>
                <a:lnTo>
                  <a:pt x="1837529" y="328085"/>
                </a:lnTo>
                <a:lnTo>
                  <a:pt x="1822674" y="342520"/>
                </a:lnTo>
                <a:lnTo>
                  <a:pt x="1805295" y="355763"/>
                </a:lnTo>
                <a:lnTo>
                  <a:pt x="1785559" y="367697"/>
                </a:lnTo>
              </a:path>
              <a:path w="1912620" h="888364">
                <a:moveTo>
                  <a:pt x="1696024" y="108490"/>
                </a:moveTo>
                <a:lnTo>
                  <a:pt x="1697593" y="114914"/>
                </a:lnTo>
                <a:lnTo>
                  <a:pt x="1698675" y="121397"/>
                </a:lnTo>
                <a:lnTo>
                  <a:pt x="1699256" y="127904"/>
                </a:lnTo>
                <a:lnTo>
                  <a:pt x="1699326" y="134398"/>
                </a:lnTo>
              </a:path>
              <a:path w="1912620" h="888364">
                <a:moveTo>
                  <a:pt x="1286957" y="78137"/>
                </a:moveTo>
                <a:lnTo>
                  <a:pt x="1293737" y="69333"/>
                </a:lnTo>
                <a:lnTo>
                  <a:pt x="1301482" y="60850"/>
                </a:lnTo>
                <a:lnTo>
                  <a:pt x="1310156" y="52724"/>
                </a:lnTo>
                <a:lnTo>
                  <a:pt x="1319723" y="44990"/>
                </a:lnTo>
              </a:path>
              <a:path w="1912620" h="888364">
                <a:moveTo>
                  <a:pt x="979998" y="93885"/>
                </a:moveTo>
                <a:lnTo>
                  <a:pt x="982926" y="86527"/>
                </a:lnTo>
                <a:lnTo>
                  <a:pt x="986570" y="79312"/>
                </a:lnTo>
                <a:lnTo>
                  <a:pt x="990927" y="72240"/>
                </a:lnTo>
                <a:lnTo>
                  <a:pt x="996000" y="65310"/>
                </a:lnTo>
              </a:path>
              <a:path w="1912620" h="888364">
                <a:moveTo>
                  <a:pt x="619953" y="103664"/>
                </a:moveTo>
                <a:lnTo>
                  <a:pt x="635280" y="109758"/>
                </a:lnTo>
                <a:lnTo>
                  <a:pt x="649988" y="116412"/>
                </a:lnTo>
                <a:lnTo>
                  <a:pt x="664029" y="123613"/>
                </a:lnTo>
                <a:lnTo>
                  <a:pt x="677357" y="131350"/>
                </a:lnTo>
              </a:path>
              <a:path w="1912620" h="888364">
                <a:moveTo>
                  <a:pt x="183200" y="321596"/>
                </a:moveTo>
                <a:lnTo>
                  <a:pt x="179989" y="314407"/>
                </a:lnTo>
                <a:lnTo>
                  <a:pt x="177231" y="307134"/>
                </a:lnTo>
                <a:lnTo>
                  <a:pt x="174949" y="299790"/>
                </a:lnTo>
                <a:lnTo>
                  <a:pt x="173167" y="292386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259828" y="2835655"/>
            <a:ext cx="11087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715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So…answer 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“So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What!” </a:t>
            </a:r>
            <a:r>
              <a:rPr sz="1200" b="1" spc="-3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for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the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Cdr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675889" y="90931"/>
            <a:ext cx="3971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Mech</a:t>
            </a:r>
            <a:r>
              <a:rPr sz="1800" spc="-80" dirty="0"/>
              <a:t> </a:t>
            </a:r>
            <a:r>
              <a:rPr sz="1800" spc="-10" dirty="0"/>
              <a:t>Assets</a:t>
            </a:r>
            <a:r>
              <a:rPr sz="1800" spc="45" dirty="0"/>
              <a:t> </a:t>
            </a:r>
            <a:r>
              <a:rPr sz="1800" spc="-5" dirty="0"/>
              <a:t>Mission</a:t>
            </a:r>
            <a:r>
              <a:rPr sz="1800" spc="-85" dirty="0"/>
              <a:t> </a:t>
            </a:r>
            <a:r>
              <a:rPr sz="1800" spc="-10" dirty="0"/>
              <a:t>Analysis</a:t>
            </a:r>
            <a:r>
              <a:rPr sz="1800" spc="50" dirty="0"/>
              <a:t> </a:t>
            </a:r>
            <a:r>
              <a:rPr sz="1800" dirty="0"/>
              <a:t>(TTP)</a:t>
            </a:r>
            <a:endParaRPr sz="1800"/>
          </a:p>
        </p:txBody>
      </p:sp>
      <p:sp>
        <p:nvSpPr>
          <p:cNvPr id="14" name="object 14"/>
          <p:cNvSpPr/>
          <p:nvPr/>
        </p:nvSpPr>
        <p:spPr>
          <a:xfrm>
            <a:off x="958646" y="3407283"/>
            <a:ext cx="106045" cy="671830"/>
          </a:xfrm>
          <a:custGeom>
            <a:avLst/>
            <a:gdLst/>
            <a:ahLst/>
            <a:cxnLst/>
            <a:rect l="l" t="t" r="r" b="b"/>
            <a:pathLst>
              <a:path w="106044" h="671829">
                <a:moveTo>
                  <a:pt x="48243" y="586358"/>
                </a:moveTo>
                <a:lnTo>
                  <a:pt x="19380" y="588771"/>
                </a:lnTo>
                <a:lnTo>
                  <a:pt x="69824" y="671702"/>
                </a:lnTo>
                <a:lnTo>
                  <a:pt x="98271" y="600709"/>
                </a:lnTo>
                <a:lnTo>
                  <a:pt x="49428" y="600709"/>
                </a:lnTo>
                <a:lnTo>
                  <a:pt x="48243" y="586358"/>
                </a:lnTo>
                <a:close/>
              </a:path>
              <a:path w="106044" h="671829">
                <a:moveTo>
                  <a:pt x="77087" y="583946"/>
                </a:moveTo>
                <a:lnTo>
                  <a:pt x="48243" y="586358"/>
                </a:lnTo>
                <a:lnTo>
                  <a:pt x="49428" y="600709"/>
                </a:lnTo>
                <a:lnTo>
                  <a:pt x="78282" y="598423"/>
                </a:lnTo>
                <a:lnTo>
                  <a:pt x="77087" y="583946"/>
                </a:lnTo>
                <a:close/>
              </a:path>
              <a:path w="106044" h="671829">
                <a:moveTo>
                  <a:pt x="105956" y="581532"/>
                </a:moveTo>
                <a:lnTo>
                  <a:pt x="77087" y="583946"/>
                </a:lnTo>
                <a:lnTo>
                  <a:pt x="78282" y="598423"/>
                </a:lnTo>
                <a:lnTo>
                  <a:pt x="49428" y="600709"/>
                </a:lnTo>
                <a:lnTo>
                  <a:pt x="98271" y="600709"/>
                </a:lnTo>
                <a:lnTo>
                  <a:pt x="105956" y="581532"/>
                </a:lnTo>
                <a:close/>
              </a:path>
              <a:path w="106044" h="671829">
                <a:moveTo>
                  <a:pt x="28854" y="0"/>
                </a:moveTo>
                <a:lnTo>
                  <a:pt x="0" y="2286"/>
                </a:lnTo>
                <a:lnTo>
                  <a:pt x="48243" y="586358"/>
                </a:lnTo>
                <a:lnTo>
                  <a:pt x="77087" y="583946"/>
                </a:lnTo>
                <a:lnTo>
                  <a:pt x="288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23795" y="3559555"/>
            <a:ext cx="271780" cy="582295"/>
          </a:xfrm>
          <a:custGeom>
            <a:avLst/>
            <a:gdLst/>
            <a:ahLst/>
            <a:cxnLst/>
            <a:rect l="l" t="t" r="r" b="b"/>
            <a:pathLst>
              <a:path w="271780" h="582295">
                <a:moveTo>
                  <a:pt x="0" y="485013"/>
                </a:moveTo>
                <a:lnTo>
                  <a:pt x="4826" y="582041"/>
                </a:lnTo>
                <a:lnTo>
                  <a:pt x="77665" y="521589"/>
                </a:lnTo>
                <a:lnTo>
                  <a:pt x="47243" y="521589"/>
                </a:lnTo>
                <a:lnTo>
                  <a:pt x="20701" y="509905"/>
                </a:lnTo>
                <a:lnTo>
                  <a:pt x="26508" y="496700"/>
                </a:lnTo>
                <a:lnTo>
                  <a:pt x="0" y="485013"/>
                </a:lnTo>
                <a:close/>
              </a:path>
              <a:path w="271780" h="582295">
                <a:moveTo>
                  <a:pt x="26508" y="496700"/>
                </a:moveTo>
                <a:lnTo>
                  <a:pt x="20701" y="509905"/>
                </a:lnTo>
                <a:lnTo>
                  <a:pt x="47243" y="521589"/>
                </a:lnTo>
                <a:lnTo>
                  <a:pt x="53045" y="508400"/>
                </a:lnTo>
                <a:lnTo>
                  <a:pt x="26508" y="496700"/>
                </a:lnTo>
                <a:close/>
              </a:path>
              <a:path w="271780" h="582295">
                <a:moveTo>
                  <a:pt x="53045" y="508400"/>
                </a:moveTo>
                <a:lnTo>
                  <a:pt x="47243" y="521589"/>
                </a:lnTo>
                <a:lnTo>
                  <a:pt x="77665" y="521589"/>
                </a:lnTo>
                <a:lnTo>
                  <a:pt x="79502" y="520065"/>
                </a:lnTo>
                <a:lnTo>
                  <a:pt x="53045" y="508400"/>
                </a:lnTo>
                <a:close/>
              </a:path>
              <a:path w="271780" h="582295">
                <a:moveTo>
                  <a:pt x="244983" y="0"/>
                </a:moveTo>
                <a:lnTo>
                  <a:pt x="26508" y="496700"/>
                </a:lnTo>
                <a:lnTo>
                  <a:pt x="53045" y="508400"/>
                </a:lnTo>
                <a:lnTo>
                  <a:pt x="271526" y="11684"/>
                </a:lnTo>
                <a:lnTo>
                  <a:pt x="2449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37510" y="3473450"/>
            <a:ext cx="1367155" cy="762000"/>
          </a:xfrm>
          <a:custGeom>
            <a:avLst/>
            <a:gdLst/>
            <a:ahLst/>
            <a:cxnLst/>
            <a:rect l="l" t="t" r="r" b="b"/>
            <a:pathLst>
              <a:path w="1367154" h="762000">
                <a:moveTo>
                  <a:pt x="55117" y="681482"/>
                </a:moveTo>
                <a:lnTo>
                  <a:pt x="0" y="761492"/>
                </a:lnTo>
                <a:lnTo>
                  <a:pt x="97027" y="757682"/>
                </a:lnTo>
                <a:lnTo>
                  <a:pt x="86899" y="739267"/>
                </a:lnTo>
                <a:lnTo>
                  <a:pt x="70357" y="739267"/>
                </a:lnTo>
                <a:lnTo>
                  <a:pt x="56387" y="713867"/>
                </a:lnTo>
                <a:lnTo>
                  <a:pt x="69085" y="706876"/>
                </a:lnTo>
                <a:lnTo>
                  <a:pt x="55117" y="681482"/>
                </a:lnTo>
                <a:close/>
              </a:path>
              <a:path w="1367154" h="762000">
                <a:moveTo>
                  <a:pt x="69085" y="706876"/>
                </a:moveTo>
                <a:lnTo>
                  <a:pt x="56387" y="713867"/>
                </a:lnTo>
                <a:lnTo>
                  <a:pt x="70357" y="739267"/>
                </a:lnTo>
                <a:lnTo>
                  <a:pt x="83055" y="732276"/>
                </a:lnTo>
                <a:lnTo>
                  <a:pt x="69085" y="706876"/>
                </a:lnTo>
                <a:close/>
              </a:path>
              <a:path w="1367154" h="762000">
                <a:moveTo>
                  <a:pt x="83055" y="732276"/>
                </a:moveTo>
                <a:lnTo>
                  <a:pt x="70357" y="739267"/>
                </a:lnTo>
                <a:lnTo>
                  <a:pt x="86899" y="739267"/>
                </a:lnTo>
                <a:lnTo>
                  <a:pt x="83055" y="732276"/>
                </a:lnTo>
                <a:close/>
              </a:path>
              <a:path w="1367154" h="762000">
                <a:moveTo>
                  <a:pt x="1353057" y="0"/>
                </a:moveTo>
                <a:lnTo>
                  <a:pt x="69085" y="706876"/>
                </a:lnTo>
                <a:lnTo>
                  <a:pt x="83055" y="732276"/>
                </a:lnTo>
                <a:lnTo>
                  <a:pt x="1367027" y="25400"/>
                </a:lnTo>
                <a:lnTo>
                  <a:pt x="1353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19390" y="3563365"/>
            <a:ext cx="86995" cy="514984"/>
          </a:xfrm>
          <a:custGeom>
            <a:avLst/>
            <a:gdLst/>
            <a:ahLst/>
            <a:cxnLst/>
            <a:rect l="l" t="t" r="r" b="b"/>
            <a:pathLst>
              <a:path w="86995" h="514985">
                <a:moveTo>
                  <a:pt x="0" y="426466"/>
                </a:moveTo>
                <a:lnTo>
                  <a:pt x="40639" y="514731"/>
                </a:lnTo>
                <a:lnTo>
                  <a:pt x="79518" y="442849"/>
                </a:lnTo>
                <a:lnTo>
                  <a:pt x="57403" y="442849"/>
                </a:lnTo>
                <a:lnTo>
                  <a:pt x="28448" y="441960"/>
                </a:lnTo>
                <a:lnTo>
                  <a:pt x="28920" y="427396"/>
                </a:lnTo>
                <a:lnTo>
                  <a:pt x="0" y="426466"/>
                </a:lnTo>
                <a:close/>
              </a:path>
              <a:path w="86995" h="514985">
                <a:moveTo>
                  <a:pt x="28920" y="427396"/>
                </a:moveTo>
                <a:lnTo>
                  <a:pt x="28448" y="441960"/>
                </a:lnTo>
                <a:lnTo>
                  <a:pt x="57403" y="442849"/>
                </a:lnTo>
                <a:lnTo>
                  <a:pt x="57875" y="428327"/>
                </a:lnTo>
                <a:lnTo>
                  <a:pt x="28920" y="427396"/>
                </a:lnTo>
                <a:close/>
              </a:path>
              <a:path w="86995" h="514985">
                <a:moveTo>
                  <a:pt x="57875" y="428327"/>
                </a:moveTo>
                <a:lnTo>
                  <a:pt x="57403" y="442849"/>
                </a:lnTo>
                <a:lnTo>
                  <a:pt x="79518" y="442849"/>
                </a:lnTo>
                <a:lnTo>
                  <a:pt x="86867" y="429260"/>
                </a:lnTo>
                <a:lnTo>
                  <a:pt x="57875" y="428327"/>
                </a:lnTo>
                <a:close/>
              </a:path>
              <a:path w="86995" h="514985">
                <a:moveTo>
                  <a:pt x="42799" y="0"/>
                </a:moveTo>
                <a:lnTo>
                  <a:pt x="28920" y="427396"/>
                </a:lnTo>
                <a:lnTo>
                  <a:pt x="57875" y="428327"/>
                </a:lnTo>
                <a:lnTo>
                  <a:pt x="71754" y="1016"/>
                </a:lnTo>
                <a:lnTo>
                  <a:pt x="427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841993" y="6589102"/>
            <a:ext cx="24892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28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5889" y="90931"/>
            <a:ext cx="3810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/>
              <a:t>Avn</a:t>
            </a:r>
            <a:r>
              <a:rPr sz="1800" spc="-15" dirty="0"/>
              <a:t> Assets</a:t>
            </a:r>
            <a:r>
              <a:rPr sz="1800" spc="45" dirty="0"/>
              <a:t> </a:t>
            </a:r>
            <a:r>
              <a:rPr sz="1800" spc="-5" dirty="0"/>
              <a:t>Mission</a:t>
            </a:r>
            <a:r>
              <a:rPr sz="1800" spc="-70" dirty="0"/>
              <a:t> </a:t>
            </a:r>
            <a:r>
              <a:rPr sz="1800" spc="-10" dirty="0"/>
              <a:t>Analysis</a:t>
            </a:r>
            <a:r>
              <a:rPr sz="1800" spc="50" dirty="0"/>
              <a:t> </a:t>
            </a:r>
            <a:r>
              <a:rPr sz="1800" dirty="0"/>
              <a:t>(TTP)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508508" y="468248"/>
            <a:ext cx="832294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-"/>
              <a:tabLst>
                <a:tab pos="106045" algn="l"/>
              </a:tabLst>
            </a:pPr>
            <a:r>
              <a:rPr sz="1200" b="1" dirty="0">
                <a:latin typeface="Arial"/>
                <a:cs typeface="Arial"/>
              </a:rPr>
              <a:t>One of </a:t>
            </a:r>
            <a:r>
              <a:rPr sz="1200" b="1" spc="-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last steps of Mission </a:t>
            </a:r>
            <a:r>
              <a:rPr sz="1200" b="1" spc="-10" dirty="0">
                <a:latin typeface="Arial"/>
                <a:cs typeface="Arial"/>
              </a:rPr>
              <a:t>Analysis </a:t>
            </a:r>
            <a:r>
              <a:rPr sz="1200" b="1" dirty="0">
                <a:latin typeface="Arial"/>
                <a:cs typeface="Arial"/>
              </a:rPr>
              <a:t>is </a:t>
            </a:r>
            <a:r>
              <a:rPr sz="1200" b="1" spc="-5" dirty="0">
                <a:latin typeface="Arial"/>
                <a:cs typeface="Arial"/>
              </a:rPr>
              <a:t>“develop </a:t>
            </a:r>
            <a:r>
              <a:rPr sz="1200" b="1" dirty="0">
                <a:latin typeface="Arial"/>
                <a:cs typeface="Arial"/>
              </a:rPr>
              <a:t>and issue planning guidance.” It is the </a:t>
            </a:r>
            <a:r>
              <a:rPr sz="1200" b="1" spc="-5" dirty="0">
                <a:latin typeface="Arial"/>
                <a:cs typeface="Arial"/>
              </a:rPr>
              <a:t>staff’s </a:t>
            </a:r>
            <a:r>
              <a:rPr sz="1200" b="1" dirty="0">
                <a:latin typeface="Arial"/>
                <a:cs typeface="Arial"/>
              </a:rPr>
              <a:t>responsibility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 help the commander </a:t>
            </a:r>
            <a:r>
              <a:rPr sz="1200" b="1" spc="-5" dirty="0">
                <a:latin typeface="Arial"/>
                <a:cs typeface="Arial"/>
              </a:rPr>
              <a:t>visualize </a:t>
            </a:r>
            <a:r>
              <a:rPr sz="1200" b="1" dirty="0">
                <a:latin typeface="Arial"/>
                <a:cs typeface="Arial"/>
              </a:rPr>
              <a:t>and understand </a:t>
            </a:r>
            <a:r>
              <a:rPr sz="1200" b="1" spc="5" dirty="0">
                <a:latin typeface="Arial"/>
                <a:cs typeface="Arial"/>
              </a:rPr>
              <a:t>what </a:t>
            </a:r>
            <a:r>
              <a:rPr sz="1200" b="1" dirty="0">
                <a:latin typeface="Arial"/>
                <a:cs typeface="Arial"/>
              </a:rPr>
              <a:t>his </a:t>
            </a:r>
            <a:r>
              <a:rPr sz="1200" b="1" spc="-5" dirty="0">
                <a:latin typeface="Arial"/>
                <a:cs typeface="Arial"/>
              </a:rPr>
              <a:t>forces can </a:t>
            </a:r>
            <a:r>
              <a:rPr sz="1200" b="1" dirty="0">
                <a:latin typeface="Arial"/>
                <a:cs typeface="Arial"/>
              </a:rPr>
              <a:t>and cannot do </a:t>
            </a:r>
            <a:r>
              <a:rPr sz="1200" b="1" spc="-5" dirty="0">
                <a:latin typeface="Arial"/>
                <a:cs typeface="Arial"/>
              </a:rPr>
              <a:t>before </a:t>
            </a:r>
            <a:r>
              <a:rPr sz="1200" b="1" dirty="0">
                <a:latin typeface="Arial"/>
                <a:cs typeface="Arial"/>
              </a:rPr>
              <a:t>he writes out his 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planning guidance. In doing so </a:t>
            </a:r>
            <a:r>
              <a:rPr sz="1200" b="1" spc="-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commander can </a:t>
            </a:r>
            <a:r>
              <a:rPr sz="1200" b="1" spc="-5" dirty="0">
                <a:latin typeface="Arial"/>
                <a:cs typeface="Arial"/>
              </a:rPr>
              <a:t>“describe </a:t>
            </a:r>
            <a:r>
              <a:rPr sz="1200" b="1" spc="5" dirty="0">
                <a:latin typeface="Arial"/>
                <a:cs typeface="Arial"/>
              </a:rPr>
              <a:t>when, </a:t>
            </a:r>
            <a:r>
              <a:rPr sz="1200" b="1" dirty="0">
                <a:latin typeface="Arial"/>
                <a:cs typeface="Arial"/>
              </a:rPr>
              <a:t>where, and how he </a:t>
            </a:r>
            <a:r>
              <a:rPr sz="1200" b="1" spc="-5" dirty="0">
                <a:latin typeface="Arial"/>
                <a:cs typeface="Arial"/>
              </a:rPr>
              <a:t>intends </a:t>
            </a:r>
            <a:r>
              <a:rPr sz="1200" b="1" dirty="0">
                <a:latin typeface="Arial"/>
                <a:cs typeface="Arial"/>
              </a:rPr>
              <a:t>to </a:t>
            </a:r>
            <a:r>
              <a:rPr sz="1200" b="1" spc="-5" dirty="0">
                <a:latin typeface="Arial"/>
                <a:cs typeface="Arial"/>
              </a:rPr>
              <a:t>employ </a:t>
            </a:r>
            <a:r>
              <a:rPr sz="1200" b="1" dirty="0">
                <a:latin typeface="Arial"/>
                <a:cs typeface="Arial"/>
              </a:rPr>
              <a:t>combat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power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accomplish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mission.”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-"/>
            </a:pPr>
            <a:endParaRPr sz="1250">
              <a:latin typeface="Arial"/>
              <a:cs typeface="Arial"/>
            </a:endParaRPr>
          </a:p>
          <a:p>
            <a:pPr marL="12700" marR="1079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b="1" spc="-25" dirty="0">
                <a:latin typeface="Arial"/>
                <a:cs typeface="Arial"/>
              </a:rPr>
              <a:t>Two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key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critical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assets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most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units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have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available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at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30" dirty="0">
                <a:latin typeface="Arial"/>
                <a:cs typeface="Arial"/>
              </a:rPr>
              <a:t>LTP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are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routinely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overlooked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during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mission </a:t>
            </a:r>
            <a:r>
              <a:rPr sz="1200" b="1" spc="-5" dirty="0">
                <a:latin typeface="Arial"/>
                <a:cs typeface="Arial"/>
              </a:rPr>
              <a:t>analysis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are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aviation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 </a:t>
            </a:r>
            <a:r>
              <a:rPr sz="1200" b="1" spc="-5" dirty="0">
                <a:latin typeface="Arial"/>
                <a:cs typeface="Arial"/>
              </a:rPr>
              <a:t>mechanize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forces.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endParaRPr sz="1250">
              <a:latin typeface="Arial"/>
              <a:cs typeface="Arial"/>
            </a:endParaRPr>
          </a:p>
          <a:p>
            <a:pPr marL="12700" marR="15430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b="1" dirty="0">
                <a:latin typeface="Arial"/>
                <a:cs typeface="Arial"/>
              </a:rPr>
              <a:t>Do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homework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(science)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let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commander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know </a:t>
            </a:r>
            <a:r>
              <a:rPr sz="1200" b="1" spc="-5" dirty="0">
                <a:latin typeface="Arial"/>
                <a:cs typeface="Arial"/>
              </a:rPr>
              <a:t>options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available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for</a:t>
            </a:r>
            <a:r>
              <a:rPr sz="1200" b="1" dirty="0">
                <a:latin typeface="Arial"/>
                <a:cs typeface="Arial"/>
              </a:rPr>
              <a:t> both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assets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order</a:t>
            </a:r>
            <a:r>
              <a:rPr sz="1200" b="1" spc="-5" dirty="0">
                <a:latin typeface="Arial"/>
                <a:cs typeface="Arial"/>
              </a:rPr>
              <a:t> for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him </a:t>
            </a:r>
            <a:r>
              <a:rPr sz="1200" b="1" spc="-5" dirty="0">
                <a:latin typeface="Arial"/>
                <a:cs typeface="Arial"/>
              </a:rPr>
              <a:t>give </a:t>
            </a:r>
            <a:r>
              <a:rPr sz="1200" b="1" spc="-3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staff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detailed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planning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guidance.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65622" y="2349769"/>
            <a:ext cx="7994015" cy="4443095"/>
            <a:chOff x="365622" y="2349769"/>
            <a:chExt cx="7994015" cy="44430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9768" y="3608832"/>
              <a:ext cx="7891272" cy="314553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10718" y="3589782"/>
              <a:ext cx="7929880" cy="3183890"/>
            </a:xfrm>
            <a:custGeom>
              <a:avLst/>
              <a:gdLst/>
              <a:ahLst/>
              <a:cxnLst/>
              <a:rect l="l" t="t" r="r" b="b"/>
              <a:pathLst>
                <a:path w="7929880" h="3183890">
                  <a:moveTo>
                    <a:pt x="0" y="3183636"/>
                  </a:moveTo>
                  <a:lnTo>
                    <a:pt x="7929372" y="3183636"/>
                  </a:lnTo>
                  <a:lnTo>
                    <a:pt x="7929372" y="0"/>
                  </a:lnTo>
                  <a:lnTo>
                    <a:pt x="0" y="0"/>
                  </a:lnTo>
                  <a:lnTo>
                    <a:pt x="0" y="318363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0227" y="2364374"/>
              <a:ext cx="1774825" cy="730885"/>
            </a:xfrm>
            <a:custGeom>
              <a:avLst/>
              <a:gdLst/>
              <a:ahLst/>
              <a:cxnLst/>
              <a:rect l="l" t="t" r="r" b="b"/>
              <a:pathLst>
                <a:path w="1774825" h="730885">
                  <a:moveTo>
                    <a:pt x="160157" y="240395"/>
                  </a:moveTo>
                  <a:lnTo>
                    <a:pt x="171651" y="170429"/>
                  </a:lnTo>
                  <a:lnTo>
                    <a:pt x="197147" y="139327"/>
                  </a:lnTo>
                  <a:lnTo>
                    <a:pt x="233910" y="112211"/>
                  </a:lnTo>
                  <a:lnTo>
                    <a:pt x="280514" y="90129"/>
                  </a:lnTo>
                  <a:lnTo>
                    <a:pt x="335534" y="74130"/>
                  </a:lnTo>
                  <a:lnTo>
                    <a:pt x="397545" y="65262"/>
                  </a:lnTo>
                  <a:lnTo>
                    <a:pt x="443702" y="63912"/>
                  </a:lnTo>
                  <a:lnTo>
                    <a:pt x="489306" y="66849"/>
                  </a:lnTo>
                  <a:lnTo>
                    <a:pt x="533419" y="73977"/>
                  </a:lnTo>
                  <a:lnTo>
                    <a:pt x="575104" y="85201"/>
                  </a:lnTo>
                  <a:lnTo>
                    <a:pt x="609325" y="58347"/>
                  </a:lnTo>
                  <a:lnTo>
                    <a:pt x="653362" y="38182"/>
                  </a:lnTo>
                  <a:lnTo>
                    <a:pt x="704394" y="25193"/>
                  </a:lnTo>
                  <a:lnTo>
                    <a:pt x="759600" y="19866"/>
                  </a:lnTo>
                  <a:lnTo>
                    <a:pt x="816156" y="22688"/>
                  </a:lnTo>
                  <a:lnTo>
                    <a:pt x="871242" y="34147"/>
                  </a:lnTo>
                  <a:lnTo>
                    <a:pt x="910449" y="49184"/>
                  </a:lnTo>
                  <a:lnTo>
                    <a:pt x="922157" y="55229"/>
                  </a:lnTo>
                  <a:lnTo>
                    <a:pt x="955621" y="29032"/>
                  </a:lnTo>
                  <a:lnTo>
                    <a:pt x="1000344" y="10675"/>
                  </a:lnTo>
                  <a:lnTo>
                    <a:pt x="1052376" y="895"/>
                  </a:lnTo>
                  <a:lnTo>
                    <a:pt x="1107768" y="430"/>
                  </a:lnTo>
                  <a:lnTo>
                    <a:pt x="1162568" y="10017"/>
                  </a:lnTo>
                  <a:lnTo>
                    <a:pt x="1180332" y="15722"/>
                  </a:lnTo>
                  <a:lnTo>
                    <a:pt x="1196762" y="22510"/>
                  </a:lnTo>
                  <a:lnTo>
                    <a:pt x="1211717" y="30323"/>
                  </a:lnTo>
                  <a:lnTo>
                    <a:pt x="1225052" y="39100"/>
                  </a:lnTo>
                  <a:lnTo>
                    <a:pt x="1264779" y="19011"/>
                  </a:lnTo>
                  <a:lnTo>
                    <a:pt x="1310927" y="5939"/>
                  </a:lnTo>
                  <a:lnTo>
                    <a:pt x="1360815" y="0"/>
                  </a:lnTo>
                  <a:lnTo>
                    <a:pt x="1411760" y="1310"/>
                  </a:lnTo>
                  <a:lnTo>
                    <a:pt x="1461083" y="9987"/>
                  </a:lnTo>
                  <a:lnTo>
                    <a:pt x="1506103" y="26146"/>
                  </a:lnTo>
                  <a:lnTo>
                    <a:pt x="1549965" y="55546"/>
                  </a:lnTo>
                  <a:lnTo>
                    <a:pt x="1573540" y="91424"/>
                  </a:lnTo>
                  <a:lnTo>
                    <a:pt x="1627609" y="104286"/>
                  </a:lnTo>
                  <a:lnTo>
                    <a:pt x="1672252" y="124006"/>
                  </a:lnTo>
                  <a:lnTo>
                    <a:pt x="1706001" y="149145"/>
                  </a:lnTo>
                  <a:lnTo>
                    <a:pt x="1727388" y="178263"/>
                  </a:lnTo>
                  <a:lnTo>
                    <a:pt x="1734947" y="209922"/>
                  </a:lnTo>
                  <a:lnTo>
                    <a:pt x="1727210" y="242681"/>
                  </a:lnTo>
                  <a:lnTo>
                    <a:pt x="1724543" y="248142"/>
                  </a:lnTo>
                  <a:lnTo>
                    <a:pt x="1721241" y="253603"/>
                  </a:lnTo>
                  <a:lnTo>
                    <a:pt x="1717177" y="258810"/>
                  </a:lnTo>
                  <a:lnTo>
                    <a:pt x="1750211" y="289739"/>
                  </a:lnTo>
                  <a:lnTo>
                    <a:pt x="1769290" y="322977"/>
                  </a:lnTo>
                  <a:lnTo>
                    <a:pt x="1774717" y="357208"/>
                  </a:lnTo>
                  <a:lnTo>
                    <a:pt x="1766796" y="391116"/>
                  </a:lnTo>
                  <a:lnTo>
                    <a:pt x="1745833" y="423388"/>
                  </a:lnTo>
                  <a:lnTo>
                    <a:pt x="1712131" y="452706"/>
                  </a:lnTo>
                  <a:lnTo>
                    <a:pt x="1665996" y="477758"/>
                  </a:lnTo>
                  <a:lnTo>
                    <a:pt x="1604543" y="497839"/>
                  </a:lnTo>
                  <a:lnTo>
                    <a:pt x="1535948" y="508492"/>
                  </a:lnTo>
                  <a:lnTo>
                    <a:pt x="1526972" y="543852"/>
                  </a:lnTo>
                  <a:lnTo>
                    <a:pt x="1502584" y="575562"/>
                  </a:lnTo>
                  <a:lnTo>
                    <a:pt x="1465066" y="602361"/>
                  </a:lnTo>
                  <a:lnTo>
                    <a:pt x="1416699" y="622989"/>
                  </a:lnTo>
                  <a:lnTo>
                    <a:pt x="1359767" y="636188"/>
                  </a:lnTo>
                  <a:lnTo>
                    <a:pt x="1296553" y="640699"/>
                  </a:lnTo>
                  <a:lnTo>
                    <a:pt x="1263933" y="639256"/>
                  </a:lnTo>
                  <a:lnTo>
                    <a:pt x="1232100" y="635349"/>
                  </a:lnTo>
                  <a:lnTo>
                    <a:pt x="1201505" y="629036"/>
                  </a:lnTo>
                  <a:lnTo>
                    <a:pt x="1172601" y="620379"/>
                  </a:lnTo>
                  <a:lnTo>
                    <a:pt x="1151032" y="649580"/>
                  </a:lnTo>
                  <a:lnTo>
                    <a:pt x="1120497" y="674995"/>
                  </a:lnTo>
                  <a:lnTo>
                    <a:pt x="1082386" y="696203"/>
                  </a:lnTo>
                  <a:lnTo>
                    <a:pt x="1038092" y="712787"/>
                  </a:lnTo>
                  <a:lnTo>
                    <a:pt x="989005" y="724329"/>
                  </a:lnTo>
                  <a:lnTo>
                    <a:pt x="936518" y="730410"/>
                  </a:lnTo>
                  <a:lnTo>
                    <a:pt x="882021" y="730613"/>
                  </a:lnTo>
                  <a:lnTo>
                    <a:pt x="826907" y="724519"/>
                  </a:lnTo>
                  <a:lnTo>
                    <a:pt x="782550" y="714575"/>
                  </a:lnTo>
                  <a:lnTo>
                    <a:pt x="742172" y="700595"/>
                  </a:lnTo>
                  <a:lnTo>
                    <a:pt x="706624" y="682924"/>
                  </a:lnTo>
                  <a:lnTo>
                    <a:pt x="676755" y="661908"/>
                  </a:lnTo>
                  <a:lnTo>
                    <a:pt x="625286" y="675977"/>
                  </a:lnTo>
                  <a:lnTo>
                    <a:pt x="571734" y="684433"/>
                  </a:lnTo>
                  <a:lnTo>
                    <a:pt x="517327" y="687449"/>
                  </a:lnTo>
                  <a:lnTo>
                    <a:pt x="463294" y="685196"/>
                  </a:lnTo>
                  <a:lnTo>
                    <a:pt x="410862" y="677848"/>
                  </a:lnTo>
                  <a:lnTo>
                    <a:pt x="361261" y="665577"/>
                  </a:lnTo>
                  <a:lnTo>
                    <a:pt x="315720" y="648554"/>
                  </a:lnTo>
                  <a:lnTo>
                    <a:pt x="275466" y="626954"/>
                  </a:lnTo>
                  <a:lnTo>
                    <a:pt x="241729" y="600948"/>
                  </a:lnTo>
                  <a:lnTo>
                    <a:pt x="240598" y="599805"/>
                  </a:lnTo>
                  <a:lnTo>
                    <a:pt x="239481" y="598789"/>
                  </a:lnTo>
                  <a:lnTo>
                    <a:pt x="238376" y="597646"/>
                  </a:lnTo>
                  <a:lnTo>
                    <a:pt x="181112" y="596273"/>
                  </a:lnTo>
                  <a:lnTo>
                    <a:pt x="129338" y="585354"/>
                  </a:lnTo>
                  <a:lnTo>
                    <a:pt x="86328" y="566346"/>
                  </a:lnTo>
                  <a:lnTo>
                    <a:pt x="55356" y="540705"/>
                  </a:lnTo>
                  <a:lnTo>
                    <a:pt x="39697" y="509889"/>
                  </a:lnTo>
                  <a:lnTo>
                    <a:pt x="39399" y="488007"/>
                  </a:lnTo>
                  <a:lnTo>
                    <a:pt x="47438" y="466851"/>
                  </a:lnTo>
                  <a:lnTo>
                    <a:pt x="63382" y="447149"/>
                  </a:lnTo>
                  <a:lnTo>
                    <a:pt x="86801" y="429625"/>
                  </a:lnTo>
                  <a:lnTo>
                    <a:pt x="33953" y="403024"/>
                  </a:lnTo>
                  <a:lnTo>
                    <a:pt x="4336" y="368268"/>
                  </a:lnTo>
                  <a:lnTo>
                    <a:pt x="0" y="329773"/>
                  </a:lnTo>
                  <a:lnTo>
                    <a:pt x="22997" y="291957"/>
                  </a:lnTo>
                  <a:lnTo>
                    <a:pt x="48362" y="273042"/>
                  </a:lnTo>
                  <a:lnTo>
                    <a:pt x="80397" y="258175"/>
                  </a:lnTo>
                  <a:lnTo>
                    <a:pt x="117648" y="247880"/>
                  </a:lnTo>
                  <a:lnTo>
                    <a:pt x="158658" y="242681"/>
                  </a:lnTo>
                  <a:lnTo>
                    <a:pt x="160157" y="240395"/>
                  </a:lnTo>
                  <a:close/>
                </a:path>
                <a:path w="1774825" h="730885">
                  <a:moveTo>
                    <a:pt x="192719" y="440293"/>
                  </a:moveTo>
                  <a:lnTo>
                    <a:pt x="165573" y="440350"/>
                  </a:lnTo>
                  <a:lnTo>
                    <a:pt x="138884" y="438086"/>
                  </a:lnTo>
                  <a:lnTo>
                    <a:pt x="113109" y="433560"/>
                  </a:lnTo>
                  <a:lnTo>
                    <a:pt x="88706" y="426831"/>
                  </a:lnTo>
                </a:path>
                <a:path w="1774825" h="730885">
                  <a:moveTo>
                    <a:pt x="284502" y="587994"/>
                  </a:moveTo>
                  <a:lnTo>
                    <a:pt x="273424" y="590256"/>
                  </a:lnTo>
                  <a:lnTo>
                    <a:pt x="262120" y="592089"/>
                  </a:lnTo>
                  <a:lnTo>
                    <a:pt x="250628" y="593494"/>
                  </a:lnTo>
                  <a:lnTo>
                    <a:pt x="238986" y="594471"/>
                  </a:lnTo>
                </a:path>
                <a:path w="1774825" h="730885">
                  <a:moveTo>
                    <a:pt x="676653" y="658987"/>
                  </a:moveTo>
                  <a:lnTo>
                    <a:pt x="668752" y="651918"/>
                  </a:lnTo>
                  <a:lnTo>
                    <a:pt x="661538" y="644636"/>
                  </a:lnTo>
                  <a:lnTo>
                    <a:pt x="655027" y="637162"/>
                  </a:lnTo>
                  <a:lnTo>
                    <a:pt x="649234" y="629523"/>
                  </a:lnTo>
                </a:path>
                <a:path w="1774825" h="730885">
                  <a:moveTo>
                    <a:pt x="1183777" y="585454"/>
                  </a:moveTo>
                  <a:lnTo>
                    <a:pt x="1182159" y="593693"/>
                  </a:lnTo>
                  <a:lnTo>
                    <a:pt x="1179792" y="601837"/>
                  </a:lnTo>
                  <a:lnTo>
                    <a:pt x="1176686" y="609885"/>
                  </a:lnTo>
                  <a:lnTo>
                    <a:pt x="1172855" y="617839"/>
                  </a:lnTo>
                </a:path>
                <a:path w="1774825" h="730885">
                  <a:moveTo>
                    <a:pt x="1401455" y="385810"/>
                  </a:moveTo>
                  <a:lnTo>
                    <a:pt x="1457136" y="406949"/>
                  </a:lnTo>
                  <a:lnTo>
                    <a:pt x="1499340" y="435387"/>
                  </a:lnTo>
                  <a:lnTo>
                    <a:pt x="1525970" y="469231"/>
                  </a:lnTo>
                  <a:lnTo>
                    <a:pt x="1534932" y="506587"/>
                  </a:lnTo>
                </a:path>
                <a:path w="1774825" h="730885">
                  <a:moveTo>
                    <a:pt x="1716415" y="257032"/>
                  </a:moveTo>
                  <a:lnTo>
                    <a:pt x="1705127" y="269777"/>
                  </a:lnTo>
                  <a:lnTo>
                    <a:pt x="1691364" y="281654"/>
                  </a:lnTo>
                  <a:lnTo>
                    <a:pt x="1675267" y="292554"/>
                  </a:lnTo>
                  <a:lnTo>
                    <a:pt x="1656979" y="302371"/>
                  </a:lnTo>
                </a:path>
                <a:path w="1774825" h="730885">
                  <a:moveTo>
                    <a:pt x="1573667" y="88884"/>
                  </a:moveTo>
                  <a:lnTo>
                    <a:pt x="1575953" y="95996"/>
                  </a:lnTo>
                  <a:lnTo>
                    <a:pt x="1577096" y="103108"/>
                  </a:lnTo>
                  <a:lnTo>
                    <a:pt x="1576842" y="110347"/>
                  </a:lnTo>
                </a:path>
                <a:path w="1774825" h="730885">
                  <a:moveTo>
                    <a:pt x="1194064" y="63992"/>
                  </a:moveTo>
                  <a:lnTo>
                    <a:pt x="1200344" y="56707"/>
                  </a:lnTo>
                  <a:lnTo>
                    <a:pt x="1207541" y="49720"/>
                  </a:lnTo>
                  <a:lnTo>
                    <a:pt x="1215620" y="43043"/>
                  </a:lnTo>
                  <a:lnTo>
                    <a:pt x="1224544" y="36687"/>
                  </a:lnTo>
                </a:path>
                <a:path w="1774825" h="730885">
                  <a:moveTo>
                    <a:pt x="909203" y="76946"/>
                  </a:moveTo>
                  <a:lnTo>
                    <a:pt x="911915" y="70899"/>
                  </a:lnTo>
                  <a:lnTo>
                    <a:pt x="915283" y="64960"/>
                  </a:lnTo>
                  <a:lnTo>
                    <a:pt x="919293" y="59140"/>
                  </a:lnTo>
                  <a:lnTo>
                    <a:pt x="923935" y="53451"/>
                  </a:lnTo>
                </a:path>
                <a:path w="1774825" h="730885">
                  <a:moveTo>
                    <a:pt x="574901" y="84947"/>
                  </a:moveTo>
                  <a:lnTo>
                    <a:pt x="589149" y="89965"/>
                  </a:lnTo>
                  <a:lnTo>
                    <a:pt x="602818" y="95472"/>
                  </a:lnTo>
                  <a:lnTo>
                    <a:pt x="615873" y="101431"/>
                  </a:lnTo>
                  <a:lnTo>
                    <a:pt x="628279" y="107807"/>
                  </a:lnTo>
                </a:path>
                <a:path w="1774825" h="730885">
                  <a:moveTo>
                    <a:pt x="169478" y="264398"/>
                  </a:moveTo>
                  <a:lnTo>
                    <a:pt x="166516" y="258468"/>
                  </a:lnTo>
                  <a:lnTo>
                    <a:pt x="163975" y="252491"/>
                  </a:lnTo>
                  <a:lnTo>
                    <a:pt x="161854" y="246467"/>
                  </a:lnTo>
                  <a:lnTo>
                    <a:pt x="160157" y="240395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81939" y="2524759"/>
            <a:ext cx="1102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1290">
              <a:lnSpc>
                <a:spcPct val="100000"/>
              </a:lnSpc>
              <a:spcBef>
                <a:spcPts val="100"/>
              </a:spcBef>
            </a:pPr>
            <a:r>
              <a:rPr sz="1200" b="1" spc="-35" dirty="0">
                <a:latin typeface="Arial"/>
                <a:cs typeface="Arial"/>
              </a:rPr>
              <a:t>You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know </a:t>
            </a:r>
            <a:r>
              <a:rPr sz="1200" b="1" spc="5" dirty="0">
                <a:latin typeface="Arial"/>
                <a:cs typeface="Arial"/>
              </a:rPr>
              <a:t> where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you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are!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62159" y="2668942"/>
            <a:ext cx="1912620" cy="769620"/>
          </a:xfrm>
          <a:custGeom>
            <a:avLst/>
            <a:gdLst/>
            <a:ahLst/>
            <a:cxnLst/>
            <a:rect l="l" t="t" r="r" b="b"/>
            <a:pathLst>
              <a:path w="1912620" h="769620">
                <a:moveTo>
                  <a:pt x="173040" y="253327"/>
                </a:moveTo>
                <a:lnTo>
                  <a:pt x="180644" y="188422"/>
                </a:lnTo>
                <a:lnTo>
                  <a:pt x="231301" y="132137"/>
                </a:lnTo>
                <a:lnTo>
                  <a:pt x="270200" y="109073"/>
                </a:lnTo>
                <a:lnTo>
                  <a:pt x="316772" y="90378"/>
                </a:lnTo>
                <a:lnTo>
                  <a:pt x="369988" y="76791"/>
                </a:lnTo>
                <a:lnTo>
                  <a:pt x="428818" y="69050"/>
                </a:lnTo>
                <a:lnTo>
                  <a:pt x="478562" y="67627"/>
                </a:lnTo>
                <a:lnTo>
                  <a:pt x="527687" y="70717"/>
                </a:lnTo>
                <a:lnTo>
                  <a:pt x="575193" y="78212"/>
                </a:lnTo>
                <a:lnTo>
                  <a:pt x="620080" y="90005"/>
                </a:lnTo>
                <a:lnTo>
                  <a:pt x="650988" y="65402"/>
                </a:lnTo>
                <a:lnTo>
                  <a:pt x="689969" y="45912"/>
                </a:lnTo>
                <a:lnTo>
                  <a:pt x="735113" y="31855"/>
                </a:lnTo>
                <a:lnTo>
                  <a:pt x="784509" y="23555"/>
                </a:lnTo>
                <a:lnTo>
                  <a:pt x="836246" y="21332"/>
                </a:lnTo>
                <a:lnTo>
                  <a:pt x="888415" y="25510"/>
                </a:lnTo>
                <a:lnTo>
                  <a:pt x="939104" y="36411"/>
                </a:lnTo>
                <a:lnTo>
                  <a:pt x="981377" y="52074"/>
                </a:lnTo>
                <a:lnTo>
                  <a:pt x="993968" y="58382"/>
                </a:lnTo>
                <a:lnTo>
                  <a:pt x="1023062" y="34887"/>
                </a:lnTo>
                <a:lnTo>
                  <a:pt x="1061075" y="17027"/>
                </a:lnTo>
                <a:lnTo>
                  <a:pt x="1105537" y="5248"/>
                </a:lnTo>
                <a:lnTo>
                  <a:pt x="1153978" y="0"/>
                </a:lnTo>
                <a:lnTo>
                  <a:pt x="1203929" y="1729"/>
                </a:lnTo>
                <a:lnTo>
                  <a:pt x="1252921" y="10884"/>
                </a:lnTo>
                <a:lnTo>
                  <a:pt x="1289830" y="24092"/>
                </a:lnTo>
                <a:lnTo>
                  <a:pt x="1320358" y="41491"/>
                </a:lnTo>
                <a:lnTo>
                  <a:pt x="1363140" y="20367"/>
                </a:lnTo>
                <a:lnTo>
                  <a:pt x="1412851" y="6608"/>
                </a:lnTo>
                <a:lnTo>
                  <a:pt x="1466598" y="343"/>
                </a:lnTo>
                <a:lnTo>
                  <a:pt x="1521488" y="1698"/>
                </a:lnTo>
                <a:lnTo>
                  <a:pt x="1574628" y="10799"/>
                </a:lnTo>
                <a:lnTo>
                  <a:pt x="1623126" y="27775"/>
                </a:lnTo>
                <a:lnTo>
                  <a:pt x="1670385" y="58763"/>
                </a:lnTo>
                <a:lnTo>
                  <a:pt x="1695643" y="96609"/>
                </a:lnTo>
                <a:lnTo>
                  <a:pt x="1753948" y="110125"/>
                </a:lnTo>
                <a:lnTo>
                  <a:pt x="1802083" y="130866"/>
                </a:lnTo>
                <a:lnTo>
                  <a:pt x="1838470" y="157315"/>
                </a:lnTo>
                <a:lnTo>
                  <a:pt x="1861533" y="187955"/>
                </a:lnTo>
                <a:lnTo>
                  <a:pt x="1869694" y="221269"/>
                </a:lnTo>
                <a:lnTo>
                  <a:pt x="1861378" y="255740"/>
                </a:lnTo>
                <a:lnTo>
                  <a:pt x="1858457" y="261455"/>
                </a:lnTo>
                <a:lnTo>
                  <a:pt x="1854901" y="267170"/>
                </a:lnTo>
                <a:lnTo>
                  <a:pt x="1850583" y="272758"/>
                </a:lnTo>
                <a:lnTo>
                  <a:pt x="1886165" y="305247"/>
                </a:lnTo>
                <a:lnTo>
                  <a:pt x="1906702" y="340177"/>
                </a:lnTo>
                <a:lnTo>
                  <a:pt x="1912531" y="376164"/>
                </a:lnTo>
                <a:lnTo>
                  <a:pt x="1903986" y="411825"/>
                </a:lnTo>
                <a:lnTo>
                  <a:pt x="1881403" y="445776"/>
                </a:lnTo>
                <a:lnTo>
                  <a:pt x="1845117" y="476632"/>
                </a:lnTo>
                <a:lnTo>
                  <a:pt x="1795465" y="503009"/>
                </a:lnTo>
                <a:lnTo>
                  <a:pt x="1729171" y="524154"/>
                </a:lnTo>
                <a:lnTo>
                  <a:pt x="1655257" y="535394"/>
                </a:lnTo>
                <a:lnTo>
                  <a:pt x="1648026" y="567476"/>
                </a:lnTo>
                <a:lnTo>
                  <a:pt x="1597763" y="622748"/>
                </a:lnTo>
                <a:lnTo>
                  <a:pt x="1557823" y="644267"/>
                </a:lnTo>
                <a:lnTo>
                  <a:pt x="1510071" y="660594"/>
                </a:lnTo>
                <a:lnTo>
                  <a:pt x="1456055" y="670894"/>
                </a:lnTo>
                <a:lnTo>
                  <a:pt x="1397320" y="674332"/>
                </a:lnTo>
                <a:lnTo>
                  <a:pt x="1362158" y="672893"/>
                </a:lnTo>
                <a:lnTo>
                  <a:pt x="1327866" y="668823"/>
                </a:lnTo>
                <a:lnTo>
                  <a:pt x="1294932" y="662205"/>
                </a:lnTo>
                <a:lnTo>
                  <a:pt x="1263843" y="653123"/>
                </a:lnTo>
                <a:lnTo>
                  <a:pt x="1243693" y="680592"/>
                </a:lnTo>
                <a:lnTo>
                  <a:pt x="1181156" y="725931"/>
                </a:lnTo>
                <a:lnTo>
                  <a:pt x="1140872" y="743178"/>
                </a:lnTo>
                <a:lnTo>
                  <a:pt x="1095979" y="756394"/>
                </a:lnTo>
                <a:lnTo>
                  <a:pt x="1047529" y="765269"/>
                </a:lnTo>
                <a:lnTo>
                  <a:pt x="996573" y="769489"/>
                </a:lnTo>
                <a:lnTo>
                  <a:pt x="944164" y="768745"/>
                </a:lnTo>
                <a:lnTo>
                  <a:pt x="891352" y="762724"/>
                </a:lnTo>
                <a:lnTo>
                  <a:pt x="843570" y="752211"/>
                </a:lnTo>
                <a:lnTo>
                  <a:pt x="800086" y="737483"/>
                </a:lnTo>
                <a:lnTo>
                  <a:pt x="761817" y="718897"/>
                </a:lnTo>
                <a:lnTo>
                  <a:pt x="729681" y="696811"/>
                </a:lnTo>
                <a:lnTo>
                  <a:pt x="679896" y="710404"/>
                </a:lnTo>
                <a:lnTo>
                  <a:pt x="628187" y="719193"/>
                </a:lnTo>
                <a:lnTo>
                  <a:pt x="575518" y="723311"/>
                </a:lnTo>
                <a:lnTo>
                  <a:pt x="522853" y="722892"/>
                </a:lnTo>
                <a:lnTo>
                  <a:pt x="471156" y="718067"/>
                </a:lnTo>
                <a:lnTo>
                  <a:pt x="421391" y="708972"/>
                </a:lnTo>
                <a:lnTo>
                  <a:pt x="374521" y="695740"/>
                </a:lnTo>
                <a:lnTo>
                  <a:pt x="331510" y="678503"/>
                </a:lnTo>
                <a:lnTo>
                  <a:pt x="293323" y="657395"/>
                </a:lnTo>
                <a:lnTo>
                  <a:pt x="260924" y="632549"/>
                </a:lnTo>
                <a:lnTo>
                  <a:pt x="259781" y="631406"/>
                </a:lnTo>
                <a:lnTo>
                  <a:pt x="258511" y="630390"/>
                </a:lnTo>
                <a:lnTo>
                  <a:pt x="257368" y="629247"/>
                </a:lnTo>
                <a:lnTo>
                  <a:pt x="195671" y="627764"/>
                </a:lnTo>
                <a:lnTo>
                  <a:pt x="139887" y="616252"/>
                </a:lnTo>
                <a:lnTo>
                  <a:pt x="93553" y="596237"/>
                </a:lnTo>
                <a:lnTo>
                  <a:pt x="60203" y="569242"/>
                </a:lnTo>
                <a:lnTo>
                  <a:pt x="43373" y="536791"/>
                </a:lnTo>
                <a:lnTo>
                  <a:pt x="43057" y="513774"/>
                </a:lnTo>
                <a:lnTo>
                  <a:pt x="51707" y="491531"/>
                </a:lnTo>
                <a:lnTo>
                  <a:pt x="68858" y="470836"/>
                </a:lnTo>
                <a:lnTo>
                  <a:pt x="94046" y="452463"/>
                </a:lnTo>
                <a:lnTo>
                  <a:pt x="46593" y="430870"/>
                </a:lnTo>
                <a:lnTo>
                  <a:pt x="14869" y="403193"/>
                </a:lnTo>
                <a:lnTo>
                  <a:pt x="0" y="371822"/>
                </a:lnTo>
                <a:lnTo>
                  <a:pt x="3114" y="339146"/>
                </a:lnTo>
                <a:lnTo>
                  <a:pt x="25339" y="307556"/>
                </a:lnTo>
                <a:lnTo>
                  <a:pt x="87188" y="271980"/>
                </a:lnTo>
                <a:lnTo>
                  <a:pt x="127316" y="261175"/>
                </a:lnTo>
                <a:lnTo>
                  <a:pt x="171516" y="255740"/>
                </a:lnTo>
                <a:lnTo>
                  <a:pt x="173040" y="253327"/>
                </a:lnTo>
                <a:close/>
              </a:path>
              <a:path w="1912620" h="769620">
                <a:moveTo>
                  <a:pt x="208219" y="463639"/>
                </a:moveTo>
                <a:lnTo>
                  <a:pt x="178963" y="463649"/>
                </a:lnTo>
                <a:lnTo>
                  <a:pt x="150195" y="461242"/>
                </a:lnTo>
                <a:lnTo>
                  <a:pt x="122404" y="456477"/>
                </a:lnTo>
                <a:lnTo>
                  <a:pt x="96078" y="449415"/>
                </a:lnTo>
              </a:path>
              <a:path w="1912620" h="769620">
                <a:moveTo>
                  <a:pt x="307025" y="619087"/>
                </a:moveTo>
                <a:lnTo>
                  <a:pt x="295096" y="621442"/>
                </a:lnTo>
                <a:lnTo>
                  <a:pt x="282942" y="623357"/>
                </a:lnTo>
                <a:lnTo>
                  <a:pt x="270574" y="624820"/>
                </a:lnTo>
                <a:lnTo>
                  <a:pt x="258003" y="625818"/>
                </a:lnTo>
              </a:path>
              <a:path w="1912620" h="769620">
                <a:moveTo>
                  <a:pt x="729554" y="693636"/>
                </a:moveTo>
                <a:lnTo>
                  <a:pt x="721054" y="686258"/>
                </a:lnTo>
                <a:lnTo>
                  <a:pt x="713282" y="678618"/>
                </a:lnTo>
                <a:lnTo>
                  <a:pt x="706247" y="670740"/>
                </a:lnTo>
                <a:lnTo>
                  <a:pt x="699963" y="662648"/>
                </a:lnTo>
              </a:path>
              <a:path w="1912620" h="769620">
                <a:moveTo>
                  <a:pt x="1275781" y="616420"/>
                </a:moveTo>
                <a:lnTo>
                  <a:pt x="1274116" y="625042"/>
                </a:lnTo>
                <a:lnTo>
                  <a:pt x="1271605" y="633581"/>
                </a:lnTo>
                <a:lnTo>
                  <a:pt x="1268262" y="642048"/>
                </a:lnTo>
                <a:lnTo>
                  <a:pt x="1264097" y="650456"/>
                </a:lnTo>
              </a:path>
              <a:path w="1912620" h="769620">
                <a:moveTo>
                  <a:pt x="1510350" y="406235"/>
                </a:moveTo>
                <a:lnTo>
                  <a:pt x="1570337" y="428474"/>
                </a:lnTo>
                <a:lnTo>
                  <a:pt x="1615823" y="458416"/>
                </a:lnTo>
                <a:lnTo>
                  <a:pt x="1644545" y="494049"/>
                </a:lnTo>
                <a:lnTo>
                  <a:pt x="1654241" y="533362"/>
                </a:lnTo>
              </a:path>
              <a:path w="1912620" h="769620">
                <a:moveTo>
                  <a:pt x="1849694" y="270853"/>
                </a:moveTo>
                <a:lnTo>
                  <a:pt x="1837529" y="284241"/>
                </a:lnTo>
                <a:lnTo>
                  <a:pt x="1822674" y="296713"/>
                </a:lnTo>
                <a:lnTo>
                  <a:pt x="1805295" y="308161"/>
                </a:lnTo>
                <a:lnTo>
                  <a:pt x="1785559" y="318478"/>
                </a:lnTo>
              </a:path>
              <a:path w="1912620" h="769620">
                <a:moveTo>
                  <a:pt x="1696024" y="93942"/>
                </a:moveTo>
                <a:lnTo>
                  <a:pt x="1698437" y="101435"/>
                </a:lnTo>
                <a:lnTo>
                  <a:pt x="1699580" y="108928"/>
                </a:lnTo>
                <a:lnTo>
                  <a:pt x="1699326" y="116421"/>
                </a:lnTo>
              </a:path>
              <a:path w="1912620" h="769620">
                <a:moveTo>
                  <a:pt x="1286957" y="67653"/>
                </a:moveTo>
                <a:lnTo>
                  <a:pt x="1293737" y="60043"/>
                </a:lnTo>
                <a:lnTo>
                  <a:pt x="1301482" y="52683"/>
                </a:lnTo>
                <a:lnTo>
                  <a:pt x="1310156" y="45632"/>
                </a:lnTo>
                <a:lnTo>
                  <a:pt x="1319723" y="38951"/>
                </a:lnTo>
              </a:path>
              <a:path w="1912620" h="769620">
                <a:moveTo>
                  <a:pt x="979998" y="81369"/>
                </a:moveTo>
                <a:lnTo>
                  <a:pt x="982926" y="75017"/>
                </a:lnTo>
                <a:lnTo>
                  <a:pt x="986570" y="68748"/>
                </a:lnTo>
                <a:lnTo>
                  <a:pt x="990927" y="62599"/>
                </a:lnTo>
                <a:lnTo>
                  <a:pt x="996000" y="56604"/>
                </a:lnTo>
              </a:path>
              <a:path w="1912620" h="769620">
                <a:moveTo>
                  <a:pt x="619953" y="89751"/>
                </a:moveTo>
                <a:lnTo>
                  <a:pt x="635280" y="95055"/>
                </a:lnTo>
                <a:lnTo>
                  <a:pt x="649988" y="100847"/>
                </a:lnTo>
                <a:lnTo>
                  <a:pt x="664029" y="107092"/>
                </a:lnTo>
                <a:lnTo>
                  <a:pt x="677357" y="113754"/>
                </a:lnTo>
              </a:path>
              <a:path w="1912620" h="769620">
                <a:moveTo>
                  <a:pt x="183200" y="278600"/>
                </a:moveTo>
                <a:lnTo>
                  <a:pt x="179989" y="272365"/>
                </a:lnTo>
                <a:lnTo>
                  <a:pt x="177231" y="266059"/>
                </a:lnTo>
                <a:lnTo>
                  <a:pt x="174949" y="259705"/>
                </a:lnTo>
                <a:lnTo>
                  <a:pt x="173167" y="253327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80920" y="2829559"/>
            <a:ext cx="1287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2729">
              <a:lnSpc>
                <a:spcPct val="100000"/>
              </a:lnSpc>
              <a:spcBef>
                <a:spcPts val="100"/>
              </a:spcBef>
            </a:pPr>
            <a:r>
              <a:rPr sz="1200" b="1" spc="-35" dirty="0">
                <a:latin typeface="Arial"/>
                <a:cs typeface="Arial"/>
              </a:rPr>
              <a:t>You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know </a:t>
            </a:r>
            <a:r>
              <a:rPr sz="1200" b="1" spc="5" dirty="0">
                <a:latin typeface="Arial"/>
                <a:cs typeface="Arial"/>
              </a:rPr>
              <a:t> where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you </a:t>
            </a:r>
            <a:r>
              <a:rPr sz="1200" b="1" dirty="0">
                <a:latin typeface="Arial"/>
                <a:cs typeface="Arial"/>
              </a:rPr>
              <a:t>going!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221168" y="2349974"/>
            <a:ext cx="4718685" cy="3018155"/>
            <a:chOff x="1221168" y="2349974"/>
            <a:chExt cx="4718685" cy="3018155"/>
          </a:xfrm>
        </p:grpSpPr>
        <p:sp>
          <p:nvSpPr>
            <p:cNvPr id="12" name="object 12"/>
            <p:cNvSpPr/>
            <p:nvPr/>
          </p:nvSpPr>
          <p:spPr>
            <a:xfrm>
              <a:off x="1221168" y="2950082"/>
              <a:ext cx="1716405" cy="2418080"/>
            </a:xfrm>
            <a:custGeom>
              <a:avLst/>
              <a:gdLst/>
              <a:ahLst/>
              <a:cxnLst/>
              <a:rect l="l" t="t" r="r" b="b"/>
              <a:pathLst>
                <a:path w="1716405" h="2418079">
                  <a:moveTo>
                    <a:pt x="1715833" y="318770"/>
                  </a:moveTo>
                  <a:lnTo>
                    <a:pt x="1690179" y="305308"/>
                  </a:lnTo>
                  <a:lnTo>
                    <a:pt x="981735" y="1641957"/>
                  </a:lnTo>
                  <a:lnTo>
                    <a:pt x="849807" y="1415529"/>
                  </a:lnTo>
                  <a:lnTo>
                    <a:pt x="1430464" y="306578"/>
                  </a:lnTo>
                  <a:lnTo>
                    <a:pt x="1404810" y="293116"/>
                  </a:lnTo>
                  <a:lnTo>
                    <a:pt x="832612" y="1386001"/>
                  </a:lnTo>
                  <a:lnTo>
                    <a:pt x="25019" y="0"/>
                  </a:lnTo>
                  <a:lnTo>
                    <a:pt x="0" y="14478"/>
                  </a:lnTo>
                  <a:lnTo>
                    <a:pt x="816749" y="1416304"/>
                  </a:lnTo>
                  <a:lnTo>
                    <a:pt x="498665" y="2023833"/>
                  </a:lnTo>
                  <a:lnTo>
                    <a:pt x="473011" y="2010410"/>
                  </a:lnTo>
                  <a:lnTo>
                    <a:pt x="471233" y="2107438"/>
                  </a:lnTo>
                  <a:lnTo>
                    <a:pt x="549973" y="2050669"/>
                  </a:lnTo>
                  <a:lnTo>
                    <a:pt x="548754" y="2050034"/>
                  </a:lnTo>
                  <a:lnTo>
                    <a:pt x="524281" y="2037245"/>
                  </a:lnTo>
                  <a:lnTo>
                    <a:pt x="833945" y="1445831"/>
                  </a:lnTo>
                  <a:lnTo>
                    <a:pt x="965771" y="1672082"/>
                  </a:lnTo>
                  <a:lnTo>
                    <a:pt x="614895" y="2334095"/>
                  </a:lnTo>
                  <a:lnTo>
                    <a:pt x="589343" y="2320544"/>
                  </a:lnTo>
                  <a:lnTo>
                    <a:pt x="587057" y="2417572"/>
                  </a:lnTo>
                  <a:lnTo>
                    <a:pt x="666051" y="2361184"/>
                  </a:lnTo>
                  <a:lnTo>
                    <a:pt x="664603" y="2360422"/>
                  </a:lnTo>
                  <a:lnTo>
                    <a:pt x="640549" y="2347684"/>
                  </a:lnTo>
                  <a:lnTo>
                    <a:pt x="982954" y="1701596"/>
                  </a:lnTo>
                  <a:lnTo>
                    <a:pt x="1167358" y="2018055"/>
                  </a:lnTo>
                  <a:lnTo>
                    <a:pt x="1142301" y="2032635"/>
                  </a:lnTo>
                  <a:lnTo>
                    <a:pt x="1223581" y="2085848"/>
                  </a:lnTo>
                  <a:lnTo>
                    <a:pt x="1220025" y="2030603"/>
                  </a:lnTo>
                  <a:lnTo>
                    <a:pt x="1217358" y="1988947"/>
                  </a:lnTo>
                  <a:lnTo>
                    <a:pt x="1192403" y="2003475"/>
                  </a:lnTo>
                  <a:lnTo>
                    <a:pt x="998931" y="1671459"/>
                  </a:lnTo>
                  <a:lnTo>
                    <a:pt x="1715833" y="3187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12879" y="2364579"/>
              <a:ext cx="1912620" cy="888365"/>
            </a:xfrm>
            <a:custGeom>
              <a:avLst/>
              <a:gdLst/>
              <a:ahLst/>
              <a:cxnLst/>
              <a:rect l="l" t="t" r="r" b="b"/>
              <a:pathLst>
                <a:path w="1912620" h="888364">
                  <a:moveTo>
                    <a:pt x="173040" y="292386"/>
                  </a:moveTo>
                  <a:lnTo>
                    <a:pt x="170945" y="254143"/>
                  </a:lnTo>
                  <a:lnTo>
                    <a:pt x="201106" y="183366"/>
                  </a:lnTo>
                  <a:lnTo>
                    <a:pt x="231301" y="152544"/>
                  </a:lnTo>
                  <a:lnTo>
                    <a:pt x="270200" y="125906"/>
                  </a:lnTo>
                  <a:lnTo>
                    <a:pt x="316772" y="104309"/>
                  </a:lnTo>
                  <a:lnTo>
                    <a:pt x="369988" y="88609"/>
                  </a:lnTo>
                  <a:lnTo>
                    <a:pt x="428818" y="79661"/>
                  </a:lnTo>
                  <a:lnTo>
                    <a:pt x="478562" y="78020"/>
                  </a:lnTo>
                  <a:lnTo>
                    <a:pt x="527687" y="81582"/>
                  </a:lnTo>
                  <a:lnTo>
                    <a:pt x="575193" y="90216"/>
                  </a:lnTo>
                  <a:lnTo>
                    <a:pt x="620080" y="103791"/>
                  </a:lnTo>
                  <a:lnTo>
                    <a:pt x="650988" y="75379"/>
                  </a:lnTo>
                  <a:lnTo>
                    <a:pt x="689969" y="52874"/>
                  </a:lnTo>
                  <a:lnTo>
                    <a:pt x="735113" y="36648"/>
                  </a:lnTo>
                  <a:lnTo>
                    <a:pt x="784509" y="27070"/>
                  </a:lnTo>
                  <a:lnTo>
                    <a:pt x="836246" y="24513"/>
                  </a:lnTo>
                  <a:lnTo>
                    <a:pt x="888415" y="29346"/>
                  </a:lnTo>
                  <a:lnTo>
                    <a:pt x="939104" y="41942"/>
                  </a:lnTo>
                  <a:lnTo>
                    <a:pt x="981377" y="60159"/>
                  </a:lnTo>
                  <a:lnTo>
                    <a:pt x="993968" y="67469"/>
                  </a:lnTo>
                  <a:lnTo>
                    <a:pt x="1023062" y="40325"/>
                  </a:lnTo>
                  <a:lnTo>
                    <a:pt x="1061075" y="19689"/>
                  </a:lnTo>
                  <a:lnTo>
                    <a:pt x="1105537" y="6081"/>
                  </a:lnTo>
                  <a:lnTo>
                    <a:pt x="1153978" y="18"/>
                  </a:lnTo>
                  <a:lnTo>
                    <a:pt x="1203929" y="2020"/>
                  </a:lnTo>
                  <a:lnTo>
                    <a:pt x="1252921" y="12605"/>
                  </a:lnTo>
                  <a:lnTo>
                    <a:pt x="1289830" y="27830"/>
                  </a:lnTo>
                  <a:lnTo>
                    <a:pt x="1320358" y="47911"/>
                  </a:lnTo>
                  <a:lnTo>
                    <a:pt x="1356537" y="26498"/>
                  </a:lnTo>
                  <a:lnTo>
                    <a:pt x="1398110" y="11310"/>
                  </a:lnTo>
                  <a:lnTo>
                    <a:pt x="1443255" y="2445"/>
                  </a:lnTo>
                  <a:lnTo>
                    <a:pt x="1490151" y="0"/>
                  </a:lnTo>
                  <a:lnTo>
                    <a:pt x="1536976" y="4072"/>
                  </a:lnTo>
                  <a:lnTo>
                    <a:pt x="1581908" y="14761"/>
                  </a:lnTo>
                  <a:lnTo>
                    <a:pt x="1623126" y="32163"/>
                  </a:lnTo>
                  <a:lnTo>
                    <a:pt x="1670385" y="67850"/>
                  </a:lnTo>
                  <a:lnTo>
                    <a:pt x="1695643" y="111538"/>
                  </a:lnTo>
                  <a:lnTo>
                    <a:pt x="1753948" y="127144"/>
                  </a:lnTo>
                  <a:lnTo>
                    <a:pt x="1802083" y="151078"/>
                  </a:lnTo>
                  <a:lnTo>
                    <a:pt x="1838470" y="181595"/>
                  </a:lnTo>
                  <a:lnTo>
                    <a:pt x="1861533" y="216948"/>
                  </a:lnTo>
                  <a:lnTo>
                    <a:pt x="1869694" y="255392"/>
                  </a:lnTo>
                  <a:lnTo>
                    <a:pt x="1861378" y="295180"/>
                  </a:lnTo>
                  <a:lnTo>
                    <a:pt x="1858457" y="301911"/>
                  </a:lnTo>
                  <a:lnTo>
                    <a:pt x="1854901" y="308388"/>
                  </a:lnTo>
                  <a:lnTo>
                    <a:pt x="1850583" y="314865"/>
                  </a:lnTo>
                  <a:lnTo>
                    <a:pt x="1882547" y="347519"/>
                  </a:lnTo>
                  <a:lnTo>
                    <a:pt x="1902960" y="382473"/>
                  </a:lnTo>
                  <a:lnTo>
                    <a:pt x="1912048" y="418660"/>
                  </a:lnTo>
                  <a:lnTo>
                    <a:pt x="1910034" y="455010"/>
                  </a:lnTo>
                  <a:lnTo>
                    <a:pt x="1873603" y="523927"/>
                  </a:lnTo>
                  <a:lnTo>
                    <a:pt x="1839635" y="554357"/>
                  </a:lnTo>
                  <a:lnTo>
                    <a:pt x="1795465" y="580676"/>
                  </a:lnTo>
                  <a:lnTo>
                    <a:pt x="1729171" y="605108"/>
                  </a:lnTo>
                  <a:lnTo>
                    <a:pt x="1655257" y="618014"/>
                  </a:lnTo>
                  <a:lnTo>
                    <a:pt x="1648026" y="655098"/>
                  </a:lnTo>
                  <a:lnTo>
                    <a:pt x="1628347" y="689072"/>
                  </a:lnTo>
                  <a:lnTo>
                    <a:pt x="1597763" y="718972"/>
                  </a:lnTo>
                  <a:lnTo>
                    <a:pt x="1557823" y="743833"/>
                  </a:lnTo>
                  <a:lnTo>
                    <a:pt x="1510071" y="762691"/>
                  </a:lnTo>
                  <a:lnTo>
                    <a:pt x="1456055" y="774582"/>
                  </a:lnTo>
                  <a:lnTo>
                    <a:pt x="1397320" y="778542"/>
                  </a:lnTo>
                  <a:lnTo>
                    <a:pt x="1362158" y="776820"/>
                  </a:lnTo>
                  <a:lnTo>
                    <a:pt x="1327866" y="772097"/>
                  </a:lnTo>
                  <a:lnTo>
                    <a:pt x="1294932" y="764469"/>
                  </a:lnTo>
                  <a:lnTo>
                    <a:pt x="1263843" y="754031"/>
                  </a:lnTo>
                  <a:lnTo>
                    <a:pt x="1243693" y="785755"/>
                  </a:lnTo>
                  <a:lnTo>
                    <a:pt x="1215780" y="813889"/>
                  </a:lnTo>
                  <a:lnTo>
                    <a:pt x="1181156" y="838077"/>
                  </a:lnTo>
                  <a:lnTo>
                    <a:pt x="1140872" y="857967"/>
                  </a:lnTo>
                  <a:lnTo>
                    <a:pt x="1095979" y="873202"/>
                  </a:lnTo>
                  <a:lnTo>
                    <a:pt x="1047529" y="883430"/>
                  </a:lnTo>
                  <a:lnTo>
                    <a:pt x="996573" y="888296"/>
                  </a:lnTo>
                  <a:lnTo>
                    <a:pt x="944164" y="887445"/>
                  </a:lnTo>
                  <a:lnTo>
                    <a:pt x="891352" y="880523"/>
                  </a:lnTo>
                  <a:lnTo>
                    <a:pt x="843570" y="868351"/>
                  </a:lnTo>
                  <a:lnTo>
                    <a:pt x="800086" y="851345"/>
                  </a:lnTo>
                  <a:lnTo>
                    <a:pt x="761817" y="829910"/>
                  </a:lnTo>
                  <a:lnTo>
                    <a:pt x="729681" y="804450"/>
                  </a:lnTo>
                  <a:lnTo>
                    <a:pt x="679896" y="820112"/>
                  </a:lnTo>
                  <a:lnTo>
                    <a:pt x="628187" y="830241"/>
                  </a:lnTo>
                  <a:lnTo>
                    <a:pt x="575518" y="834988"/>
                  </a:lnTo>
                  <a:lnTo>
                    <a:pt x="522853" y="834506"/>
                  </a:lnTo>
                  <a:lnTo>
                    <a:pt x="471156" y="828946"/>
                  </a:lnTo>
                  <a:lnTo>
                    <a:pt x="421391" y="818459"/>
                  </a:lnTo>
                  <a:lnTo>
                    <a:pt x="374521" y="803198"/>
                  </a:lnTo>
                  <a:lnTo>
                    <a:pt x="331510" y="783314"/>
                  </a:lnTo>
                  <a:lnTo>
                    <a:pt x="293323" y="758958"/>
                  </a:lnTo>
                  <a:lnTo>
                    <a:pt x="260924" y="730282"/>
                  </a:lnTo>
                  <a:lnTo>
                    <a:pt x="259781" y="729012"/>
                  </a:lnTo>
                  <a:lnTo>
                    <a:pt x="258511" y="727615"/>
                  </a:lnTo>
                  <a:lnTo>
                    <a:pt x="257368" y="726345"/>
                  </a:lnTo>
                  <a:lnTo>
                    <a:pt x="205639" y="725816"/>
                  </a:lnTo>
                  <a:lnTo>
                    <a:pt x="157607" y="717032"/>
                  </a:lnTo>
                  <a:lnTo>
                    <a:pt x="115318" y="701009"/>
                  </a:lnTo>
                  <a:lnTo>
                    <a:pt x="80819" y="678763"/>
                  </a:lnTo>
                  <a:lnTo>
                    <a:pt x="43373" y="619665"/>
                  </a:lnTo>
                  <a:lnTo>
                    <a:pt x="43057" y="593122"/>
                  </a:lnTo>
                  <a:lnTo>
                    <a:pt x="51707" y="567437"/>
                  </a:lnTo>
                  <a:lnTo>
                    <a:pt x="68858" y="543513"/>
                  </a:lnTo>
                  <a:lnTo>
                    <a:pt x="94046" y="522256"/>
                  </a:lnTo>
                  <a:lnTo>
                    <a:pt x="46593" y="497388"/>
                  </a:lnTo>
                  <a:lnTo>
                    <a:pt x="14869" y="465466"/>
                  </a:lnTo>
                  <a:lnTo>
                    <a:pt x="0" y="429253"/>
                  </a:lnTo>
                  <a:lnTo>
                    <a:pt x="3114" y="391509"/>
                  </a:lnTo>
                  <a:lnTo>
                    <a:pt x="25339" y="354997"/>
                  </a:lnTo>
                  <a:lnTo>
                    <a:pt x="87188" y="313945"/>
                  </a:lnTo>
                  <a:lnTo>
                    <a:pt x="127316" y="301455"/>
                  </a:lnTo>
                  <a:lnTo>
                    <a:pt x="171516" y="295180"/>
                  </a:lnTo>
                  <a:lnTo>
                    <a:pt x="173040" y="292386"/>
                  </a:lnTo>
                  <a:close/>
                </a:path>
                <a:path w="1912620" h="888364">
                  <a:moveTo>
                    <a:pt x="208219" y="535210"/>
                  </a:moveTo>
                  <a:lnTo>
                    <a:pt x="178963" y="535222"/>
                  </a:lnTo>
                  <a:lnTo>
                    <a:pt x="150195" y="532448"/>
                  </a:lnTo>
                  <a:lnTo>
                    <a:pt x="122404" y="526959"/>
                  </a:lnTo>
                  <a:lnTo>
                    <a:pt x="96078" y="518827"/>
                  </a:lnTo>
                </a:path>
                <a:path w="1912620" h="888364">
                  <a:moveTo>
                    <a:pt x="307025" y="714661"/>
                  </a:moveTo>
                  <a:lnTo>
                    <a:pt x="295096" y="717372"/>
                  </a:lnTo>
                  <a:lnTo>
                    <a:pt x="282942" y="719583"/>
                  </a:lnTo>
                  <a:lnTo>
                    <a:pt x="270574" y="721269"/>
                  </a:lnTo>
                  <a:lnTo>
                    <a:pt x="258003" y="722408"/>
                  </a:lnTo>
                </a:path>
                <a:path w="1912620" h="888364">
                  <a:moveTo>
                    <a:pt x="729554" y="800767"/>
                  </a:moveTo>
                  <a:lnTo>
                    <a:pt x="721054" y="792245"/>
                  </a:lnTo>
                  <a:lnTo>
                    <a:pt x="713282" y="783448"/>
                  </a:lnTo>
                  <a:lnTo>
                    <a:pt x="706247" y="774389"/>
                  </a:lnTo>
                  <a:lnTo>
                    <a:pt x="699963" y="765080"/>
                  </a:lnTo>
                </a:path>
                <a:path w="1912620" h="888364">
                  <a:moveTo>
                    <a:pt x="1275781" y="711613"/>
                  </a:moveTo>
                  <a:lnTo>
                    <a:pt x="1274116" y="721567"/>
                  </a:lnTo>
                  <a:lnTo>
                    <a:pt x="1271605" y="731425"/>
                  </a:lnTo>
                  <a:lnTo>
                    <a:pt x="1268262" y="741189"/>
                  </a:lnTo>
                  <a:lnTo>
                    <a:pt x="1264097" y="750856"/>
                  </a:lnTo>
                </a:path>
                <a:path w="1912620" h="888364">
                  <a:moveTo>
                    <a:pt x="1510350" y="468916"/>
                  </a:moveTo>
                  <a:lnTo>
                    <a:pt x="1559427" y="488684"/>
                  </a:lnTo>
                  <a:lnTo>
                    <a:pt x="1599514" y="514431"/>
                  </a:lnTo>
                  <a:lnTo>
                    <a:pt x="1629450" y="544976"/>
                  </a:lnTo>
                  <a:lnTo>
                    <a:pt x="1648078" y="579136"/>
                  </a:lnTo>
                  <a:lnTo>
                    <a:pt x="1654241" y="615728"/>
                  </a:lnTo>
                </a:path>
                <a:path w="1912620" h="888364">
                  <a:moveTo>
                    <a:pt x="1849694" y="312579"/>
                  </a:moveTo>
                  <a:lnTo>
                    <a:pt x="1837529" y="328085"/>
                  </a:lnTo>
                  <a:lnTo>
                    <a:pt x="1822674" y="342520"/>
                  </a:lnTo>
                  <a:lnTo>
                    <a:pt x="1805295" y="355763"/>
                  </a:lnTo>
                  <a:lnTo>
                    <a:pt x="1785559" y="367697"/>
                  </a:lnTo>
                </a:path>
                <a:path w="1912620" h="888364">
                  <a:moveTo>
                    <a:pt x="1696024" y="108490"/>
                  </a:moveTo>
                  <a:lnTo>
                    <a:pt x="1697593" y="114914"/>
                  </a:lnTo>
                  <a:lnTo>
                    <a:pt x="1698675" y="121397"/>
                  </a:lnTo>
                  <a:lnTo>
                    <a:pt x="1699256" y="127904"/>
                  </a:lnTo>
                  <a:lnTo>
                    <a:pt x="1699326" y="134398"/>
                  </a:lnTo>
                </a:path>
                <a:path w="1912620" h="888364">
                  <a:moveTo>
                    <a:pt x="1286957" y="78137"/>
                  </a:moveTo>
                  <a:lnTo>
                    <a:pt x="1293737" y="69333"/>
                  </a:lnTo>
                  <a:lnTo>
                    <a:pt x="1301482" y="60850"/>
                  </a:lnTo>
                  <a:lnTo>
                    <a:pt x="1310156" y="52724"/>
                  </a:lnTo>
                  <a:lnTo>
                    <a:pt x="1319723" y="44990"/>
                  </a:lnTo>
                </a:path>
                <a:path w="1912620" h="888364">
                  <a:moveTo>
                    <a:pt x="979998" y="93885"/>
                  </a:moveTo>
                  <a:lnTo>
                    <a:pt x="982926" y="86527"/>
                  </a:lnTo>
                  <a:lnTo>
                    <a:pt x="986570" y="79312"/>
                  </a:lnTo>
                  <a:lnTo>
                    <a:pt x="990927" y="72240"/>
                  </a:lnTo>
                  <a:lnTo>
                    <a:pt x="996000" y="65310"/>
                  </a:lnTo>
                </a:path>
                <a:path w="1912620" h="888364">
                  <a:moveTo>
                    <a:pt x="619953" y="103664"/>
                  </a:moveTo>
                  <a:lnTo>
                    <a:pt x="635280" y="109758"/>
                  </a:lnTo>
                  <a:lnTo>
                    <a:pt x="649988" y="116412"/>
                  </a:lnTo>
                  <a:lnTo>
                    <a:pt x="664029" y="123613"/>
                  </a:lnTo>
                  <a:lnTo>
                    <a:pt x="677357" y="131350"/>
                  </a:lnTo>
                </a:path>
                <a:path w="1912620" h="888364">
                  <a:moveTo>
                    <a:pt x="183200" y="321596"/>
                  </a:moveTo>
                  <a:lnTo>
                    <a:pt x="179989" y="314407"/>
                  </a:lnTo>
                  <a:lnTo>
                    <a:pt x="177231" y="307134"/>
                  </a:lnTo>
                  <a:lnTo>
                    <a:pt x="174949" y="299790"/>
                  </a:lnTo>
                  <a:lnTo>
                    <a:pt x="173167" y="292386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297426" y="2524759"/>
            <a:ext cx="11061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35" dirty="0">
                <a:latin typeface="Arial"/>
                <a:cs typeface="Arial"/>
              </a:rPr>
              <a:t>You </a:t>
            </a:r>
            <a:r>
              <a:rPr sz="1200" b="1" dirty="0">
                <a:latin typeface="Arial"/>
                <a:cs typeface="Arial"/>
              </a:rPr>
              <a:t>know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your </a:t>
            </a:r>
            <a:r>
              <a:rPr sz="1200" b="1" spc="-3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forces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available!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922520" y="2470371"/>
            <a:ext cx="3091180" cy="2258060"/>
            <a:chOff x="4922520" y="2470371"/>
            <a:chExt cx="3091180" cy="2258060"/>
          </a:xfrm>
        </p:grpSpPr>
        <p:sp>
          <p:nvSpPr>
            <p:cNvPr id="16" name="object 16"/>
            <p:cNvSpPr/>
            <p:nvPr/>
          </p:nvSpPr>
          <p:spPr>
            <a:xfrm>
              <a:off x="4922520" y="3099562"/>
              <a:ext cx="171450" cy="1628775"/>
            </a:xfrm>
            <a:custGeom>
              <a:avLst/>
              <a:gdLst/>
              <a:ahLst/>
              <a:cxnLst/>
              <a:rect l="l" t="t" r="r" b="b"/>
              <a:pathLst>
                <a:path w="171450" h="1628775">
                  <a:moveTo>
                    <a:pt x="113616" y="1542835"/>
                  </a:moveTo>
                  <a:lnTo>
                    <a:pt x="84708" y="1544955"/>
                  </a:lnTo>
                  <a:lnTo>
                    <a:pt x="134492" y="1628394"/>
                  </a:lnTo>
                  <a:lnTo>
                    <a:pt x="163665" y="1557274"/>
                  </a:lnTo>
                  <a:lnTo>
                    <a:pt x="114680" y="1557274"/>
                  </a:lnTo>
                  <a:lnTo>
                    <a:pt x="113616" y="1542835"/>
                  </a:lnTo>
                  <a:close/>
                </a:path>
                <a:path w="171450" h="1628775">
                  <a:moveTo>
                    <a:pt x="142440" y="1540722"/>
                  </a:moveTo>
                  <a:lnTo>
                    <a:pt x="113616" y="1542835"/>
                  </a:lnTo>
                  <a:lnTo>
                    <a:pt x="114680" y="1557274"/>
                  </a:lnTo>
                  <a:lnTo>
                    <a:pt x="143509" y="1555242"/>
                  </a:lnTo>
                  <a:lnTo>
                    <a:pt x="142440" y="1540722"/>
                  </a:lnTo>
                  <a:close/>
                </a:path>
                <a:path w="171450" h="1628775">
                  <a:moveTo>
                    <a:pt x="171322" y="1538605"/>
                  </a:moveTo>
                  <a:lnTo>
                    <a:pt x="142440" y="1540722"/>
                  </a:lnTo>
                  <a:lnTo>
                    <a:pt x="143509" y="1555242"/>
                  </a:lnTo>
                  <a:lnTo>
                    <a:pt x="114680" y="1557274"/>
                  </a:lnTo>
                  <a:lnTo>
                    <a:pt x="163665" y="1557274"/>
                  </a:lnTo>
                  <a:lnTo>
                    <a:pt x="171322" y="1538605"/>
                  </a:lnTo>
                  <a:close/>
                </a:path>
                <a:path w="171450" h="1628775">
                  <a:moveTo>
                    <a:pt x="28955" y="0"/>
                  </a:moveTo>
                  <a:lnTo>
                    <a:pt x="0" y="2032"/>
                  </a:lnTo>
                  <a:lnTo>
                    <a:pt x="113616" y="1542835"/>
                  </a:lnTo>
                  <a:lnTo>
                    <a:pt x="142440" y="1540722"/>
                  </a:lnTo>
                  <a:lnTo>
                    <a:pt x="289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87044" y="2484976"/>
              <a:ext cx="1912620" cy="888365"/>
            </a:xfrm>
            <a:custGeom>
              <a:avLst/>
              <a:gdLst/>
              <a:ahLst/>
              <a:cxnLst/>
              <a:rect l="l" t="t" r="r" b="b"/>
              <a:pathLst>
                <a:path w="1912620" h="888364">
                  <a:moveTo>
                    <a:pt x="173040" y="292386"/>
                  </a:moveTo>
                  <a:lnTo>
                    <a:pt x="170945" y="254143"/>
                  </a:lnTo>
                  <a:lnTo>
                    <a:pt x="201106" y="183366"/>
                  </a:lnTo>
                  <a:lnTo>
                    <a:pt x="231301" y="152544"/>
                  </a:lnTo>
                  <a:lnTo>
                    <a:pt x="270200" y="125906"/>
                  </a:lnTo>
                  <a:lnTo>
                    <a:pt x="316772" y="104309"/>
                  </a:lnTo>
                  <a:lnTo>
                    <a:pt x="369988" y="88609"/>
                  </a:lnTo>
                  <a:lnTo>
                    <a:pt x="428818" y="79661"/>
                  </a:lnTo>
                  <a:lnTo>
                    <a:pt x="478562" y="78020"/>
                  </a:lnTo>
                  <a:lnTo>
                    <a:pt x="527687" y="81582"/>
                  </a:lnTo>
                  <a:lnTo>
                    <a:pt x="575193" y="90216"/>
                  </a:lnTo>
                  <a:lnTo>
                    <a:pt x="620080" y="103791"/>
                  </a:lnTo>
                  <a:lnTo>
                    <a:pt x="650988" y="75379"/>
                  </a:lnTo>
                  <a:lnTo>
                    <a:pt x="689969" y="52874"/>
                  </a:lnTo>
                  <a:lnTo>
                    <a:pt x="735113" y="36648"/>
                  </a:lnTo>
                  <a:lnTo>
                    <a:pt x="784509" y="27070"/>
                  </a:lnTo>
                  <a:lnTo>
                    <a:pt x="836246" y="24513"/>
                  </a:lnTo>
                  <a:lnTo>
                    <a:pt x="888415" y="29346"/>
                  </a:lnTo>
                  <a:lnTo>
                    <a:pt x="939104" y="41942"/>
                  </a:lnTo>
                  <a:lnTo>
                    <a:pt x="981377" y="60159"/>
                  </a:lnTo>
                  <a:lnTo>
                    <a:pt x="993968" y="67469"/>
                  </a:lnTo>
                  <a:lnTo>
                    <a:pt x="1023062" y="40325"/>
                  </a:lnTo>
                  <a:lnTo>
                    <a:pt x="1061075" y="19689"/>
                  </a:lnTo>
                  <a:lnTo>
                    <a:pt x="1105537" y="6081"/>
                  </a:lnTo>
                  <a:lnTo>
                    <a:pt x="1153978" y="18"/>
                  </a:lnTo>
                  <a:lnTo>
                    <a:pt x="1203929" y="2020"/>
                  </a:lnTo>
                  <a:lnTo>
                    <a:pt x="1252921" y="12605"/>
                  </a:lnTo>
                  <a:lnTo>
                    <a:pt x="1289830" y="27830"/>
                  </a:lnTo>
                  <a:lnTo>
                    <a:pt x="1320358" y="47911"/>
                  </a:lnTo>
                  <a:lnTo>
                    <a:pt x="1356537" y="26498"/>
                  </a:lnTo>
                  <a:lnTo>
                    <a:pt x="1398110" y="11310"/>
                  </a:lnTo>
                  <a:lnTo>
                    <a:pt x="1443255" y="2445"/>
                  </a:lnTo>
                  <a:lnTo>
                    <a:pt x="1490151" y="0"/>
                  </a:lnTo>
                  <a:lnTo>
                    <a:pt x="1536976" y="4072"/>
                  </a:lnTo>
                  <a:lnTo>
                    <a:pt x="1581908" y="14761"/>
                  </a:lnTo>
                  <a:lnTo>
                    <a:pt x="1623126" y="32163"/>
                  </a:lnTo>
                  <a:lnTo>
                    <a:pt x="1670385" y="67850"/>
                  </a:lnTo>
                  <a:lnTo>
                    <a:pt x="1695643" y="111538"/>
                  </a:lnTo>
                  <a:lnTo>
                    <a:pt x="1753948" y="127144"/>
                  </a:lnTo>
                  <a:lnTo>
                    <a:pt x="1802083" y="151078"/>
                  </a:lnTo>
                  <a:lnTo>
                    <a:pt x="1838470" y="181595"/>
                  </a:lnTo>
                  <a:lnTo>
                    <a:pt x="1861533" y="216948"/>
                  </a:lnTo>
                  <a:lnTo>
                    <a:pt x="1869694" y="255392"/>
                  </a:lnTo>
                  <a:lnTo>
                    <a:pt x="1861378" y="295180"/>
                  </a:lnTo>
                  <a:lnTo>
                    <a:pt x="1858457" y="301911"/>
                  </a:lnTo>
                  <a:lnTo>
                    <a:pt x="1854901" y="308388"/>
                  </a:lnTo>
                  <a:lnTo>
                    <a:pt x="1850583" y="314865"/>
                  </a:lnTo>
                  <a:lnTo>
                    <a:pt x="1882547" y="347519"/>
                  </a:lnTo>
                  <a:lnTo>
                    <a:pt x="1902960" y="382473"/>
                  </a:lnTo>
                  <a:lnTo>
                    <a:pt x="1912048" y="418660"/>
                  </a:lnTo>
                  <a:lnTo>
                    <a:pt x="1910034" y="455010"/>
                  </a:lnTo>
                  <a:lnTo>
                    <a:pt x="1873603" y="523927"/>
                  </a:lnTo>
                  <a:lnTo>
                    <a:pt x="1839635" y="554357"/>
                  </a:lnTo>
                  <a:lnTo>
                    <a:pt x="1795465" y="580676"/>
                  </a:lnTo>
                  <a:lnTo>
                    <a:pt x="1729171" y="605108"/>
                  </a:lnTo>
                  <a:lnTo>
                    <a:pt x="1655257" y="618014"/>
                  </a:lnTo>
                  <a:lnTo>
                    <a:pt x="1648026" y="655098"/>
                  </a:lnTo>
                  <a:lnTo>
                    <a:pt x="1628347" y="689072"/>
                  </a:lnTo>
                  <a:lnTo>
                    <a:pt x="1597763" y="718972"/>
                  </a:lnTo>
                  <a:lnTo>
                    <a:pt x="1557823" y="743833"/>
                  </a:lnTo>
                  <a:lnTo>
                    <a:pt x="1510071" y="762691"/>
                  </a:lnTo>
                  <a:lnTo>
                    <a:pt x="1456055" y="774582"/>
                  </a:lnTo>
                  <a:lnTo>
                    <a:pt x="1397320" y="778542"/>
                  </a:lnTo>
                  <a:lnTo>
                    <a:pt x="1362158" y="776820"/>
                  </a:lnTo>
                  <a:lnTo>
                    <a:pt x="1327866" y="772097"/>
                  </a:lnTo>
                  <a:lnTo>
                    <a:pt x="1294932" y="764469"/>
                  </a:lnTo>
                  <a:lnTo>
                    <a:pt x="1263843" y="754031"/>
                  </a:lnTo>
                  <a:lnTo>
                    <a:pt x="1243693" y="785755"/>
                  </a:lnTo>
                  <a:lnTo>
                    <a:pt x="1215780" y="813889"/>
                  </a:lnTo>
                  <a:lnTo>
                    <a:pt x="1181156" y="838077"/>
                  </a:lnTo>
                  <a:lnTo>
                    <a:pt x="1140872" y="857967"/>
                  </a:lnTo>
                  <a:lnTo>
                    <a:pt x="1095979" y="873202"/>
                  </a:lnTo>
                  <a:lnTo>
                    <a:pt x="1047529" y="883430"/>
                  </a:lnTo>
                  <a:lnTo>
                    <a:pt x="996573" y="888296"/>
                  </a:lnTo>
                  <a:lnTo>
                    <a:pt x="944164" y="887445"/>
                  </a:lnTo>
                  <a:lnTo>
                    <a:pt x="891352" y="880523"/>
                  </a:lnTo>
                  <a:lnTo>
                    <a:pt x="843570" y="868351"/>
                  </a:lnTo>
                  <a:lnTo>
                    <a:pt x="800086" y="851345"/>
                  </a:lnTo>
                  <a:lnTo>
                    <a:pt x="761817" y="829910"/>
                  </a:lnTo>
                  <a:lnTo>
                    <a:pt x="729681" y="804450"/>
                  </a:lnTo>
                  <a:lnTo>
                    <a:pt x="679896" y="820112"/>
                  </a:lnTo>
                  <a:lnTo>
                    <a:pt x="628187" y="830241"/>
                  </a:lnTo>
                  <a:lnTo>
                    <a:pt x="575518" y="834988"/>
                  </a:lnTo>
                  <a:lnTo>
                    <a:pt x="522853" y="834506"/>
                  </a:lnTo>
                  <a:lnTo>
                    <a:pt x="471156" y="828946"/>
                  </a:lnTo>
                  <a:lnTo>
                    <a:pt x="421391" y="818459"/>
                  </a:lnTo>
                  <a:lnTo>
                    <a:pt x="374521" y="803198"/>
                  </a:lnTo>
                  <a:lnTo>
                    <a:pt x="331510" y="783314"/>
                  </a:lnTo>
                  <a:lnTo>
                    <a:pt x="293323" y="758958"/>
                  </a:lnTo>
                  <a:lnTo>
                    <a:pt x="260924" y="730282"/>
                  </a:lnTo>
                  <a:lnTo>
                    <a:pt x="259781" y="729012"/>
                  </a:lnTo>
                  <a:lnTo>
                    <a:pt x="258511" y="727615"/>
                  </a:lnTo>
                  <a:lnTo>
                    <a:pt x="257368" y="726345"/>
                  </a:lnTo>
                  <a:lnTo>
                    <a:pt x="205639" y="725816"/>
                  </a:lnTo>
                  <a:lnTo>
                    <a:pt x="157607" y="717032"/>
                  </a:lnTo>
                  <a:lnTo>
                    <a:pt x="115318" y="701009"/>
                  </a:lnTo>
                  <a:lnTo>
                    <a:pt x="80819" y="678763"/>
                  </a:lnTo>
                  <a:lnTo>
                    <a:pt x="43373" y="619665"/>
                  </a:lnTo>
                  <a:lnTo>
                    <a:pt x="43057" y="593122"/>
                  </a:lnTo>
                  <a:lnTo>
                    <a:pt x="51707" y="567437"/>
                  </a:lnTo>
                  <a:lnTo>
                    <a:pt x="68858" y="543513"/>
                  </a:lnTo>
                  <a:lnTo>
                    <a:pt x="94046" y="522256"/>
                  </a:lnTo>
                  <a:lnTo>
                    <a:pt x="46593" y="497388"/>
                  </a:lnTo>
                  <a:lnTo>
                    <a:pt x="14869" y="465466"/>
                  </a:lnTo>
                  <a:lnTo>
                    <a:pt x="0" y="429253"/>
                  </a:lnTo>
                  <a:lnTo>
                    <a:pt x="3114" y="391509"/>
                  </a:lnTo>
                  <a:lnTo>
                    <a:pt x="25339" y="354997"/>
                  </a:lnTo>
                  <a:lnTo>
                    <a:pt x="87188" y="313945"/>
                  </a:lnTo>
                  <a:lnTo>
                    <a:pt x="127316" y="301455"/>
                  </a:lnTo>
                  <a:lnTo>
                    <a:pt x="171516" y="295180"/>
                  </a:lnTo>
                  <a:lnTo>
                    <a:pt x="173040" y="292386"/>
                  </a:lnTo>
                  <a:close/>
                </a:path>
                <a:path w="1912620" h="888364">
                  <a:moveTo>
                    <a:pt x="208219" y="535210"/>
                  </a:moveTo>
                  <a:lnTo>
                    <a:pt x="178963" y="535222"/>
                  </a:lnTo>
                  <a:lnTo>
                    <a:pt x="150195" y="532448"/>
                  </a:lnTo>
                  <a:lnTo>
                    <a:pt x="122404" y="526959"/>
                  </a:lnTo>
                  <a:lnTo>
                    <a:pt x="96078" y="518827"/>
                  </a:lnTo>
                </a:path>
                <a:path w="1912620" h="888364">
                  <a:moveTo>
                    <a:pt x="307025" y="714661"/>
                  </a:moveTo>
                  <a:lnTo>
                    <a:pt x="295096" y="717372"/>
                  </a:lnTo>
                  <a:lnTo>
                    <a:pt x="282942" y="719583"/>
                  </a:lnTo>
                  <a:lnTo>
                    <a:pt x="270574" y="721269"/>
                  </a:lnTo>
                  <a:lnTo>
                    <a:pt x="258003" y="722408"/>
                  </a:lnTo>
                </a:path>
                <a:path w="1912620" h="888364">
                  <a:moveTo>
                    <a:pt x="729554" y="800767"/>
                  </a:moveTo>
                  <a:lnTo>
                    <a:pt x="721054" y="792245"/>
                  </a:lnTo>
                  <a:lnTo>
                    <a:pt x="713282" y="783448"/>
                  </a:lnTo>
                  <a:lnTo>
                    <a:pt x="706247" y="774389"/>
                  </a:lnTo>
                  <a:lnTo>
                    <a:pt x="699963" y="765080"/>
                  </a:lnTo>
                </a:path>
                <a:path w="1912620" h="888364">
                  <a:moveTo>
                    <a:pt x="1275781" y="711613"/>
                  </a:moveTo>
                  <a:lnTo>
                    <a:pt x="1274116" y="721567"/>
                  </a:lnTo>
                  <a:lnTo>
                    <a:pt x="1271605" y="731425"/>
                  </a:lnTo>
                  <a:lnTo>
                    <a:pt x="1268262" y="741189"/>
                  </a:lnTo>
                  <a:lnTo>
                    <a:pt x="1264097" y="750856"/>
                  </a:lnTo>
                </a:path>
                <a:path w="1912620" h="888364">
                  <a:moveTo>
                    <a:pt x="1510350" y="468916"/>
                  </a:moveTo>
                  <a:lnTo>
                    <a:pt x="1559427" y="488684"/>
                  </a:lnTo>
                  <a:lnTo>
                    <a:pt x="1599514" y="514431"/>
                  </a:lnTo>
                  <a:lnTo>
                    <a:pt x="1629450" y="544976"/>
                  </a:lnTo>
                  <a:lnTo>
                    <a:pt x="1648078" y="579136"/>
                  </a:lnTo>
                  <a:lnTo>
                    <a:pt x="1654241" y="615728"/>
                  </a:lnTo>
                </a:path>
                <a:path w="1912620" h="888364">
                  <a:moveTo>
                    <a:pt x="1849694" y="312579"/>
                  </a:moveTo>
                  <a:lnTo>
                    <a:pt x="1837529" y="328085"/>
                  </a:lnTo>
                  <a:lnTo>
                    <a:pt x="1822674" y="342520"/>
                  </a:lnTo>
                  <a:lnTo>
                    <a:pt x="1805295" y="355763"/>
                  </a:lnTo>
                  <a:lnTo>
                    <a:pt x="1785559" y="367697"/>
                  </a:lnTo>
                </a:path>
                <a:path w="1912620" h="888364">
                  <a:moveTo>
                    <a:pt x="1696024" y="108490"/>
                  </a:moveTo>
                  <a:lnTo>
                    <a:pt x="1697593" y="114914"/>
                  </a:lnTo>
                  <a:lnTo>
                    <a:pt x="1698675" y="121397"/>
                  </a:lnTo>
                  <a:lnTo>
                    <a:pt x="1699256" y="127904"/>
                  </a:lnTo>
                  <a:lnTo>
                    <a:pt x="1699326" y="134398"/>
                  </a:lnTo>
                </a:path>
                <a:path w="1912620" h="888364">
                  <a:moveTo>
                    <a:pt x="1286957" y="78137"/>
                  </a:moveTo>
                  <a:lnTo>
                    <a:pt x="1293737" y="69333"/>
                  </a:lnTo>
                  <a:lnTo>
                    <a:pt x="1301482" y="60850"/>
                  </a:lnTo>
                  <a:lnTo>
                    <a:pt x="1310156" y="52724"/>
                  </a:lnTo>
                  <a:lnTo>
                    <a:pt x="1319723" y="44990"/>
                  </a:lnTo>
                </a:path>
                <a:path w="1912620" h="888364">
                  <a:moveTo>
                    <a:pt x="979998" y="93885"/>
                  </a:moveTo>
                  <a:lnTo>
                    <a:pt x="982926" y="86527"/>
                  </a:lnTo>
                  <a:lnTo>
                    <a:pt x="986570" y="79312"/>
                  </a:lnTo>
                  <a:lnTo>
                    <a:pt x="990927" y="72240"/>
                  </a:lnTo>
                  <a:lnTo>
                    <a:pt x="996000" y="65310"/>
                  </a:lnTo>
                </a:path>
                <a:path w="1912620" h="888364">
                  <a:moveTo>
                    <a:pt x="619953" y="103664"/>
                  </a:moveTo>
                  <a:lnTo>
                    <a:pt x="635280" y="109758"/>
                  </a:lnTo>
                  <a:lnTo>
                    <a:pt x="649988" y="116412"/>
                  </a:lnTo>
                  <a:lnTo>
                    <a:pt x="664029" y="123613"/>
                  </a:lnTo>
                  <a:lnTo>
                    <a:pt x="677357" y="131350"/>
                  </a:lnTo>
                </a:path>
                <a:path w="1912620" h="888364">
                  <a:moveTo>
                    <a:pt x="183200" y="321596"/>
                  </a:moveTo>
                  <a:lnTo>
                    <a:pt x="179989" y="314407"/>
                  </a:lnTo>
                  <a:lnTo>
                    <a:pt x="177231" y="307134"/>
                  </a:lnTo>
                  <a:lnTo>
                    <a:pt x="174949" y="299790"/>
                  </a:lnTo>
                  <a:lnTo>
                    <a:pt x="173167" y="292386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443598" y="2694559"/>
            <a:ext cx="1108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509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So…answer 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“So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What!”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570858" y="3050032"/>
            <a:ext cx="5121275" cy="3640454"/>
            <a:chOff x="2570858" y="3050032"/>
            <a:chExt cx="5121275" cy="3640454"/>
          </a:xfrm>
        </p:grpSpPr>
        <p:sp>
          <p:nvSpPr>
            <p:cNvPr id="20" name="object 20"/>
            <p:cNvSpPr/>
            <p:nvPr/>
          </p:nvSpPr>
          <p:spPr>
            <a:xfrm>
              <a:off x="4376166" y="3050031"/>
              <a:ext cx="3315970" cy="1743075"/>
            </a:xfrm>
            <a:custGeom>
              <a:avLst/>
              <a:gdLst/>
              <a:ahLst/>
              <a:cxnLst/>
              <a:rect l="l" t="t" r="r" b="b"/>
              <a:pathLst>
                <a:path w="3315970" h="1743075">
                  <a:moveTo>
                    <a:pt x="2281936" y="104902"/>
                  </a:moveTo>
                  <a:lnTo>
                    <a:pt x="2264905" y="81534"/>
                  </a:lnTo>
                  <a:lnTo>
                    <a:pt x="61760" y="1680083"/>
                  </a:lnTo>
                  <a:lnTo>
                    <a:pt x="44831" y="1656715"/>
                  </a:lnTo>
                  <a:lnTo>
                    <a:pt x="0" y="1742821"/>
                  </a:lnTo>
                  <a:lnTo>
                    <a:pt x="95758" y="1726946"/>
                  </a:lnTo>
                  <a:lnTo>
                    <a:pt x="84975" y="1712087"/>
                  </a:lnTo>
                  <a:lnTo>
                    <a:pt x="78790" y="1703565"/>
                  </a:lnTo>
                  <a:lnTo>
                    <a:pt x="2281936" y="104902"/>
                  </a:lnTo>
                  <a:close/>
                </a:path>
                <a:path w="3315970" h="1743075">
                  <a:moveTo>
                    <a:pt x="3315589" y="1512443"/>
                  </a:moveTo>
                  <a:lnTo>
                    <a:pt x="3288284" y="1522095"/>
                  </a:lnTo>
                  <a:lnTo>
                    <a:pt x="2749169" y="0"/>
                  </a:lnTo>
                  <a:lnTo>
                    <a:pt x="2721991" y="9652"/>
                  </a:lnTo>
                  <a:lnTo>
                    <a:pt x="3260979" y="1531747"/>
                  </a:lnTo>
                  <a:lnTo>
                    <a:pt x="3233674" y="1541399"/>
                  </a:lnTo>
                  <a:lnTo>
                    <a:pt x="3303524" y="1608709"/>
                  </a:lnTo>
                  <a:lnTo>
                    <a:pt x="3311461" y="1545336"/>
                  </a:lnTo>
                  <a:lnTo>
                    <a:pt x="3315589" y="15124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85463" y="6310061"/>
              <a:ext cx="1774825" cy="365760"/>
            </a:xfrm>
            <a:custGeom>
              <a:avLst/>
              <a:gdLst/>
              <a:ahLst/>
              <a:cxnLst/>
              <a:rect l="l" t="t" r="r" b="b"/>
              <a:pathLst>
                <a:path w="1774825" h="365759">
                  <a:moveTo>
                    <a:pt x="1360806" y="0"/>
                  </a:moveTo>
                  <a:lnTo>
                    <a:pt x="1310919" y="2975"/>
                  </a:lnTo>
                  <a:lnTo>
                    <a:pt x="1264771" y="9509"/>
                  </a:lnTo>
                  <a:lnTo>
                    <a:pt x="1225043" y="19542"/>
                  </a:lnTo>
                  <a:lnTo>
                    <a:pt x="1211708" y="15173"/>
                  </a:lnTo>
                  <a:lnTo>
                    <a:pt x="1196754" y="11274"/>
                  </a:lnTo>
                  <a:lnTo>
                    <a:pt x="1180324" y="7879"/>
                  </a:lnTo>
                  <a:lnTo>
                    <a:pt x="1162559" y="5026"/>
                  </a:lnTo>
                  <a:lnTo>
                    <a:pt x="1107759" y="220"/>
                  </a:lnTo>
                  <a:lnTo>
                    <a:pt x="1052368" y="444"/>
                  </a:lnTo>
                  <a:lnTo>
                    <a:pt x="1000336" y="5328"/>
                  </a:lnTo>
                  <a:lnTo>
                    <a:pt x="955612" y="14502"/>
                  </a:lnTo>
                  <a:lnTo>
                    <a:pt x="922148" y="27593"/>
                  </a:lnTo>
                  <a:lnTo>
                    <a:pt x="910441" y="24590"/>
                  </a:lnTo>
                  <a:lnTo>
                    <a:pt x="871221" y="17103"/>
                  </a:lnTo>
                  <a:lnTo>
                    <a:pt x="816140" y="11372"/>
                  </a:lnTo>
                  <a:lnTo>
                    <a:pt x="759584" y="9955"/>
                  </a:lnTo>
                  <a:lnTo>
                    <a:pt x="704375" y="12611"/>
                  </a:lnTo>
                  <a:lnTo>
                    <a:pt x="653337" y="19095"/>
                  </a:lnTo>
                  <a:lnTo>
                    <a:pt x="609290" y="29165"/>
                  </a:lnTo>
                  <a:lnTo>
                    <a:pt x="575057" y="42579"/>
                  </a:lnTo>
                  <a:lnTo>
                    <a:pt x="533403" y="36980"/>
                  </a:lnTo>
                  <a:lnTo>
                    <a:pt x="489285" y="33418"/>
                  </a:lnTo>
                  <a:lnTo>
                    <a:pt x="443666" y="31944"/>
                  </a:lnTo>
                  <a:lnTo>
                    <a:pt x="397511" y="32610"/>
                  </a:lnTo>
                  <a:lnTo>
                    <a:pt x="325795" y="38152"/>
                  </a:lnTo>
                  <a:lnTo>
                    <a:pt x="263922" y="48430"/>
                  </a:lnTo>
                  <a:lnTo>
                    <a:pt x="214155" y="62609"/>
                  </a:lnTo>
                  <a:lnTo>
                    <a:pt x="178761" y="79854"/>
                  </a:lnTo>
                  <a:lnTo>
                    <a:pt x="160004" y="99330"/>
                  </a:lnTo>
                  <a:lnTo>
                    <a:pt x="160148" y="120202"/>
                  </a:lnTo>
                  <a:lnTo>
                    <a:pt x="158624" y="121345"/>
                  </a:lnTo>
                  <a:lnTo>
                    <a:pt x="117625" y="123939"/>
                  </a:lnTo>
                  <a:lnTo>
                    <a:pt x="48343" y="136518"/>
                  </a:lnTo>
                  <a:lnTo>
                    <a:pt x="0" y="164877"/>
                  </a:lnTo>
                  <a:lnTo>
                    <a:pt x="4335" y="184135"/>
                  </a:lnTo>
                  <a:lnTo>
                    <a:pt x="33936" y="201529"/>
                  </a:lnTo>
                  <a:lnTo>
                    <a:pt x="86742" y="214842"/>
                  </a:lnTo>
                  <a:lnTo>
                    <a:pt x="63361" y="223589"/>
                  </a:lnTo>
                  <a:lnTo>
                    <a:pt x="47420" y="233430"/>
                  </a:lnTo>
                  <a:lnTo>
                    <a:pt x="39362" y="243998"/>
                  </a:lnTo>
                  <a:lnTo>
                    <a:pt x="39625" y="254923"/>
                  </a:lnTo>
                  <a:lnTo>
                    <a:pt x="61751" y="273835"/>
                  </a:lnTo>
                  <a:lnTo>
                    <a:pt x="106523" y="288404"/>
                  </a:lnTo>
                  <a:lnTo>
                    <a:pt x="167534" y="297214"/>
                  </a:lnTo>
                  <a:lnTo>
                    <a:pt x="238380" y="298853"/>
                  </a:lnTo>
                  <a:lnTo>
                    <a:pt x="275444" y="313464"/>
                  </a:lnTo>
                  <a:lnTo>
                    <a:pt x="315711" y="324271"/>
                  </a:lnTo>
                  <a:lnTo>
                    <a:pt x="361260" y="332789"/>
                  </a:lnTo>
                  <a:lnTo>
                    <a:pt x="410863" y="338929"/>
                  </a:lnTo>
                  <a:lnTo>
                    <a:pt x="463295" y="342608"/>
                  </a:lnTo>
                  <a:lnTo>
                    <a:pt x="517329" y="343737"/>
                  </a:lnTo>
                  <a:lnTo>
                    <a:pt x="571739" y="342232"/>
                  </a:lnTo>
                  <a:lnTo>
                    <a:pt x="625300" y="338005"/>
                  </a:lnTo>
                  <a:lnTo>
                    <a:pt x="676784" y="330971"/>
                  </a:lnTo>
                  <a:lnTo>
                    <a:pt x="706651" y="341462"/>
                  </a:lnTo>
                  <a:lnTo>
                    <a:pt x="742174" y="350297"/>
                  </a:lnTo>
                  <a:lnTo>
                    <a:pt x="782530" y="357299"/>
                  </a:lnTo>
                  <a:lnTo>
                    <a:pt x="826898" y="362289"/>
                  </a:lnTo>
                  <a:lnTo>
                    <a:pt x="889868" y="365500"/>
                  </a:lnTo>
                  <a:lnTo>
                    <a:pt x="951772" y="364639"/>
                  </a:lnTo>
                  <a:lnTo>
                    <a:pt x="1010532" y="360021"/>
                  </a:lnTo>
                  <a:lnTo>
                    <a:pt x="1064071" y="351956"/>
                  </a:lnTo>
                  <a:lnTo>
                    <a:pt x="1110312" y="340760"/>
                  </a:lnTo>
                  <a:lnTo>
                    <a:pt x="1147178" y="326743"/>
                  </a:lnTo>
                  <a:lnTo>
                    <a:pt x="1172592" y="310219"/>
                  </a:lnTo>
                  <a:lnTo>
                    <a:pt x="1201497" y="314533"/>
                  </a:lnTo>
                  <a:lnTo>
                    <a:pt x="1232092" y="317679"/>
                  </a:lnTo>
                  <a:lnTo>
                    <a:pt x="1263925" y="319622"/>
                  </a:lnTo>
                  <a:lnTo>
                    <a:pt x="1296544" y="320328"/>
                  </a:lnTo>
                  <a:lnTo>
                    <a:pt x="1371721" y="317100"/>
                  </a:lnTo>
                  <a:lnTo>
                    <a:pt x="1437193" y="307791"/>
                  </a:lnTo>
                  <a:lnTo>
                    <a:pt x="1489017" y="293488"/>
                  </a:lnTo>
                  <a:lnTo>
                    <a:pt x="1523247" y="275279"/>
                  </a:lnTo>
                  <a:lnTo>
                    <a:pt x="1535939" y="254250"/>
                  </a:lnTo>
                  <a:lnTo>
                    <a:pt x="1570922" y="252201"/>
                  </a:lnTo>
                  <a:lnTo>
                    <a:pt x="1636363" y="244469"/>
                  </a:lnTo>
                  <a:lnTo>
                    <a:pt x="1727113" y="220697"/>
                  </a:lnTo>
                  <a:lnTo>
                    <a:pt x="1763629" y="198857"/>
                  </a:lnTo>
                  <a:lnTo>
                    <a:pt x="1774701" y="175163"/>
                  </a:lnTo>
                  <a:lnTo>
                    <a:pt x="1759492" y="151418"/>
                  </a:lnTo>
                  <a:lnTo>
                    <a:pt x="1717168" y="129422"/>
                  </a:lnTo>
                  <a:lnTo>
                    <a:pt x="1721232" y="126806"/>
                  </a:lnTo>
                  <a:lnTo>
                    <a:pt x="1724534" y="124101"/>
                  </a:lnTo>
                  <a:lnTo>
                    <a:pt x="1727201" y="121332"/>
                  </a:lnTo>
                  <a:lnTo>
                    <a:pt x="1734604" y="101732"/>
                  </a:lnTo>
                  <a:lnTo>
                    <a:pt x="1720402" y="83128"/>
                  </a:lnTo>
                  <a:lnTo>
                    <a:pt x="1687132" y="66764"/>
                  </a:lnTo>
                  <a:lnTo>
                    <a:pt x="1637330" y="53887"/>
                  </a:lnTo>
                  <a:lnTo>
                    <a:pt x="1573531" y="45742"/>
                  </a:lnTo>
                  <a:lnTo>
                    <a:pt x="1564477" y="36433"/>
                  </a:lnTo>
                  <a:lnTo>
                    <a:pt x="1506094" y="13052"/>
                  </a:lnTo>
                  <a:lnTo>
                    <a:pt x="1461075" y="4976"/>
                  </a:lnTo>
                  <a:lnTo>
                    <a:pt x="1411752" y="646"/>
                  </a:lnTo>
                  <a:lnTo>
                    <a:pt x="13608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85463" y="6310061"/>
              <a:ext cx="1774825" cy="365760"/>
            </a:xfrm>
            <a:custGeom>
              <a:avLst/>
              <a:gdLst/>
              <a:ahLst/>
              <a:cxnLst/>
              <a:rect l="l" t="t" r="r" b="b"/>
              <a:pathLst>
                <a:path w="1774825" h="365759">
                  <a:moveTo>
                    <a:pt x="160148" y="120202"/>
                  </a:moveTo>
                  <a:lnTo>
                    <a:pt x="178761" y="79854"/>
                  </a:lnTo>
                  <a:lnTo>
                    <a:pt x="214155" y="62609"/>
                  </a:lnTo>
                  <a:lnTo>
                    <a:pt x="263922" y="48430"/>
                  </a:lnTo>
                  <a:lnTo>
                    <a:pt x="325795" y="38152"/>
                  </a:lnTo>
                  <a:lnTo>
                    <a:pt x="397511" y="32610"/>
                  </a:lnTo>
                  <a:lnTo>
                    <a:pt x="443666" y="31944"/>
                  </a:lnTo>
                  <a:lnTo>
                    <a:pt x="489285" y="33418"/>
                  </a:lnTo>
                  <a:lnTo>
                    <a:pt x="533403" y="36980"/>
                  </a:lnTo>
                  <a:lnTo>
                    <a:pt x="575057" y="42579"/>
                  </a:lnTo>
                  <a:lnTo>
                    <a:pt x="609290" y="29165"/>
                  </a:lnTo>
                  <a:lnTo>
                    <a:pt x="653337" y="19095"/>
                  </a:lnTo>
                  <a:lnTo>
                    <a:pt x="704375" y="12611"/>
                  </a:lnTo>
                  <a:lnTo>
                    <a:pt x="759584" y="9955"/>
                  </a:lnTo>
                  <a:lnTo>
                    <a:pt x="816140" y="11372"/>
                  </a:lnTo>
                  <a:lnTo>
                    <a:pt x="871221" y="17103"/>
                  </a:lnTo>
                  <a:lnTo>
                    <a:pt x="910441" y="24590"/>
                  </a:lnTo>
                  <a:lnTo>
                    <a:pt x="922148" y="27593"/>
                  </a:lnTo>
                  <a:lnTo>
                    <a:pt x="955612" y="14502"/>
                  </a:lnTo>
                  <a:lnTo>
                    <a:pt x="1000336" y="5328"/>
                  </a:lnTo>
                  <a:lnTo>
                    <a:pt x="1052368" y="444"/>
                  </a:lnTo>
                  <a:lnTo>
                    <a:pt x="1107759" y="220"/>
                  </a:lnTo>
                  <a:lnTo>
                    <a:pt x="1162559" y="5026"/>
                  </a:lnTo>
                  <a:lnTo>
                    <a:pt x="1180324" y="7879"/>
                  </a:lnTo>
                  <a:lnTo>
                    <a:pt x="1196754" y="11274"/>
                  </a:lnTo>
                  <a:lnTo>
                    <a:pt x="1211708" y="15173"/>
                  </a:lnTo>
                  <a:lnTo>
                    <a:pt x="1225043" y="19542"/>
                  </a:lnTo>
                  <a:lnTo>
                    <a:pt x="1264771" y="9509"/>
                  </a:lnTo>
                  <a:lnTo>
                    <a:pt x="1310919" y="2975"/>
                  </a:lnTo>
                  <a:lnTo>
                    <a:pt x="1360806" y="0"/>
                  </a:lnTo>
                  <a:lnTo>
                    <a:pt x="1411752" y="646"/>
                  </a:lnTo>
                  <a:lnTo>
                    <a:pt x="1461075" y="4976"/>
                  </a:lnTo>
                  <a:lnTo>
                    <a:pt x="1506094" y="13052"/>
                  </a:lnTo>
                  <a:lnTo>
                    <a:pt x="1549957" y="27759"/>
                  </a:lnTo>
                  <a:lnTo>
                    <a:pt x="1573531" y="45742"/>
                  </a:lnTo>
                  <a:lnTo>
                    <a:pt x="1637330" y="53887"/>
                  </a:lnTo>
                  <a:lnTo>
                    <a:pt x="1687132" y="66764"/>
                  </a:lnTo>
                  <a:lnTo>
                    <a:pt x="1720402" y="83128"/>
                  </a:lnTo>
                  <a:lnTo>
                    <a:pt x="1734604" y="101732"/>
                  </a:lnTo>
                  <a:lnTo>
                    <a:pt x="1727201" y="121332"/>
                  </a:lnTo>
                  <a:lnTo>
                    <a:pt x="1724534" y="124101"/>
                  </a:lnTo>
                  <a:lnTo>
                    <a:pt x="1721232" y="126806"/>
                  </a:lnTo>
                  <a:lnTo>
                    <a:pt x="1717168" y="129422"/>
                  </a:lnTo>
                  <a:lnTo>
                    <a:pt x="1759492" y="151418"/>
                  </a:lnTo>
                  <a:lnTo>
                    <a:pt x="1774701" y="175163"/>
                  </a:lnTo>
                  <a:lnTo>
                    <a:pt x="1763629" y="198857"/>
                  </a:lnTo>
                  <a:lnTo>
                    <a:pt x="1727113" y="220697"/>
                  </a:lnTo>
                  <a:lnTo>
                    <a:pt x="1665987" y="238883"/>
                  </a:lnTo>
                  <a:lnTo>
                    <a:pt x="1604535" y="248924"/>
                  </a:lnTo>
                  <a:lnTo>
                    <a:pt x="1535939" y="254250"/>
                  </a:lnTo>
                  <a:lnTo>
                    <a:pt x="1523247" y="275279"/>
                  </a:lnTo>
                  <a:lnTo>
                    <a:pt x="1489017" y="293488"/>
                  </a:lnTo>
                  <a:lnTo>
                    <a:pt x="1437193" y="307791"/>
                  </a:lnTo>
                  <a:lnTo>
                    <a:pt x="1371721" y="317100"/>
                  </a:lnTo>
                  <a:lnTo>
                    <a:pt x="1296544" y="320328"/>
                  </a:lnTo>
                  <a:lnTo>
                    <a:pt x="1263925" y="319622"/>
                  </a:lnTo>
                  <a:lnTo>
                    <a:pt x="1232092" y="317679"/>
                  </a:lnTo>
                  <a:lnTo>
                    <a:pt x="1201497" y="314533"/>
                  </a:lnTo>
                  <a:lnTo>
                    <a:pt x="1172592" y="310219"/>
                  </a:lnTo>
                  <a:lnTo>
                    <a:pt x="1147178" y="326743"/>
                  </a:lnTo>
                  <a:lnTo>
                    <a:pt x="1110312" y="340760"/>
                  </a:lnTo>
                  <a:lnTo>
                    <a:pt x="1064071" y="351956"/>
                  </a:lnTo>
                  <a:lnTo>
                    <a:pt x="1010532" y="360021"/>
                  </a:lnTo>
                  <a:lnTo>
                    <a:pt x="951772" y="364639"/>
                  </a:lnTo>
                  <a:lnTo>
                    <a:pt x="889868" y="365500"/>
                  </a:lnTo>
                  <a:lnTo>
                    <a:pt x="826898" y="362289"/>
                  </a:lnTo>
                  <a:lnTo>
                    <a:pt x="782530" y="357299"/>
                  </a:lnTo>
                  <a:lnTo>
                    <a:pt x="742174" y="350297"/>
                  </a:lnTo>
                  <a:lnTo>
                    <a:pt x="706651" y="341462"/>
                  </a:lnTo>
                  <a:lnTo>
                    <a:pt x="676784" y="330971"/>
                  </a:lnTo>
                  <a:lnTo>
                    <a:pt x="625300" y="338005"/>
                  </a:lnTo>
                  <a:lnTo>
                    <a:pt x="571739" y="342232"/>
                  </a:lnTo>
                  <a:lnTo>
                    <a:pt x="517329" y="343737"/>
                  </a:lnTo>
                  <a:lnTo>
                    <a:pt x="463295" y="342608"/>
                  </a:lnTo>
                  <a:lnTo>
                    <a:pt x="410863" y="338929"/>
                  </a:lnTo>
                  <a:lnTo>
                    <a:pt x="361260" y="332789"/>
                  </a:lnTo>
                  <a:lnTo>
                    <a:pt x="315711" y="324271"/>
                  </a:lnTo>
                  <a:lnTo>
                    <a:pt x="275444" y="313464"/>
                  </a:lnTo>
                  <a:lnTo>
                    <a:pt x="239523" y="299386"/>
                  </a:lnTo>
                  <a:lnTo>
                    <a:pt x="238380" y="298853"/>
                  </a:lnTo>
                  <a:lnTo>
                    <a:pt x="167534" y="297214"/>
                  </a:lnTo>
                  <a:lnTo>
                    <a:pt x="106523" y="288404"/>
                  </a:lnTo>
                  <a:lnTo>
                    <a:pt x="61751" y="273835"/>
                  </a:lnTo>
                  <a:lnTo>
                    <a:pt x="39362" y="243998"/>
                  </a:lnTo>
                  <a:lnTo>
                    <a:pt x="47420" y="233430"/>
                  </a:lnTo>
                  <a:lnTo>
                    <a:pt x="63361" y="223589"/>
                  </a:lnTo>
                  <a:lnTo>
                    <a:pt x="86742" y="214842"/>
                  </a:lnTo>
                  <a:lnTo>
                    <a:pt x="33936" y="201529"/>
                  </a:lnTo>
                  <a:lnTo>
                    <a:pt x="4335" y="184135"/>
                  </a:lnTo>
                  <a:lnTo>
                    <a:pt x="0" y="164877"/>
                  </a:lnTo>
                  <a:lnTo>
                    <a:pt x="22988" y="145970"/>
                  </a:lnTo>
                  <a:lnTo>
                    <a:pt x="48343" y="136518"/>
                  </a:lnTo>
                  <a:lnTo>
                    <a:pt x="80377" y="129085"/>
                  </a:lnTo>
                  <a:lnTo>
                    <a:pt x="117625" y="123939"/>
                  </a:lnTo>
                  <a:lnTo>
                    <a:pt x="158624" y="121345"/>
                  </a:lnTo>
                  <a:lnTo>
                    <a:pt x="160148" y="120202"/>
                  </a:lnTo>
                  <a:close/>
                </a:path>
                <a:path w="1774825" h="365759">
                  <a:moveTo>
                    <a:pt x="192660" y="220164"/>
                  </a:moveTo>
                  <a:lnTo>
                    <a:pt x="165568" y="220178"/>
                  </a:lnTo>
                  <a:lnTo>
                    <a:pt x="138892" y="219040"/>
                  </a:lnTo>
                  <a:lnTo>
                    <a:pt x="113097" y="216777"/>
                  </a:lnTo>
                  <a:lnTo>
                    <a:pt x="88647" y="213420"/>
                  </a:lnTo>
                </a:path>
                <a:path w="1774825" h="365759">
                  <a:moveTo>
                    <a:pt x="284481" y="294014"/>
                  </a:moveTo>
                  <a:lnTo>
                    <a:pt x="273413" y="295132"/>
                  </a:lnTo>
                  <a:lnTo>
                    <a:pt x="262129" y="296046"/>
                  </a:lnTo>
                  <a:lnTo>
                    <a:pt x="250656" y="296750"/>
                  </a:lnTo>
                  <a:lnTo>
                    <a:pt x="239015" y="297240"/>
                  </a:lnTo>
                </a:path>
                <a:path w="1774825" h="365759">
                  <a:moveTo>
                    <a:pt x="676657" y="329498"/>
                  </a:moveTo>
                  <a:lnTo>
                    <a:pt x="668728" y="325973"/>
                  </a:lnTo>
                  <a:lnTo>
                    <a:pt x="661513" y="322337"/>
                  </a:lnTo>
                  <a:lnTo>
                    <a:pt x="655012" y="318598"/>
                  </a:lnTo>
                  <a:lnTo>
                    <a:pt x="649225" y="314766"/>
                  </a:lnTo>
                </a:path>
                <a:path w="1774825" h="365759">
                  <a:moveTo>
                    <a:pt x="1183768" y="292757"/>
                  </a:moveTo>
                  <a:lnTo>
                    <a:pt x="1182117" y="298243"/>
                  </a:lnTo>
                  <a:lnTo>
                    <a:pt x="1178434" y="303666"/>
                  </a:lnTo>
                  <a:lnTo>
                    <a:pt x="1172846" y="308924"/>
                  </a:lnTo>
                </a:path>
                <a:path w="1774825" h="365759">
                  <a:moveTo>
                    <a:pt x="1401446" y="192884"/>
                  </a:moveTo>
                  <a:lnTo>
                    <a:pt x="1457128" y="203454"/>
                  </a:lnTo>
                  <a:lnTo>
                    <a:pt x="1499332" y="217676"/>
                  </a:lnTo>
                  <a:lnTo>
                    <a:pt x="1525962" y="234605"/>
                  </a:lnTo>
                  <a:lnTo>
                    <a:pt x="1534923" y="253298"/>
                  </a:lnTo>
                </a:path>
                <a:path w="1774825" h="365759">
                  <a:moveTo>
                    <a:pt x="1716406" y="128533"/>
                  </a:moveTo>
                  <a:lnTo>
                    <a:pt x="1705119" y="134893"/>
                  </a:lnTo>
                  <a:lnTo>
                    <a:pt x="1691356" y="140828"/>
                  </a:lnTo>
                  <a:lnTo>
                    <a:pt x="1675258" y="146280"/>
                  </a:lnTo>
                  <a:lnTo>
                    <a:pt x="1656970" y="151190"/>
                  </a:lnTo>
                </a:path>
                <a:path w="1774825" h="365759">
                  <a:moveTo>
                    <a:pt x="1573658" y="44472"/>
                  </a:moveTo>
                  <a:lnTo>
                    <a:pt x="1575944" y="48002"/>
                  </a:lnTo>
                  <a:lnTo>
                    <a:pt x="1577087" y="51584"/>
                  </a:lnTo>
                  <a:lnTo>
                    <a:pt x="1576833" y="55178"/>
                  </a:lnTo>
                </a:path>
                <a:path w="1774825" h="365759">
                  <a:moveTo>
                    <a:pt x="1194055" y="32000"/>
                  </a:moveTo>
                  <a:lnTo>
                    <a:pt x="1200336" y="28362"/>
                  </a:lnTo>
                  <a:lnTo>
                    <a:pt x="1207533" y="24865"/>
                  </a:lnTo>
                  <a:lnTo>
                    <a:pt x="1215612" y="21522"/>
                  </a:lnTo>
                  <a:lnTo>
                    <a:pt x="1224535" y="18348"/>
                  </a:lnTo>
                </a:path>
                <a:path w="1774825" h="365759">
                  <a:moveTo>
                    <a:pt x="909194" y="38503"/>
                  </a:moveTo>
                  <a:lnTo>
                    <a:pt x="912369" y="34413"/>
                  </a:lnTo>
                  <a:lnTo>
                    <a:pt x="917322" y="30464"/>
                  </a:lnTo>
                  <a:lnTo>
                    <a:pt x="923926" y="26730"/>
                  </a:lnTo>
                </a:path>
                <a:path w="1774825" h="365759">
                  <a:moveTo>
                    <a:pt x="574930" y="42491"/>
                  </a:moveTo>
                  <a:lnTo>
                    <a:pt x="589141" y="45001"/>
                  </a:lnTo>
                  <a:lnTo>
                    <a:pt x="602791" y="47747"/>
                  </a:lnTo>
                  <a:lnTo>
                    <a:pt x="615846" y="50718"/>
                  </a:lnTo>
                  <a:lnTo>
                    <a:pt x="628270" y="53908"/>
                  </a:lnTo>
                </a:path>
                <a:path w="1774825" h="365759">
                  <a:moveTo>
                    <a:pt x="169419" y="132216"/>
                  </a:moveTo>
                  <a:lnTo>
                    <a:pt x="165228" y="128292"/>
                  </a:lnTo>
                  <a:lnTo>
                    <a:pt x="162180" y="124266"/>
                  </a:lnTo>
                  <a:lnTo>
                    <a:pt x="160148" y="120202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929127" y="6352032"/>
              <a:ext cx="1054735" cy="260985"/>
            </a:xfrm>
            <a:custGeom>
              <a:avLst/>
              <a:gdLst/>
              <a:ahLst/>
              <a:cxnLst/>
              <a:rect l="l" t="t" r="r" b="b"/>
              <a:pathLst>
                <a:path w="1054735" h="260984">
                  <a:moveTo>
                    <a:pt x="1054608" y="0"/>
                  </a:moveTo>
                  <a:lnTo>
                    <a:pt x="0" y="0"/>
                  </a:lnTo>
                  <a:lnTo>
                    <a:pt x="0" y="260604"/>
                  </a:lnTo>
                  <a:lnTo>
                    <a:pt x="1054608" y="260604"/>
                  </a:lnTo>
                  <a:lnTo>
                    <a:pt x="10546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013329" y="6381699"/>
            <a:ext cx="88900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The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Science!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265426" y="4965953"/>
            <a:ext cx="4657725" cy="1523365"/>
            <a:chOff x="2265426" y="4965953"/>
            <a:chExt cx="4657725" cy="1523365"/>
          </a:xfrm>
        </p:grpSpPr>
        <p:sp>
          <p:nvSpPr>
            <p:cNvPr id="26" name="object 26"/>
            <p:cNvSpPr/>
            <p:nvPr/>
          </p:nvSpPr>
          <p:spPr>
            <a:xfrm>
              <a:off x="2265426" y="5982461"/>
              <a:ext cx="673100" cy="476250"/>
            </a:xfrm>
            <a:custGeom>
              <a:avLst/>
              <a:gdLst/>
              <a:ahLst/>
              <a:cxnLst/>
              <a:rect l="l" t="t" r="r" b="b"/>
              <a:pathLst>
                <a:path w="673100" h="476250">
                  <a:moveTo>
                    <a:pt x="79552" y="37864"/>
                  </a:moveTo>
                  <a:lnTo>
                    <a:pt x="62939" y="61630"/>
                  </a:lnTo>
                  <a:lnTo>
                    <a:pt x="656209" y="476072"/>
                  </a:lnTo>
                  <a:lnTo>
                    <a:pt x="672846" y="452335"/>
                  </a:lnTo>
                  <a:lnTo>
                    <a:pt x="79552" y="37864"/>
                  </a:lnTo>
                  <a:close/>
                </a:path>
                <a:path w="673100" h="476250">
                  <a:moveTo>
                    <a:pt x="0" y="0"/>
                  </a:moveTo>
                  <a:lnTo>
                    <a:pt x="46355" y="85356"/>
                  </a:lnTo>
                  <a:lnTo>
                    <a:pt x="62939" y="61630"/>
                  </a:lnTo>
                  <a:lnTo>
                    <a:pt x="51054" y="53327"/>
                  </a:lnTo>
                  <a:lnTo>
                    <a:pt x="67691" y="29578"/>
                  </a:lnTo>
                  <a:lnTo>
                    <a:pt x="85344" y="29578"/>
                  </a:lnTo>
                  <a:lnTo>
                    <a:pt x="96138" y="14135"/>
                  </a:lnTo>
                  <a:lnTo>
                    <a:pt x="0" y="0"/>
                  </a:lnTo>
                  <a:close/>
                </a:path>
                <a:path w="673100" h="476250">
                  <a:moveTo>
                    <a:pt x="67691" y="29578"/>
                  </a:moveTo>
                  <a:lnTo>
                    <a:pt x="51054" y="53327"/>
                  </a:lnTo>
                  <a:lnTo>
                    <a:pt x="62939" y="61630"/>
                  </a:lnTo>
                  <a:lnTo>
                    <a:pt x="79552" y="37864"/>
                  </a:lnTo>
                  <a:lnTo>
                    <a:pt x="67691" y="29578"/>
                  </a:lnTo>
                  <a:close/>
                </a:path>
                <a:path w="673100" h="476250">
                  <a:moveTo>
                    <a:pt x="85344" y="29578"/>
                  </a:moveTo>
                  <a:lnTo>
                    <a:pt x="67691" y="29578"/>
                  </a:lnTo>
                  <a:lnTo>
                    <a:pt x="79552" y="37864"/>
                  </a:lnTo>
                  <a:lnTo>
                    <a:pt x="85344" y="295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8694" y="6252209"/>
              <a:ext cx="210565" cy="17501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130802" y="4965953"/>
              <a:ext cx="2792095" cy="1523365"/>
            </a:xfrm>
            <a:custGeom>
              <a:avLst/>
              <a:gdLst/>
              <a:ahLst/>
              <a:cxnLst/>
              <a:rect l="l" t="t" r="r" b="b"/>
              <a:pathLst>
                <a:path w="2792095" h="1523364">
                  <a:moveTo>
                    <a:pt x="2384679" y="0"/>
                  </a:moveTo>
                  <a:lnTo>
                    <a:pt x="2287905" y="9017"/>
                  </a:lnTo>
                  <a:lnTo>
                    <a:pt x="2303183" y="33553"/>
                  </a:lnTo>
                  <a:lnTo>
                    <a:pt x="0" y="1467853"/>
                  </a:lnTo>
                  <a:lnTo>
                    <a:pt x="15240" y="1492427"/>
                  </a:lnTo>
                  <a:lnTo>
                    <a:pt x="2318537" y="58204"/>
                  </a:lnTo>
                  <a:lnTo>
                    <a:pt x="2333879" y="82804"/>
                  </a:lnTo>
                  <a:lnTo>
                    <a:pt x="2368778" y="25908"/>
                  </a:lnTo>
                  <a:lnTo>
                    <a:pt x="2384679" y="0"/>
                  </a:lnTo>
                  <a:close/>
                </a:path>
                <a:path w="2792095" h="1523364">
                  <a:moveTo>
                    <a:pt x="2791841" y="48768"/>
                  </a:moveTo>
                  <a:lnTo>
                    <a:pt x="2694686" y="50800"/>
                  </a:lnTo>
                  <a:lnTo>
                    <a:pt x="2708148" y="76352"/>
                  </a:lnTo>
                  <a:lnTo>
                    <a:pt x="6985" y="1497596"/>
                  </a:lnTo>
                  <a:lnTo>
                    <a:pt x="20447" y="1523225"/>
                  </a:lnTo>
                  <a:lnTo>
                    <a:pt x="2721660" y="101981"/>
                  </a:lnTo>
                  <a:lnTo>
                    <a:pt x="2735199" y="127635"/>
                  </a:lnTo>
                  <a:lnTo>
                    <a:pt x="2776880" y="69596"/>
                  </a:lnTo>
                  <a:lnTo>
                    <a:pt x="2791841" y="487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841993" y="6589102"/>
            <a:ext cx="24892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29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39110" y="54356"/>
            <a:ext cx="3776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Enemy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Vulnerabilities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Matrix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(TTP)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41993" y="6589102"/>
            <a:ext cx="24892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30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57250" y="463041"/>
          <a:ext cx="8547100" cy="6140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0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4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86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765175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Enemy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Vulnerabilities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94615" indent="742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Whose Fight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(Div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Bde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Bn)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Exploitation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(What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we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do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 the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enemy)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1940" marR="274320" indent="20701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Exploit When: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(Phase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Time)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985">
                <a:tc gridSpan="5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Movement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Maneuver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91440" marR="25082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EN in fixed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positions tied to defense of the obstacle;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largely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tied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roads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due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marshy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off-road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conditions.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BN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939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Envelope OBJ Benz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from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direction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his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defenses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facing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soften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IDF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limit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his maneuverability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 marR="21717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2: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Movement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Assault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Positions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91440" marR="17145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EN already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atritted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below 75%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strength;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reserve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support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more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than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company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9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hours.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BDE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416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Have JTF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Identify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defeat enemy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intentions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west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Sabine River IOT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isolate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Benz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Audi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 marR="21272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3: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Assault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OBJs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Audi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Benz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445">
                <a:tc gridSpan="5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Fires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pPr marL="91440" marR="4902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2S19 BN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must position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between PL BLUE and PL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GREEN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range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OBJ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KNIFE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9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chem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fires.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Division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45402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DIV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targets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2S19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(HPTL #2)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attacks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AI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and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HIMARS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1: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Recon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pPr marL="91440" marR="410209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ZSU-23-4s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operate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visual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detection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mode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(no radar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capability).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BCT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9177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ZSU-23-4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positioned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within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2km of likely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LZs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Shadow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AH-64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find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target.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1: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Recon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445">
                <a:tc gridSpan="5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Intelligence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pPr marL="91440" marR="22479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EN relies heavily on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FM communication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between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recon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elements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main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body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forces.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Div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6192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Conduct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EW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cut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off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flow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between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recon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main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body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forces.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 marR="12446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2: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Assaults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OBJs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Audi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Benz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079">
                <a:tc gridSpan="5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Mission</a:t>
                      </a:r>
                      <a:r>
                        <a:rPr sz="11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Command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communication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platforms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easily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identifiable.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Div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7208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Use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EW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for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jamming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locate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critical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C2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nodes.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All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Phases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8445">
                <a:tc gridSpan="5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Protection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91440" marR="40830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has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limited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counter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mobility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capability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employ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complex obstacles limits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their ability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 slow / attrit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advancing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forces.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BCT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29908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Task organize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mobility assets to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rapidly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clear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obstacles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primary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routes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 marR="17335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Phase: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 and 3 seize Objs Audi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Benz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91440" marR="18542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EN had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limited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engineer survivability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assets to construct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prepared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positions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 protect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key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MC</a:t>
                      </a:r>
                      <a:r>
                        <a:rPr sz="9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AD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assets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BCT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568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Target 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MC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nodes and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armor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fires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attack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aviation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Phase: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Recon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SAPA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Offensive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chemical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capability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limited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non-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per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tent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(CS/Ch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orine).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BCT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26162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MOPP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Ready posture maintains higher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tempo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rapidly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secure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objs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reduce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likelihood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chemical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use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Phase: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All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Sustainment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N/A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7639050" y="122935"/>
            <a:ext cx="12757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As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of: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16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April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2019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.v2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4783" y="0"/>
            <a:ext cx="54857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latin typeface="Calibri"/>
                <a:cs typeface="Calibri"/>
              </a:rPr>
              <a:t>Information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Collection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Meetings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42061" y="3436492"/>
            <a:ext cx="7625715" cy="1568450"/>
            <a:chOff x="742061" y="3436492"/>
            <a:chExt cx="7625715" cy="1568450"/>
          </a:xfrm>
        </p:grpSpPr>
        <p:sp>
          <p:nvSpPr>
            <p:cNvPr id="4" name="object 4"/>
            <p:cNvSpPr/>
            <p:nvPr/>
          </p:nvSpPr>
          <p:spPr>
            <a:xfrm>
              <a:off x="756666" y="3726941"/>
              <a:ext cx="7596505" cy="452755"/>
            </a:xfrm>
            <a:custGeom>
              <a:avLst/>
              <a:gdLst/>
              <a:ahLst/>
              <a:cxnLst/>
              <a:rect l="l" t="t" r="r" b="b"/>
              <a:pathLst>
                <a:path w="7596505" h="452754">
                  <a:moveTo>
                    <a:pt x="0" y="158749"/>
                  </a:moveTo>
                  <a:lnTo>
                    <a:pt x="7596251" y="138683"/>
                  </a:lnTo>
                </a:path>
                <a:path w="7596505" h="452754">
                  <a:moveTo>
                    <a:pt x="211836" y="0"/>
                  </a:moveTo>
                  <a:lnTo>
                    <a:pt x="211836" y="438911"/>
                  </a:lnTo>
                </a:path>
                <a:path w="7596505" h="452754">
                  <a:moveTo>
                    <a:pt x="7563611" y="13715"/>
                  </a:moveTo>
                  <a:lnTo>
                    <a:pt x="7563611" y="452627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60314" y="3451097"/>
              <a:ext cx="0" cy="692150"/>
            </a:xfrm>
            <a:custGeom>
              <a:avLst/>
              <a:gdLst/>
              <a:ahLst/>
              <a:cxnLst/>
              <a:rect l="l" t="t" r="r" b="b"/>
              <a:pathLst>
                <a:path h="692150">
                  <a:moveTo>
                    <a:pt x="0" y="0"/>
                  </a:moveTo>
                  <a:lnTo>
                    <a:pt x="0" y="691895"/>
                  </a:lnTo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06745" y="4142993"/>
              <a:ext cx="634365" cy="847725"/>
            </a:xfrm>
            <a:custGeom>
              <a:avLst/>
              <a:gdLst/>
              <a:ahLst/>
              <a:cxnLst/>
              <a:rect l="l" t="t" r="r" b="b"/>
              <a:pathLst>
                <a:path w="634364" h="847725">
                  <a:moveTo>
                    <a:pt x="633984" y="0"/>
                  </a:moveTo>
                  <a:lnTo>
                    <a:pt x="0" y="0"/>
                  </a:lnTo>
                  <a:lnTo>
                    <a:pt x="0" y="847343"/>
                  </a:lnTo>
                  <a:lnTo>
                    <a:pt x="633984" y="847343"/>
                  </a:lnTo>
                  <a:lnTo>
                    <a:pt x="63398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06745" y="4142993"/>
              <a:ext cx="634365" cy="847725"/>
            </a:xfrm>
            <a:custGeom>
              <a:avLst/>
              <a:gdLst/>
              <a:ahLst/>
              <a:cxnLst/>
              <a:rect l="l" t="t" r="r" b="b"/>
              <a:pathLst>
                <a:path w="634364" h="847725">
                  <a:moveTo>
                    <a:pt x="0" y="847343"/>
                  </a:moveTo>
                  <a:lnTo>
                    <a:pt x="633984" y="847343"/>
                  </a:lnTo>
                  <a:lnTo>
                    <a:pt x="633984" y="0"/>
                  </a:lnTo>
                  <a:lnTo>
                    <a:pt x="0" y="0"/>
                  </a:lnTo>
                  <a:lnTo>
                    <a:pt x="0" y="847343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8818" y="3028950"/>
            <a:ext cx="1007744" cy="64643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16205" marR="146685">
              <a:lnSpc>
                <a:spcPct val="100000"/>
              </a:lnSpc>
              <a:spcBef>
                <a:spcPts val="180"/>
              </a:spcBef>
            </a:pPr>
            <a:r>
              <a:rPr sz="1200" b="1" dirty="0">
                <a:latin typeface="Arial"/>
                <a:cs typeface="Arial"/>
              </a:rPr>
              <a:t>Step </a:t>
            </a:r>
            <a:r>
              <a:rPr sz="1200" b="1" spc="-5" dirty="0">
                <a:latin typeface="Arial"/>
                <a:cs typeface="Arial"/>
              </a:rPr>
              <a:t>1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Re</a:t>
            </a:r>
            <a:r>
              <a:rPr sz="1200" b="1" dirty="0">
                <a:latin typeface="Arial"/>
                <a:cs typeface="Arial"/>
              </a:rPr>
              <a:t>c</a:t>
            </a:r>
            <a:r>
              <a:rPr sz="1200" b="1" spc="-5" dirty="0">
                <a:latin typeface="Arial"/>
                <a:cs typeface="Arial"/>
              </a:rPr>
              <a:t>e</a:t>
            </a:r>
            <a:r>
              <a:rPr sz="1200" b="1" dirty="0">
                <a:latin typeface="Arial"/>
                <a:cs typeface="Arial"/>
              </a:rPr>
              <a:t>ipt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  Mission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01917" y="3039236"/>
            <a:ext cx="4832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930" marR="5080" indent="-6286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Step </a:t>
            </a:r>
            <a:r>
              <a:rPr sz="1200" b="1" spc="-5" dirty="0">
                <a:latin typeface="Arial"/>
                <a:cs typeface="Arial"/>
              </a:rPr>
              <a:t>3  COA</a:t>
            </a:r>
            <a:endParaRPr sz="1200">
              <a:latin typeface="Arial"/>
              <a:cs typeface="Arial"/>
            </a:endParaRPr>
          </a:p>
          <a:p>
            <a:pPr marL="102235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Dev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97445" y="3039236"/>
            <a:ext cx="593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Step </a:t>
            </a:r>
            <a:r>
              <a:rPr sz="1200" b="1" spc="-5" dirty="0">
                <a:latin typeface="Arial"/>
                <a:cs typeface="Arial"/>
              </a:rPr>
              <a:t>4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War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</a:t>
            </a:r>
            <a:r>
              <a:rPr sz="1200" b="1" spc="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ming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05368" y="3039236"/>
            <a:ext cx="8305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Step </a:t>
            </a:r>
            <a:r>
              <a:rPr sz="1200" b="1" spc="-5" dirty="0">
                <a:latin typeface="Arial"/>
                <a:cs typeface="Arial"/>
              </a:rPr>
              <a:t>7 </a:t>
            </a:r>
            <a:r>
              <a:rPr sz="1200" b="1" dirty="0">
                <a:latin typeface="Arial"/>
                <a:cs typeface="Arial"/>
              </a:rPr>
              <a:t> Orders 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Production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7748" y="4189222"/>
            <a:ext cx="3441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Ini</a:t>
            </a:r>
            <a:r>
              <a:rPr sz="1000" b="1" dirty="0">
                <a:latin typeface="Arial"/>
                <a:cs typeface="Arial"/>
              </a:rPr>
              <a:t>t</a:t>
            </a:r>
            <a:r>
              <a:rPr sz="1000" b="1" spc="-5" dirty="0">
                <a:latin typeface="Arial"/>
                <a:cs typeface="Arial"/>
              </a:rPr>
              <a:t>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16905" y="4678172"/>
            <a:ext cx="62484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2085" marR="5080" indent="-17272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Coll</a:t>
            </a: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ction  Plan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09108" y="3039236"/>
            <a:ext cx="501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54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Issue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WO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#2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32047" y="4417314"/>
            <a:ext cx="1760220" cy="28194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53975" rIns="0" bIns="0" rtlCol="0">
            <a:spAutoFit/>
          </a:bodyPr>
          <a:lstStyle/>
          <a:p>
            <a:pPr marL="99695">
              <a:lnSpc>
                <a:spcPct val="100000"/>
              </a:lnSpc>
              <a:spcBef>
                <a:spcPts val="425"/>
              </a:spcBef>
            </a:pPr>
            <a:r>
              <a:rPr sz="1200" b="1" spc="-5" dirty="0">
                <a:latin typeface="Arial"/>
                <a:cs typeface="Arial"/>
              </a:rPr>
              <a:t>41%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 </a:t>
            </a:r>
            <a:r>
              <a:rPr sz="1200" b="1" spc="-5" dirty="0">
                <a:latin typeface="Arial"/>
                <a:cs typeface="Arial"/>
              </a:rPr>
              <a:t>65%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Complete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55208" y="4417314"/>
            <a:ext cx="2037714" cy="281940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35560" rIns="0" bIns="0" rtlCol="0">
            <a:spAutoFit/>
          </a:bodyPr>
          <a:lstStyle/>
          <a:p>
            <a:pPr marL="266700">
              <a:lnSpc>
                <a:spcPct val="100000"/>
              </a:lnSpc>
              <a:spcBef>
                <a:spcPts val="280"/>
              </a:spcBef>
            </a:pPr>
            <a:r>
              <a:rPr sz="1200" b="1" spc="-5" dirty="0">
                <a:latin typeface="Arial"/>
                <a:cs typeface="Arial"/>
              </a:rPr>
              <a:t>66%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85%</a:t>
            </a:r>
            <a:r>
              <a:rPr sz="1200" b="1" spc="29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Complete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85201" y="4967096"/>
            <a:ext cx="720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100%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Complete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3048" y="6179007"/>
            <a:ext cx="7649209" cy="554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85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Initial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Information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Collection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Plan………………………..…..turns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into…..……………..………..……….ANNEX</a:t>
            </a:r>
            <a:r>
              <a:rPr sz="1200" b="1" spc="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</a:t>
            </a:r>
            <a:endParaRPr sz="1200">
              <a:latin typeface="Arial"/>
              <a:cs typeface="Arial"/>
            </a:endParaRPr>
          </a:p>
          <a:p>
            <a:pPr marL="316865" indent="-93980">
              <a:lnSpc>
                <a:spcPts val="1360"/>
              </a:lnSpc>
              <a:buChar char="-"/>
              <a:tabLst>
                <a:tab pos="317500" algn="l"/>
              </a:tabLst>
            </a:pPr>
            <a:r>
              <a:rPr sz="1200" b="1" dirty="0">
                <a:latin typeface="Arial"/>
                <a:cs typeface="Arial"/>
              </a:rPr>
              <a:t>Initial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NAIs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tied to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MLECOA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&amp;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MDECOA</a:t>
            </a:r>
            <a:endParaRPr sz="1200">
              <a:latin typeface="Arial"/>
              <a:cs typeface="Arial"/>
            </a:endParaRPr>
          </a:p>
          <a:p>
            <a:pPr marL="318770" indent="-93980">
              <a:lnSpc>
                <a:spcPts val="1415"/>
              </a:lnSpc>
              <a:buChar char="-"/>
              <a:tabLst>
                <a:tab pos="319405" algn="l"/>
              </a:tabLst>
            </a:pPr>
            <a:r>
              <a:rPr sz="1200" b="1" dirty="0">
                <a:latin typeface="Arial"/>
                <a:cs typeface="Arial"/>
              </a:rPr>
              <a:t>Higher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HQs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PIRs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858005" y="3010661"/>
            <a:ext cx="1033780" cy="1392555"/>
            <a:chOff x="3858005" y="3010661"/>
            <a:chExt cx="1033780" cy="1392555"/>
          </a:xfrm>
        </p:grpSpPr>
        <p:sp>
          <p:nvSpPr>
            <p:cNvPr id="20" name="object 20"/>
            <p:cNvSpPr/>
            <p:nvPr/>
          </p:nvSpPr>
          <p:spPr>
            <a:xfrm>
              <a:off x="4162805" y="3638549"/>
              <a:ext cx="233679" cy="745490"/>
            </a:xfrm>
            <a:custGeom>
              <a:avLst/>
              <a:gdLst/>
              <a:ahLst/>
              <a:cxnLst/>
              <a:rect l="l" t="t" r="r" b="b"/>
              <a:pathLst>
                <a:path w="233679" h="745489">
                  <a:moveTo>
                    <a:pt x="174879" y="0"/>
                  </a:moveTo>
                  <a:lnTo>
                    <a:pt x="58293" y="0"/>
                  </a:lnTo>
                  <a:lnTo>
                    <a:pt x="58293" y="628650"/>
                  </a:lnTo>
                  <a:lnTo>
                    <a:pt x="0" y="628650"/>
                  </a:lnTo>
                  <a:lnTo>
                    <a:pt x="116586" y="745236"/>
                  </a:lnTo>
                  <a:lnTo>
                    <a:pt x="233172" y="628650"/>
                  </a:lnTo>
                  <a:lnTo>
                    <a:pt x="174879" y="628650"/>
                  </a:lnTo>
                  <a:lnTo>
                    <a:pt x="17487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162805" y="3638549"/>
              <a:ext cx="233679" cy="745490"/>
            </a:xfrm>
            <a:custGeom>
              <a:avLst/>
              <a:gdLst/>
              <a:ahLst/>
              <a:cxnLst/>
              <a:rect l="l" t="t" r="r" b="b"/>
              <a:pathLst>
                <a:path w="233679" h="745489">
                  <a:moveTo>
                    <a:pt x="0" y="628650"/>
                  </a:moveTo>
                  <a:lnTo>
                    <a:pt x="58293" y="628650"/>
                  </a:lnTo>
                  <a:lnTo>
                    <a:pt x="58293" y="0"/>
                  </a:lnTo>
                  <a:lnTo>
                    <a:pt x="174879" y="0"/>
                  </a:lnTo>
                  <a:lnTo>
                    <a:pt x="174879" y="628650"/>
                  </a:lnTo>
                  <a:lnTo>
                    <a:pt x="233172" y="628650"/>
                  </a:lnTo>
                  <a:lnTo>
                    <a:pt x="116586" y="745236"/>
                  </a:lnTo>
                  <a:lnTo>
                    <a:pt x="0" y="62865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58005" y="3010661"/>
              <a:ext cx="1033780" cy="646430"/>
            </a:xfrm>
            <a:custGeom>
              <a:avLst/>
              <a:gdLst/>
              <a:ahLst/>
              <a:cxnLst/>
              <a:rect l="l" t="t" r="r" b="b"/>
              <a:pathLst>
                <a:path w="1033779" h="646429">
                  <a:moveTo>
                    <a:pt x="1033272" y="0"/>
                  </a:moveTo>
                  <a:lnTo>
                    <a:pt x="0" y="0"/>
                  </a:lnTo>
                  <a:lnTo>
                    <a:pt x="0" y="646176"/>
                  </a:lnTo>
                  <a:lnTo>
                    <a:pt x="1033272" y="646176"/>
                  </a:lnTo>
                  <a:lnTo>
                    <a:pt x="1033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858005" y="3010661"/>
            <a:ext cx="1033780" cy="64643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6520" marR="90170" algn="ctr">
              <a:lnSpc>
                <a:spcPct val="100000"/>
              </a:lnSpc>
              <a:spcBef>
                <a:spcPts val="325"/>
              </a:spcBef>
            </a:pPr>
            <a:r>
              <a:rPr sz="1200" b="1" dirty="0">
                <a:latin typeface="Arial"/>
                <a:cs typeface="Arial"/>
              </a:rPr>
              <a:t>Information  </a:t>
            </a:r>
            <a:r>
              <a:rPr sz="1200" b="1" spc="-5" dirty="0">
                <a:latin typeface="Arial"/>
                <a:cs typeface="Arial"/>
              </a:rPr>
              <a:t>Collection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Meeting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81022" y="3917060"/>
            <a:ext cx="832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065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BCT </a:t>
            </a:r>
            <a:r>
              <a:rPr sz="900" b="1" dirty="0">
                <a:latin typeface="Arial"/>
                <a:cs typeface="Arial"/>
              </a:rPr>
              <a:t>initial 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CCIRs</a:t>
            </a:r>
            <a:r>
              <a:rPr sz="900" b="1" spc="-4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&amp;</a:t>
            </a:r>
            <a:r>
              <a:rPr sz="900" b="1" spc="-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EEFIs</a:t>
            </a:r>
            <a:endParaRPr sz="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48154" y="4222750"/>
            <a:ext cx="11068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BCT</a:t>
            </a:r>
            <a:r>
              <a:rPr sz="900" b="1" spc="-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Msn</a:t>
            </a:r>
            <a:r>
              <a:rPr sz="900" b="1" spc="-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Statement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145029" y="3039236"/>
            <a:ext cx="644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0645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Step </a:t>
            </a:r>
            <a:r>
              <a:rPr sz="1200" b="1" spc="-5" dirty="0">
                <a:latin typeface="Arial"/>
                <a:cs typeface="Arial"/>
              </a:rPr>
              <a:t>2 </a:t>
            </a:r>
            <a:r>
              <a:rPr sz="1200" b="1" dirty="0">
                <a:latin typeface="Arial"/>
                <a:cs typeface="Arial"/>
              </a:rPr>
              <a:t> Mission </a:t>
            </a:r>
            <a:r>
              <a:rPr sz="1200" b="1" spc="-325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nal</a:t>
            </a:r>
            <a:r>
              <a:rPr sz="1200" b="1" spc="-30" dirty="0">
                <a:latin typeface="Arial"/>
                <a:cs typeface="Arial"/>
              </a:rPr>
              <a:t>y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dirty="0">
                <a:latin typeface="Arial"/>
                <a:cs typeface="Arial"/>
              </a:rPr>
              <a:t>is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084070" y="4706873"/>
            <a:ext cx="243840" cy="1431290"/>
          </a:xfrm>
          <a:custGeom>
            <a:avLst/>
            <a:gdLst/>
            <a:ahLst/>
            <a:cxnLst/>
            <a:rect l="l" t="t" r="r" b="b"/>
            <a:pathLst>
              <a:path w="243839" h="1431289">
                <a:moveTo>
                  <a:pt x="0" y="1309116"/>
                </a:moveTo>
                <a:lnTo>
                  <a:pt x="60960" y="1309116"/>
                </a:lnTo>
                <a:lnTo>
                  <a:pt x="60960" y="0"/>
                </a:lnTo>
                <a:lnTo>
                  <a:pt x="182880" y="0"/>
                </a:lnTo>
                <a:lnTo>
                  <a:pt x="182880" y="1309116"/>
                </a:lnTo>
                <a:lnTo>
                  <a:pt x="243840" y="1309116"/>
                </a:lnTo>
                <a:lnTo>
                  <a:pt x="121919" y="1431036"/>
                </a:lnTo>
                <a:lnTo>
                  <a:pt x="0" y="1309116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119109" y="4214621"/>
            <a:ext cx="635635" cy="741045"/>
          </a:xfrm>
          <a:prstGeom prst="rect">
            <a:avLst/>
          </a:prstGeom>
          <a:solidFill>
            <a:srgbClr val="008000"/>
          </a:solidFill>
          <a:ln w="28955">
            <a:solidFill>
              <a:srgbClr val="000000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350">
              <a:latin typeface="Times New Roman"/>
              <a:cs typeface="Times New Roman"/>
            </a:endParaRPr>
          </a:p>
          <a:p>
            <a:pPr marL="271780" marR="45720" indent="-218440">
              <a:lnSpc>
                <a:spcPct val="100000"/>
              </a:lnSpc>
              <a:spcBef>
                <a:spcPts val="5"/>
              </a:spcBef>
            </a:pPr>
            <a:r>
              <a:rPr sz="1200" b="1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EX  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09341" y="3039236"/>
            <a:ext cx="644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4191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Mission 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nal</a:t>
            </a:r>
            <a:r>
              <a:rPr sz="1200" b="1" spc="-30" dirty="0">
                <a:latin typeface="Arial"/>
                <a:cs typeface="Arial"/>
              </a:rPr>
              <a:t>y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dirty="0">
                <a:latin typeface="Arial"/>
                <a:cs typeface="Arial"/>
              </a:rPr>
              <a:t>is  </a:t>
            </a:r>
            <a:r>
              <a:rPr sz="1200" b="1" spc="-5" dirty="0">
                <a:latin typeface="Arial"/>
                <a:cs typeface="Arial"/>
              </a:rPr>
              <a:t>Brief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340353" y="3588765"/>
            <a:ext cx="170180" cy="302260"/>
            <a:chOff x="3340353" y="3588765"/>
            <a:chExt cx="170180" cy="302260"/>
          </a:xfrm>
        </p:grpSpPr>
        <p:sp>
          <p:nvSpPr>
            <p:cNvPr id="31" name="object 31"/>
            <p:cNvSpPr/>
            <p:nvPr/>
          </p:nvSpPr>
          <p:spPr>
            <a:xfrm>
              <a:off x="3346703" y="3595115"/>
              <a:ext cx="157480" cy="289560"/>
            </a:xfrm>
            <a:custGeom>
              <a:avLst/>
              <a:gdLst/>
              <a:ahLst/>
              <a:cxnLst/>
              <a:rect l="l" t="t" r="r" b="b"/>
              <a:pathLst>
                <a:path w="157479" h="289560">
                  <a:moveTo>
                    <a:pt x="117729" y="0"/>
                  </a:moveTo>
                  <a:lnTo>
                    <a:pt x="39243" y="0"/>
                  </a:lnTo>
                  <a:lnTo>
                    <a:pt x="39243" y="211074"/>
                  </a:lnTo>
                  <a:lnTo>
                    <a:pt x="0" y="211074"/>
                  </a:lnTo>
                  <a:lnTo>
                    <a:pt x="78486" y="289560"/>
                  </a:lnTo>
                  <a:lnTo>
                    <a:pt x="156972" y="211074"/>
                  </a:lnTo>
                  <a:lnTo>
                    <a:pt x="117729" y="211074"/>
                  </a:lnTo>
                  <a:lnTo>
                    <a:pt x="1177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346703" y="3595115"/>
              <a:ext cx="157480" cy="289560"/>
            </a:xfrm>
            <a:custGeom>
              <a:avLst/>
              <a:gdLst/>
              <a:ahLst/>
              <a:cxnLst/>
              <a:rect l="l" t="t" r="r" b="b"/>
              <a:pathLst>
                <a:path w="157479" h="289560">
                  <a:moveTo>
                    <a:pt x="0" y="211074"/>
                  </a:moveTo>
                  <a:lnTo>
                    <a:pt x="39243" y="211074"/>
                  </a:lnTo>
                  <a:lnTo>
                    <a:pt x="39243" y="0"/>
                  </a:lnTo>
                  <a:lnTo>
                    <a:pt x="117729" y="0"/>
                  </a:lnTo>
                  <a:lnTo>
                    <a:pt x="117729" y="211074"/>
                  </a:lnTo>
                  <a:lnTo>
                    <a:pt x="156972" y="211074"/>
                  </a:lnTo>
                  <a:lnTo>
                    <a:pt x="78486" y="289560"/>
                  </a:lnTo>
                  <a:lnTo>
                    <a:pt x="0" y="21107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767076" y="4945760"/>
            <a:ext cx="11601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National</a:t>
            </a:r>
            <a:r>
              <a:rPr sz="1200" b="1" spc="-45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ssets  </a:t>
            </a:r>
            <a:r>
              <a:rPr sz="1200" b="1" spc="-55" dirty="0">
                <a:latin typeface="Arial"/>
                <a:cs typeface="Arial"/>
              </a:rPr>
              <a:t>ATO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Cycle </a:t>
            </a:r>
            <a:r>
              <a:rPr sz="1200" b="1" spc="-5" dirty="0">
                <a:latin typeface="Arial"/>
                <a:cs typeface="Arial"/>
              </a:rPr>
              <a:t> Corps/Div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UAS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876550" y="3726941"/>
            <a:ext cx="5092700" cy="2320290"/>
          </a:xfrm>
          <a:custGeom>
            <a:avLst/>
            <a:gdLst/>
            <a:ahLst/>
            <a:cxnLst/>
            <a:rect l="l" t="t" r="r" b="b"/>
            <a:pathLst>
              <a:path w="5092700" h="2320290">
                <a:moveTo>
                  <a:pt x="188214" y="2262378"/>
                </a:moveTo>
                <a:lnTo>
                  <a:pt x="86868" y="2262378"/>
                </a:lnTo>
                <a:lnTo>
                  <a:pt x="86868" y="2233422"/>
                </a:lnTo>
                <a:lnTo>
                  <a:pt x="0" y="2276856"/>
                </a:lnTo>
                <a:lnTo>
                  <a:pt x="86868" y="2320290"/>
                </a:lnTo>
                <a:lnTo>
                  <a:pt x="86868" y="2291334"/>
                </a:lnTo>
                <a:lnTo>
                  <a:pt x="188214" y="2291334"/>
                </a:lnTo>
                <a:lnTo>
                  <a:pt x="188214" y="2262378"/>
                </a:lnTo>
                <a:close/>
              </a:path>
              <a:path w="5092700" h="2320290">
                <a:moveTo>
                  <a:pt x="390893" y="2262378"/>
                </a:moveTo>
                <a:lnTo>
                  <a:pt x="275082" y="2262378"/>
                </a:lnTo>
                <a:lnTo>
                  <a:pt x="275082" y="2291334"/>
                </a:lnTo>
                <a:lnTo>
                  <a:pt x="390893" y="2291334"/>
                </a:lnTo>
                <a:lnTo>
                  <a:pt x="390893" y="2262378"/>
                </a:lnTo>
                <a:close/>
              </a:path>
              <a:path w="5092700" h="2320290">
                <a:moveTo>
                  <a:pt x="593598" y="2262378"/>
                </a:moveTo>
                <a:lnTo>
                  <a:pt x="477774" y="2262378"/>
                </a:lnTo>
                <a:lnTo>
                  <a:pt x="477774" y="2291334"/>
                </a:lnTo>
                <a:lnTo>
                  <a:pt x="593598" y="2291334"/>
                </a:lnTo>
                <a:lnTo>
                  <a:pt x="593598" y="2262378"/>
                </a:lnTo>
                <a:close/>
              </a:path>
              <a:path w="5092700" h="2320290">
                <a:moveTo>
                  <a:pt x="796290" y="2262378"/>
                </a:moveTo>
                <a:lnTo>
                  <a:pt x="680466" y="2262378"/>
                </a:lnTo>
                <a:lnTo>
                  <a:pt x="680466" y="2291334"/>
                </a:lnTo>
                <a:lnTo>
                  <a:pt x="796290" y="2291334"/>
                </a:lnTo>
                <a:lnTo>
                  <a:pt x="796290" y="2262378"/>
                </a:lnTo>
                <a:close/>
              </a:path>
              <a:path w="5092700" h="2320290">
                <a:moveTo>
                  <a:pt x="998982" y="2262378"/>
                </a:moveTo>
                <a:lnTo>
                  <a:pt x="883158" y="2262378"/>
                </a:lnTo>
                <a:lnTo>
                  <a:pt x="883158" y="2291334"/>
                </a:lnTo>
                <a:lnTo>
                  <a:pt x="998982" y="2291334"/>
                </a:lnTo>
                <a:lnTo>
                  <a:pt x="998982" y="2262378"/>
                </a:lnTo>
                <a:close/>
              </a:path>
              <a:path w="5092700" h="2320290">
                <a:moveTo>
                  <a:pt x="1201674" y="2262378"/>
                </a:moveTo>
                <a:lnTo>
                  <a:pt x="1085850" y="2262378"/>
                </a:lnTo>
                <a:lnTo>
                  <a:pt x="1085850" y="2291334"/>
                </a:lnTo>
                <a:lnTo>
                  <a:pt x="1201674" y="2291334"/>
                </a:lnTo>
                <a:lnTo>
                  <a:pt x="1201674" y="2262378"/>
                </a:lnTo>
                <a:close/>
              </a:path>
              <a:path w="5092700" h="2320290">
                <a:moveTo>
                  <a:pt x="1404366" y="2262378"/>
                </a:moveTo>
                <a:lnTo>
                  <a:pt x="1288542" y="2262378"/>
                </a:lnTo>
                <a:lnTo>
                  <a:pt x="1288542" y="2291334"/>
                </a:lnTo>
                <a:lnTo>
                  <a:pt x="1404366" y="2291334"/>
                </a:lnTo>
                <a:lnTo>
                  <a:pt x="1404366" y="2262378"/>
                </a:lnTo>
                <a:close/>
              </a:path>
              <a:path w="5092700" h="2320290">
                <a:moveTo>
                  <a:pt x="1607058" y="2262378"/>
                </a:moveTo>
                <a:lnTo>
                  <a:pt x="1491234" y="2262378"/>
                </a:lnTo>
                <a:lnTo>
                  <a:pt x="1491234" y="2291334"/>
                </a:lnTo>
                <a:lnTo>
                  <a:pt x="1607058" y="2291334"/>
                </a:lnTo>
                <a:lnTo>
                  <a:pt x="1607058" y="2262378"/>
                </a:lnTo>
                <a:close/>
              </a:path>
              <a:path w="5092700" h="2320290">
                <a:moveTo>
                  <a:pt x="1656715" y="1677924"/>
                </a:moveTo>
                <a:lnTo>
                  <a:pt x="1628584" y="1664208"/>
                </a:lnTo>
                <a:lnTo>
                  <a:pt x="1569466" y="1635379"/>
                </a:lnTo>
                <a:lnTo>
                  <a:pt x="1569758" y="1664360"/>
                </a:lnTo>
                <a:lnTo>
                  <a:pt x="995045" y="1670304"/>
                </a:lnTo>
                <a:lnTo>
                  <a:pt x="995299" y="1699260"/>
                </a:lnTo>
                <a:lnTo>
                  <a:pt x="1570050" y="1693316"/>
                </a:lnTo>
                <a:lnTo>
                  <a:pt x="1570355" y="1722247"/>
                </a:lnTo>
                <a:lnTo>
                  <a:pt x="1656715" y="1677924"/>
                </a:lnTo>
                <a:close/>
              </a:path>
              <a:path w="5092700" h="2320290">
                <a:moveTo>
                  <a:pt x="1809750" y="2262378"/>
                </a:moveTo>
                <a:lnTo>
                  <a:pt x="1693926" y="2262378"/>
                </a:lnTo>
                <a:lnTo>
                  <a:pt x="1693926" y="2291334"/>
                </a:lnTo>
                <a:lnTo>
                  <a:pt x="1809750" y="2291334"/>
                </a:lnTo>
                <a:lnTo>
                  <a:pt x="1809750" y="2262378"/>
                </a:lnTo>
                <a:close/>
              </a:path>
              <a:path w="5092700" h="2320290">
                <a:moveTo>
                  <a:pt x="2012442" y="2262378"/>
                </a:moveTo>
                <a:lnTo>
                  <a:pt x="1896618" y="2262378"/>
                </a:lnTo>
                <a:lnTo>
                  <a:pt x="1896618" y="2291334"/>
                </a:lnTo>
                <a:lnTo>
                  <a:pt x="2012442" y="2291334"/>
                </a:lnTo>
                <a:lnTo>
                  <a:pt x="2012442" y="2262378"/>
                </a:lnTo>
                <a:close/>
              </a:path>
              <a:path w="5092700" h="2320290">
                <a:moveTo>
                  <a:pt x="2215134" y="2262378"/>
                </a:moveTo>
                <a:lnTo>
                  <a:pt x="2099310" y="2262378"/>
                </a:lnTo>
                <a:lnTo>
                  <a:pt x="2099310" y="2291334"/>
                </a:lnTo>
                <a:lnTo>
                  <a:pt x="2215134" y="2291334"/>
                </a:lnTo>
                <a:lnTo>
                  <a:pt x="2215134" y="2262378"/>
                </a:lnTo>
                <a:close/>
              </a:path>
              <a:path w="5092700" h="2320290">
                <a:moveTo>
                  <a:pt x="2417826" y="2262378"/>
                </a:moveTo>
                <a:lnTo>
                  <a:pt x="2302002" y="2262378"/>
                </a:lnTo>
                <a:lnTo>
                  <a:pt x="2302002" y="2291334"/>
                </a:lnTo>
                <a:lnTo>
                  <a:pt x="2417826" y="2291334"/>
                </a:lnTo>
                <a:lnTo>
                  <a:pt x="2417826" y="2262378"/>
                </a:lnTo>
                <a:close/>
              </a:path>
              <a:path w="5092700" h="2320290">
                <a:moveTo>
                  <a:pt x="2620518" y="2262378"/>
                </a:moveTo>
                <a:lnTo>
                  <a:pt x="2504694" y="2262378"/>
                </a:lnTo>
                <a:lnTo>
                  <a:pt x="2504694" y="2291334"/>
                </a:lnTo>
                <a:lnTo>
                  <a:pt x="2620518" y="2291334"/>
                </a:lnTo>
                <a:lnTo>
                  <a:pt x="2620518" y="2262378"/>
                </a:lnTo>
                <a:close/>
              </a:path>
              <a:path w="5092700" h="2320290">
                <a:moveTo>
                  <a:pt x="2823210" y="2262378"/>
                </a:moveTo>
                <a:lnTo>
                  <a:pt x="2707386" y="2262378"/>
                </a:lnTo>
                <a:lnTo>
                  <a:pt x="2707386" y="2291334"/>
                </a:lnTo>
                <a:lnTo>
                  <a:pt x="2823210" y="2291334"/>
                </a:lnTo>
                <a:lnTo>
                  <a:pt x="2823210" y="2262378"/>
                </a:lnTo>
                <a:close/>
              </a:path>
              <a:path w="5092700" h="2320290">
                <a:moveTo>
                  <a:pt x="3025902" y="2262378"/>
                </a:moveTo>
                <a:lnTo>
                  <a:pt x="2910078" y="2262378"/>
                </a:lnTo>
                <a:lnTo>
                  <a:pt x="2910078" y="2291334"/>
                </a:lnTo>
                <a:lnTo>
                  <a:pt x="3025902" y="2291334"/>
                </a:lnTo>
                <a:lnTo>
                  <a:pt x="3025902" y="2262378"/>
                </a:lnTo>
                <a:close/>
              </a:path>
              <a:path w="5092700" h="2320290">
                <a:moveTo>
                  <a:pt x="3228594" y="2262378"/>
                </a:moveTo>
                <a:lnTo>
                  <a:pt x="3112770" y="2262378"/>
                </a:lnTo>
                <a:lnTo>
                  <a:pt x="3112770" y="2291334"/>
                </a:lnTo>
                <a:lnTo>
                  <a:pt x="3228594" y="2291334"/>
                </a:lnTo>
                <a:lnTo>
                  <a:pt x="3228594" y="2262378"/>
                </a:lnTo>
                <a:close/>
              </a:path>
              <a:path w="5092700" h="2320290">
                <a:moveTo>
                  <a:pt x="3431286" y="2262378"/>
                </a:moveTo>
                <a:lnTo>
                  <a:pt x="3315462" y="2262378"/>
                </a:lnTo>
                <a:lnTo>
                  <a:pt x="3315462" y="2291334"/>
                </a:lnTo>
                <a:lnTo>
                  <a:pt x="3431286" y="2291334"/>
                </a:lnTo>
                <a:lnTo>
                  <a:pt x="3431286" y="2262378"/>
                </a:lnTo>
                <a:close/>
              </a:path>
              <a:path w="5092700" h="2320290">
                <a:moveTo>
                  <a:pt x="3576066" y="522986"/>
                </a:moveTo>
                <a:lnTo>
                  <a:pt x="3537966" y="522986"/>
                </a:lnTo>
                <a:lnTo>
                  <a:pt x="3537966" y="0"/>
                </a:lnTo>
                <a:lnTo>
                  <a:pt x="3499866" y="0"/>
                </a:lnTo>
                <a:lnTo>
                  <a:pt x="3499866" y="522986"/>
                </a:lnTo>
                <a:lnTo>
                  <a:pt x="3461766" y="522986"/>
                </a:lnTo>
                <a:lnTo>
                  <a:pt x="3518916" y="637286"/>
                </a:lnTo>
                <a:lnTo>
                  <a:pt x="3566541" y="542036"/>
                </a:lnTo>
                <a:lnTo>
                  <a:pt x="3576066" y="522986"/>
                </a:lnTo>
                <a:close/>
              </a:path>
              <a:path w="5092700" h="2320290">
                <a:moveTo>
                  <a:pt x="3633978" y="2262378"/>
                </a:moveTo>
                <a:lnTo>
                  <a:pt x="3518154" y="2262378"/>
                </a:lnTo>
                <a:lnTo>
                  <a:pt x="3518154" y="2291334"/>
                </a:lnTo>
                <a:lnTo>
                  <a:pt x="3633978" y="2291334"/>
                </a:lnTo>
                <a:lnTo>
                  <a:pt x="3633978" y="2262378"/>
                </a:lnTo>
                <a:close/>
              </a:path>
              <a:path w="5092700" h="2320290">
                <a:moveTo>
                  <a:pt x="3836670" y="2262378"/>
                </a:moveTo>
                <a:lnTo>
                  <a:pt x="3720846" y="2262378"/>
                </a:lnTo>
                <a:lnTo>
                  <a:pt x="3720846" y="2291334"/>
                </a:lnTo>
                <a:lnTo>
                  <a:pt x="3836670" y="2291334"/>
                </a:lnTo>
                <a:lnTo>
                  <a:pt x="3836670" y="2262378"/>
                </a:lnTo>
                <a:close/>
              </a:path>
              <a:path w="5092700" h="2320290">
                <a:moveTo>
                  <a:pt x="4039362" y="2262378"/>
                </a:moveTo>
                <a:lnTo>
                  <a:pt x="3923538" y="2262378"/>
                </a:lnTo>
                <a:lnTo>
                  <a:pt x="3923538" y="2291334"/>
                </a:lnTo>
                <a:lnTo>
                  <a:pt x="4039362" y="2291334"/>
                </a:lnTo>
                <a:lnTo>
                  <a:pt x="4039362" y="2262378"/>
                </a:lnTo>
                <a:close/>
              </a:path>
              <a:path w="5092700" h="2320290">
                <a:moveTo>
                  <a:pt x="4246753" y="2276856"/>
                </a:moveTo>
                <a:lnTo>
                  <a:pt x="4217797" y="2262378"/>
                </a:lnTo>
                <a:lnTo>
                  <a:pt x="4159885" y="2233422"/>
                </a:lnTo>
                <a:lnTo>
                  <a:pt x="4159885" y="2262378"/>
                </a:lnTo>
                <a:lnTo>
                  <a:pt x="4126230" y="2262378"/>
                </a:lnTo>
                <a:lnTo>
                  <a:pt x="4126230" y="2291334"/>
                </a:lnTo>
                <a:lnTo>
                  <a:pt x="4159885" y="2291334"/>
                </a:lnTo>
                <a:lnTo>
                  <a:pt x="4159885" y="2320290"/>
                </a:lnTo>
                <a:lnTo>
                  <a:pt x="4217797" y="2291334"/>
                </a:lnTo>
                <a:lnTo>
                  <a:pt x="4246753" y="2276856"/>
                </a:lnTo>
                <a:close/>
              </a:path>
              <a:path w="5092700" h="2320290">
                <a:moveTo>
                  <a:pt x="4499610" y="522986"/>
                </a:moveTo>
                <a:lnTo>
                  <a:pt x="4461510" y="522986"/>
                </a:lnTo>
                <a:lnTo>
                  <a:pt x="4461510" y="0"/>
                </a:lnTo>
                <a:lnTo>
                  <a:pt x="4423410" y="0"/>
                </a:lnTo>
                <a:lnTo>
                  <a:pt x="4423410" y="522986"/>
                </a:lnTo>
                <a:lnTo>
                  <a:pt x="4385310" y="522986"/>
                </a:lnTo>
                <a:lnTo>
                  <a:pt x="4442460" y="637286"/>
                </a:lnTo>
                <a:lnTo>
                  <a:pt x="4490085" y="542036"/>
                </a:lnTo>
                <a:lnTo>
                  <a:pt x="4499610" y="522986"/>
                </a:lnTo>
                <a:close/>
              </a:path>
              <a:path w="5092700" h="2320290">
                <a:moveTo>
                  <a:pt x="5071491" y="1335024"/>
                </a:moveTo>
                <a:lnTo>
                  <a:pt x="5042662" y="1320673"/>
                </a:lnTo>
                <a:lnTo>
                  <a:pt x="4984496" y="1291717"/>
                </a:lnTo>
                <a:lnTo>
                  <a:pt x="4984572" y="1320711"/>
                </a:lnTo>
                <a:lnTo>
                  <a:pt x="1071372" y="1329309"/>
                </a:lnTo>
                <a:lnTo>
                  <a:pt x="1071372" y="1358265"/>
                </a:lnTo>
                <a:lnTo>
                  <a:pt x="4984661" y="1349667"/>
                </a:lnTo>
                <a:lnTo>
                  <a:pt x="4984750" y="1378585"/>
                </a:lnTo>
                <a:lnTo>
                  <a:pt x="5071491" y="1335024"/>
                </a:lnTo>
                <a:close/>
              </a:path>
              <a:path w="5092700" h="2320290">
                <a:moveTo>
                  <a:pt x="5081143" y="1872996"/>
                </a:moveTo>
                <a:lnTo>
                  <a:pt x="5052314" y="1858645"/>
                </a:lnTo>
                <a:lnTo>
                  <a:pt x="4994148" y="1829689"/>
                </a:lnTo>
                <a:lnTo>
                  <a:pt x="4994186" y="1858670"/>
                </a:lnTo>
                <a:lnTo>
                  <a:pt x="2471928" y="1861680"/>
                </a:lnTo>
                <a:lnTo>
                  <a:pt x="2471928" y="1890636"/>
                </a:lnTo>
                <a:lnTo>
                  <a:pt x="4994224" y="1887588"/>
                </a:lnTo>
                <a:lnTo>
                  <a:pt x="4994275" y="1916531"/>
                </a:lnTo>
                <a:lnTo>
                  <a:pt x="5081143" y="1872996"/>
                </a:lnTo>
                <a:close/>
              </a:path>
              <a:path w="5092700" h="2320290">
                <a:moveTo>
                  <a:pt x="5092573" y="1670304"/>
                </a:moveTo>
                <a:lnTo>
                  <a:pt x="5063566" y="1655826"/>
                </a:lnTo>
                <a:lnTo>
                  <a:pt x="5005578" y="1626870"/>
                </a:lnTo>
                <a:lnTo>
                  <a:pt x="5005616" y="1655838"/>
                </a:lnTo>
                <a:lnTo>
                  <a:pt x="2449068" y="1656842"/>
                </a:lnTo>
                <a:lnTo>
                  <a:pt x="2449068" y="1685798"/>
                </a:lnTo>
                <a:lnTo>
                  <a:pt x="5005654" y="1684794"/>
                </a:lnTo>
                <a:lnTo>
                  <a:pt x="5005705" y="1713738"/>
                </a:lnTo>
                <a:lnTo>
                  <a:pt x="5092573" y="16703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914144" y="4415028"/>
            <a:ext cx="1518285" cy="27749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Start</a:t>
            </a:r>
            <a:r>
              <a:rPr sz="1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Annex</a:t>
            </a: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944623" y="3675126"/>
            <a:ext cx="6182995" cy="2518410"/>
            <a:chOff x="1944623" y="3675126"/>
            <a:chExt cx="6182995" cy="2518410"/>
          </a:xfrm>
        </p:grpSpPr>
        <p:sp>
          <p:nvSpPr>
            <p:cNvPr id="37" name="object 37"/>
            <p:cNvSpPr/>
            <p:nvPr/>
          </p:nvSpPr>
          <p:spPr>
            <a:xfrm>
              <a:off x="1959101" y="4280154"/>
              <a:ext cx="6154420" cy="521334"/>
            </a:xfrm>
            <a:custGeom>
              <a:avLst/>
              <a:gdLst/>
              <a:ahLst/>
              <a:cxnLst/>
              <a:rect l="l" t="t" r="r" b="b"/>
              <a:pathLst>
                <a:path w="6154420" h="521335">
                  <a:moveTo>
                    <a:pt x="0" y="130302"/>
                  </a:moveTo>
                  <a:lnTo>
                    <a:pt x="5893308" y="130302"/>
                  </a:lnTo>
                  <a:lnTo>
                    <a:pt x="5893308" y="0"/>
                  </a:lnTo>
                  <a:lnTo>
                    <a:pt x="6153912" y="260604"/>
                  </a:lnTo>
                  <a:lnTo>
                    <a:pt x="5893308" y="521208"/>
                  </a:lnTo>
                  <a:lnTo>
                    <a:pt x="5893308" y="390906"/>
                  </a:lnTo>
                  <a:lnTo>
                    <a:pt x="0" y="390906"/>
                  </a:lnTo>
                  <a:lnTo>
                    <a:pt x="0" y="130302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583685" y="5183378"/>
              <a:ext cx="4374515" cy="86995"/>
            </a:xfrm>
            <a:custGeom>
              <a:avLst/>
              <a:gdLst/>
              <a:ahLst/>
              <a:cxnLst/>
              <a:rect l="l" t="t" r="r" b="b"/>
              <a:pathLst>
                <a:path w="4374515" h="86995">
                  <a:moveTo>
                    <a:pt x="4345603" y="28956"/>
                  </a:moveTo>
                  <a:lnTo>
                    <a:pt x="4301870" y="28956"/>
                  </a:lnTo>
                  <a:lnTo>
                    <a:pt x="4301997" y="57912"/>
                  </a:lnTo>
                  <a:lnTo>
                    <a:pt x="4287435" y="57950"/>
                  </a:lnTo>
                  <a:lnTo>
                    <a:pt x="4287520" y="86868"/>
                  </a:lnTo>
                  <a:lnTo>
                    <a:pt x="4374261" y="43180"/>
                  </a:lnTo>
                  <a:lnTo>
                    <a:pt x="4345603" y="28956"/>
                  </a:lnTo>
                  <a:close/>
                </a:path>
                <a:path w="4374515" h="86995">
                  <a:moveTo>
                    <a:pt x="4287350" y="28994"/>
                  </a:moveTo>
                  <a:lnTo>
                    <a:pt x="0" y="40259"/>
                  </a:lnTo>
                  <a:lnTo>
                    <a:pt x="0" y="69215"/>
                  </a:lnTo>
                  <a:lnTo>
                    <a:pt x="4287435" y="57950"/>
                  </a:lnTo>
                  <a:lnTo>
                    <a:pt x="4287350" y="28994"/>
                  </a:lnTo>
                  <a:close/>
                </a:path>
                <a:path w="4374515" h="86995">
                  <a:moveTo>
                    <a:pt x="4301870" y="28956"/>
                  </a:moveTo>
                  <a:lnTo>
                    <a:pt x="4287350" y="28994"/>
                  </a:lnTo>
                  <a:lnTo>
                    <a:pt x="4287435" y="57950"/>
                  </a:lnTo>
                  <a:lnTo>
                    <a:pt x="4301997" y="57912"/>
                  </a:lnTo>
                  <a:lnTo>
                    <a:pt x="4301870" y="28956"/>
                  </a:lnTo>
                  <a:close/>
                </a:path>
                <a:path w="4374515" h="86995">
                  <a:moveTo>
                    <a:pt x="4287266" y="0"/>
                  </a:moveTo>
                  <a:lnTo>
                    <a:pt x="4287350" y="28994"/>
                  </a:lnTo>
                  <a:lnTo>
                    <a:pt x="4345603" y="28956"/>
                  </a:lnTo>
                  <a:lnTo>
                    <a:pt x="42872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8483" y="3675126"/>
              <a:ext cx="114300" cy="22847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429505" y="5758433"/>
              <a:ext cx="421005" cy="421005"/>
            </a:xfrm>
            <a:custGeom>
              <a:avLst/>
              <a:gdLst/>
              <a:ahLst/>
              <a:cxnLst/>
              <a:rect l="l" t="t" r="r" b="b"/>
              <a:pathLst>
                <a:path w="421004" h="421004">
                  <a:moveTo>
                    <a:pt x="210312" y="0"/>
                  </a:moveTo>
                  <a:lnTo>
                    <a:pt x="160655" y="160667"/>
                  </a:lnTo>
                  <a:lnTo>
                    <a:pt x="0" y="160667"/>
                  </a:lnTo>
                  <a:lnTo>
                    <a:pt x="129921" y="259956"/>
                  </a:lnTo>
                  <a:lnTo>
                    <a:pt x="80391" y="420623"/>
                  </a:lnTo>
                  <a:lnTo>
                    <a:pt x="210312" y="321322"/>
                  </a:lnTo>
                  <a:lnTo>
                    <a:pt x="340233" y="420623"/>
                  </a:lnTo>
                  <a:lnTo>
                    <a:pt x="290703" y="259956"/>
                  </a:lnTo>
                  <a:lnTo>
                    <a:pt x="420624" y="160667"/>
                  </a:lnTo>
                  <a:lnTo>
                    <a:pt x="259969" y="160667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429505" y="5758433"/>
              <a:ext cx="421005" cy="421005"/>
            </a:xfrm>
            <a:custGeom>
              <a:avLst/>
              <a:gdLst/>
              <a:ahLst/>
              <a:cxnLst/>
              <a:rect l="l" t="t" r="r" b="b"/>
              <a:pathLst>
                <a:path w="421004" h="421004">
                  <a:moveTo>
                    <a:pt x="0" y="160667"/>
                  </a:moveTo>
                  <a:lnTo>
                    <a:pt x="160655" y="160667"/>
                  </a:lnTo>
                  <a:lnTo>
                    <a:pt x="210312" y="0"/>
                  </a:lnTo>
                  <a:lnTo>
                    <a:pt x="259969" y="160667"/>
                  </a:lnTo>
                  <a:lnTo>
                    <a:pt x="420624" y="160667"/>
                  </a:lnTo>
                  <a:lnTo>
                    <a:pt x="290703" y="259956"/>
                  </a:lnTo>
                  <a:lnTo>
                    <a:pt x="340233" y="420623"/>
                  </a:lnTo>
                  <a:lnTo>
                    <a:pt x="210312" y="321322"/>
                  </a:lnTo>
                  <a:lnTo>
                    <a:pt x="80391" y="420623"/>
                  </a:lnTo>
                  <a:lnTo>
                    <a:pt x="129921" y="259956"/>
                  </a:lnTo>
                  <a:lnTo>
                    <a:pt x="0" y="160667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4545838" y="5261609"/>
            <a:ext cx="2535555" cy="816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4" marR="1829435">
              <a:lnSpc>
                <a:spcPct val="112999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</a:t>
            </a:r>
            <a:r>
              <a:rPr sz="1200" b="1" spc="-10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T </a:t>
            </a:r>
            <a:r>
              <a:rPr sz="1200" b="1" spc="-5" dirty="0">
                <a:latin typeface="Arial"/>
                <a:cs typeface="Arial"/>
              </a:rPr>
              <a:t>U</a:t>
            </a:r>
            <a:r>
              <a:rPr sz="1200" b="1" spc="-4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S  </a:t>
            </a:r>
            <a:r>
              <a:rPr sz="1200" b="1" spc="-5" dirty="0">
                <a:latin typeface="Arial"/>
                <a:cs typeface="Arial"/>
              </a:rPr>
              <a:t>B</a:t>
            </a:r>
            <a:r>
              <a:rPr sz="1200" b="1" spc="-10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T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130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V</a:t>
            </a:r>
            <a:r>
              <a:rPr sz="1200" b="1" spc="-5" dirty="0"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  <a:p>
            <a:pPr marL="255904">
              <a:lnSpc>
                <a:spcPts val="1335"/>
              </a:lnSpc>
              <a:spcBef>
                <a:spcPts val="545"/>
              </a:spcBef>
            </a:pP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“When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do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 employ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30" dirty="0">
                <a:latin typeface="Arial"/>
                <a:cs typeface="Arial"/>
              </a:rPr>
              <a:t>CAV?”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095"/>
              </a:lnSpc>
            </a:pPr>
            <a:r>
              <a:rPr sz="1000" b="1" spc="-5" dirty="0">
                <a:latin typeface="Arial"/>
                <a:cs typeface="Arial"/>
              </a:rPr>
              <a:t>DP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082" y="673734"/>
            <a:ext cx="5134610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Problem: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What </a:t>
            </a:r>
            <a:r>
              <a:rPr sz="1200" b="1" dirty="0">
                <a:latin typeface="Calibri"/>
                <a:cs typeface="Calibri"/>
              </a:rPr>
              <a:t>is the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best and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most timely </a:t>
            </a:r>
            <a:r>
              <a:rPr sz="1200" b="1" spc="-15" dirty="0">
                <a:latin typeface="Calibri"/>
                <a:cs typeface="Calibri"/>
              </a:rPr>
              <a:t>way</a:t>
            </a:r>
            <a:r>
              <a:rPr sz="1200" b="1" spc="-5" dirty="0">
                <a:latin typeface="Calibri"/>
                <a:cs typeface="Calibri"/>
              </a:rPr>
              <a:t> to answer </a:t>
            </a:r>
            <a:r>
              <a:rPr sz="1200" b="1" spc="-15" dirty="0">
                <a:latin typeface="Calibri"/>
                <a:cs typeface="Calibri"/>
              </a:rPr>
              <a:t>my</a:t>
            </a:r>
            <a:r>
              <a:rPr sz="1200" b="1" spc="-5" dirty="0">
                <a:latin typeface="Calibri"/>
                <a:cs typeface="Calibri"/>
              </a:rPr>
              <a:t> Commander’s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PIR?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Co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di</a:t>
            </a:r>
            <a:r>
              <a:rPr sz="1200" spc="5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io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5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spc="-5" dirty="0">
                <a:latin typeface="Calibri"/>
                <a:cs typeface="Calibri"/>
              </a:rPr>
              <a:t>si</a:t>
            </a:r>
            <a:r>
              <a:rPr sz="1200" dirty="0">
                <a:latin typeface="Calibri"/>
                <a:cs typeface="Calibri"/>
              </a:rPr>
              <a:t>der:</a:t>
            </a:r>
            <a:endParaRPr sz="1200">
              <a:latin typeface="Calibri"/>
              <a:cs typeface="Calibri"/>
            </a:endParaRPr>
          </a:p>
          <a:p>
            <a:pPr marL="641985" indent="-172720">
              <a:lnSpc>
                <a:spcPct val="100000"/>
              </a:lnSpc>
              <a:buFont typeface="Arial"/>
              <a:buChar char="•"/>
              <a:tabLst>
                <a:tab pos="642620" algn="l"/>
              </a:tabLst>
            </a:pPr>
            <a:r>
              <a:rPr sz="1200" spc="-5" dirty="0">
                <a:latin typeface="Calibri"/>
                <a:cs typeface="Calibri"/>
              </a:rPr>
              <a:t>Amount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of </a:t>
            </a:r>
            <a:r>
              <a:rPr sz="1200" dirty="0">
                <a:latin typeface="Calibri"/>
                <a:cs typeface="Calibri"/>
              </a:rPr>
              <a:t>time unit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been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theater</a:t>
            </a:r>
            <a:endParaRPr sz="1200">
              <a:latin typeface="Calibri"/>
              <a:cs typeface="Calibri"/>
            </a:endParaRPr>
          </a:p>
          <a:p>
            <a:pPr marL="641985" indent="-172720">
              <a:lnSpc>
                <a:spcPct val="100000"/>
              </a:lnSpc>
              <a:buFont typeface="Arial"/>
              <a:buChar char="•"/>
              <a:tabLst>
                <a:tab pos="642620" algn="l"/>
              </a:tabLst>
            </a:pPr>
            <a:r>
              <a:rPr sz="1200" spc="-5" dirty="0">
                <a:latin typeface="Calibri"/>
                <a:cs typeface="Calibri"/>
              </a:rPr>
              <a:t>“Cold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Start”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mission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analysis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second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third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mission</a:t>
            </a:r>
            <a:r>
              <a:rPr sz="1200" spc="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0" dirty="0">
                <a:latin typeface="Calibri"/>
                <a:cs typeface="Calibri"/>
              </a:rPr>
              <a:t> AO</a:t>
            </a:r>
            <a:endParaRPr sz="1200">
              <a:latin typeface="Calibri"/>
              <a:cs typeface="Calibri"/>
            </a:endParaRPr>
          </a:p>
          <a:p>
            <a:pPr marL="641985" indent="-172720">
              <a:lnSpc>
                <a:spcPct val="100000"/>
              </a:lnSpc>
              <a:buFont typeface="Arial"/>
              <a:buChar char="•"/>
              <a:tabLst>
                <a:tab pos="642620" algn="l"/>
              </a:tabLst>
            </a:pPr>
            <a:r>
              <a:rPr sz="1200" spc="-5" dirty="0">
                <a:latin typeface="Calibri"/>
                <a:cs typeface="Calibri"/>
              </a:rPr>
              <a:t>Distance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travel</a:t>
            </a:r>
            <a:r>
              <a:rPr sz="1200" spc="-5" dirty="0">
                <a:latin typeface="Calibri"/>
                <a:cs typeface="Calibri"/>
              </a:rPr>
              <a:t> to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enter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sector/AO </a:t>
            </a:r>
            <a:r>
              <a:rPr sz="1200" dirty="0">
                <a:latin typeface="Calibri"/>
                <a:cs typeface="Calibri"/>
              </a:rPr>
              <a:t>or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get </a:t>
            </a:r>
            <a:r>
              <a:rPr sz="1200" spc="-5" dirty="0">
                <a:latin typeface="Calibri"/>
                <a:cs typeface="Calibri"/>
              </a:rPr>
              <a:t>to</a:t>
            </a:r>
            <a:r>
              <a:rPr sz="1200" dirty="0">
                <a:latin typeface="Calibri"/>
                <a:cs typeface="Calibri"/>
              </a:rPr>
              <a:t> NAIs</a:t>
            </a:r>
            <a:endParaRPr sz="1200">
              <a:latin typeface="Calibri"/>
              <a:cs typeface="Calibri"/>
            </a:endParaRPr>
          </a:p>
          <a:p>
            <a:pPr marL="641985" indent="-172720">
              <a:lnSpc>
                <a:spcPct val="100000"/>
              </a:lnSpc>
              <a:buFont typeface="Arial"/>
              <a:buChar char="•"/>
              <a:tabLst>
                <a:tab pos="642620" algn="l"/>
              </a:tabLst>
            </a:pPr>
            <a:r>
              <a:rPr sz="1200" spc="-30" dirty="0">
                <a:latin typeface="Calibri"/>
                <a:cs typeface="Calibri"/>
              </a:rPr>
              <a:t>NLT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/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NET</a:t>
            </a:r>
            <a:r>
              <a:rPr sz="1200" dirty="0">
                <a:latin typeface="Calibri"/>
                <a:cs typeface="Calibri"/>
              </a:rPr>
              <a:t> times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directed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order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for </a:t>
            </a:r>
            <a:r>
              <a:rPr sz="1200" spc="-5" dirty="0">
                <a:latin typeface="Calibri"/>
                <a:cs typeface="Calibri"/>
              </a:rPr>
              <a:t>entering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AO</a:t>
            </a:r>
            <a:endParaRPr sz="1200">
              <a:latin typeface="Calibri"/>
              <a:cs typeface="Calibri"/>
            </a:endParaRPr>
          </a:p>
          <a:p>
            <a:pPr marL="641985" indent="-172720">
              <a:lnSpc>
                <a:spcPct val="100000"/>
              </a:lnSpc>
              <a:buFont typeface="Arial"/>
              <a:buChar char="•"/>
              <a:tabLst>
                <a:tab pos="642620" algn="l"/>
              </a:tabLst>
            </a:pPr>
            <a:r>
              <a:rPr sz="1200" spc="-5" dirty="0">
                <a:latin typeface="Calibri"/>
                <a:cs typeface="Calibri"/>
              </a:rPr>
              <a:t>How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much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travel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does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CAV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need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to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collect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on</a:t>
            </a:r>
            <a:r>
              <a:rPr sz="1200" dirty="0">
                <a:latin typeface="Calibri"/>
                <a:cs typeface="Calibri"/>
              </a:rPr>
              <a:t> PIR</a:t>
            </a:r>
            <a:endParaRPr sz="1200">
              <a:latin typeface="Calibri"/>
              <a:cs typeface="Calibri"/>
            </a:endParaRPr>
          </a:p>
          <a:p>
            <a:pPr marL="641985" indent="-172720">
              <a:lnSpc>
                <a:spcPct val="100000"/>
              </a:lnSpc>
              <a:buFont typeface="Arial"/>
              <a:buChar char="•"/>
              <a:tabLst>
                <a:tab pos="642620" algn="l"/>
              </a:tabLst>
            </a:pPr>
            <a:r>
              <a:rPr sz="1200" spc="-5" dirty="0">
                <a:latin typeface="Calibri"/>
                <a:cs typeface="Calibri"/>
              </a:rPr>
              <a:t>Consider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total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number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of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periods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of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darkness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(POD)</a:t>
            </a:r>
            <a:endParaRPr sz="1200">
              <a:latin typeface="Calibri"/>
              <a:cs typeface="Calibri"/>
            </a:endParaRPr>
          </a:p>
          <a:p>
            <a:pPr marL="641985" indent="-172720">
              <a:lnSpc>
                <a:spcPct val="100000"/>
              </a:lnSpc>
              <a:buFont typeface="Arial"/>
              <a:buChar char="•"/>
              <a:tabLst>
                <a:tab pos="642620" algn="l"/>
              </a:tabLst>
            </a:pPr>
            <a:r>
              <a:rPr sz="1200" spc="-15" dirty="0">
                <a:latin typeface="Calibri"/>
                <a:cs typeface="Calibri"/>
              </a:rPr>
              <a:t>Type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of</a:t>
            </a:r>
            <a:r>
              <a:rPr sz="1200" spc="-10" dirty="0">
                <a:latin typeface="Calibri"/>
                <a:cs typeface="Calibri"/>
              </a:rPr>
              <a:t> recon </a:t>
            </a:r>
            <a:r>
              <a:rPr sz="1200" spc="-5" dirty="0">
                <a:latin typeface="Calibri"/>
                <a:cs typeface="Calibri"/>
              </a:rPr>
              <a:t>(area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vs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zone)</a:t>
            </a:r>
            <a:endParaRPr sz="1200">
              <a:latin typeface="Calibri"/>
              <a:cs typeface="Calibri"/>
            </a:endParaRPr>
          </a:p>
          <a:p>
            <a:pPr marL="641985" indent="-1727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642620" algn="l"/>
              </a:tabLst>
            </a:pPr>
            <a:r>
              <a:rPr sz="1200" dirty="0">
                <a:latin typeface="Calibri"/>
                <a:cs typeface="Calibri"/>
              </a:rPr>
              <a:t>Do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you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have</a:t>
            </a:r>
            <a:r>
              <a:rPr sz="1200" spc="-5" dirty="0">
                <a:latin typeface="Calibri"/>
                <a:cs typeface="Calibri"/>
              </a:rPr>
              <a:t> your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directed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objectives,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routes, axis,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etc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from</a:t>
            </a:r>
            <a:r>
              <a:rPr sz="1200" spc="-5" dirty="0">
                <a:latin typeface="Calibri"/>
                <a:cs typeface="Calibri"/>
              </a:rPr>
              <a:t> Division</a:t>
            </a:r>
            <a:endParaRPr sz="1200">
              <a:latin typeface="Calibri"/>
              <a:cs typeface="Calibri"/>
            </a:endParaRPr>
          </a:p>
          <a:p>
            <a:pPr marL="641985" indent="-172720">
              <a:lnSpc>
                <a:spcPct val="100000"/>
              </a:lnSpc>
              <a:buFont typeface="Arial"/>
              <a:buChar char="•"/>
              <a:tabLst>
                <a:tab pos="642620" algn="l"/>
              </a:tabLst>
            </a:pPr>
            <a:r>
              <a:rPr sz="1200" spc="-15" dirty="0">
                <a:latin typeface="Calibri"/>
                <a:cs typeface="Calibri"/>
              </a:rPr>
              <a:t>Type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of </a:t>
            </a:r>
            <a:r>
              <a:rPr sz="1200" dirty="0">
                <a:latin typeface="Calibri"/>
                <a:cs typeface="Calibri"/>
              </a:rPr>
              <a:t>mission: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movement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contact,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deliberate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attack,</a:t>
            </a:r>
            <a:r>
              <a:rPr sz="1200" spc="-5" dirty="0">
                <a:latin typeface="Calibri"/>
                <a:cs typeface="Calibri"/>
              </a:rPr>
              <a:t> defense,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etc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4" name="object 4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07735" y="940308"/>
            <a:ext cx="3375660" cy="1638300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34290" y="2910077"/>
            <a:ext cx="9027795" cy="0"/>
          </a:xfrm>
          <a:custGeom>
            <a:avLst/>
            <a:gdLst/>
            <a:ahLst/>
            <a:cxnLst/>
            <a:rect l="l" t="t" r="r" b="b"/>
            <a:pathLst>
              <a:path w="9027795">
                <a:moveTo>
                  <a:pt x="0" y="0"/>
                </a:moveTo>
                <a:lnTo>
                  <a:pt x="9027794" y="0"/>
                </a:lnTo>
              </a:path>
            </a:pathLst>
          </a:custGeom>
          <a:ln w="381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8840851" y="658378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31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2726" y="5118353"/>
            <a:ext cx="4064635" cy="452755"/>
          </a:xfrm>
          <a:custGeom>
            <a:avLst/>
            <a:gdLst/>
            <a:ahLst/>
            <a:cxnLst/>
            <a:rect l="l" t="t" r="r" b="b"/>
            <a:pathLst>
              <a:path w="4064634" h="452754">
                <a:moveTo>
                  <a:pt x="0" y="452628"/>
                </a:moveTo>
                <a:lnTo>
                  <a:pt x="4064508" y="452628"/>
                </a:lnTo>
                <a:lnTo>
                  <a:pt x="4064508" y="0"/>
                </a:lnTo>
                <a:lnTo>
                  <a:pt x="0" y="0"/>
                </a:lnTo>
                <a:lnTo>
                  <a:pt x="0" y="452628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58951" y="603504"/>
          <a:ext cx="7767320" cy="5863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80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4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3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161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6925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2300" b="1" dirty="0">
                          <a:latin typeface="Arial"/>
                          <a:cs typeface="Arial"/>
                        </a:rPr>
                        <a:t>TTP:</a:t>
                      </a:r>
                      <a:r>
                        <a:rPr sz="23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dirty="0">
                          <a:latin typeface="Arial"/>
                          <a:cs typeface="Arial"/>
                        </a:rPr>
                        <a:t>Receipt</a:t>
                      </a:r>
                      <a:r>
                        <a:rPr sz="23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23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dirty="0">
                          <a:latin typeface="Arial"/>
                          <a:cs typeface="Arial"/>
                        </a:rPr>
                        <a:t>Mission</a:t>
                      </a:r>
                      <a:r>
                        <a:rPr sz="23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spc="-5" dirty="0">
                          <a:latin typeface="Arial"/>
                          <a:cs typeface="Arial"/>
                        </a:rPr>
                        <a:t>Huddle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300" b="1" dirty="0">
                          <a:latin typeface="Arial"/>
                          <a:cs typeface="Arial"/>
                        </a:rPr>
                        <a:t>(Framing</a:t>
                      </a:r>
                      <a:r>
                        <a:rPr sz="23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23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300" b="1" dirty="0">
                          <a:latin typeface="Arial"/>
                          <a:cs typeface="Arial"/>
                        </a:rPr>
                        <a:t>Problem)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References: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FM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6-0,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Ch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2,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Chapter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9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110">
                <a:tc>
                  <a:txBody>
                    <a:bodyPr/>
                    <a:lstStyle/>
                    <a:p>
                      <a:pPr marL="89535" marR="12446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Purpose: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Provide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Commanders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input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MDMP and establish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common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understanding among the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staff at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very </a:t>
                      </a:r>
                      <a:r>
                        <a:rPr sz="9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beginning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of MDMP.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4615" marR="16256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When:</a:t>
                      </a:r>
                      <a:r>
                        <a:rPr sz="9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Receipt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Mission.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1440" marR="23812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Participants:</a:t>
                      </a:r>
                      <a:r>
                        <a:rPr sz="9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CDR,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all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available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planning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staff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members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LNOs.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Facilitator:</a:t>
                      </a:r>
                      <a:r>
                        <a:rPr sz="9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S3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476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8425" marR="29908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Outcome: Staff shared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understanding</a:t>
                      </a:r>
                      <a:r>
                        <a:rPr sz="9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mission,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received CDR’s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planning and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collection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guidance.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22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479">
                <a:tc gridSpan="2"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Tools</a:t>
                      </a:r>
                      <a:r>
                        <a:rPr sz="105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Bring: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13664">
                        <a:lnSpc>
                          <a:spcPct val="10000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S3: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85750" marR="22987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6385" algn="l"/>
                        </a:tabLst>
                      </a:pPr>
                      <a:r>
                        <a:rPr sz="1050" b="1" spc="-5" dirty="0">
                          <a:latin typeface="Arial"/>
                          <a:cs typeface="Arial"/>
                        </a:rPr>
                        <a:t>Analog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Map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Graphics </a:t>
                      </a:r>
                      <a:r>
                        <a:rPr sz="1050" b="1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NAIs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85750" marR="14414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6385" algn="l"/>
                        </a:tabLst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BCT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Initial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Graphics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(AI/AO,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 Objectives,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Enemy SITTEMP, –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whatever graphic information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available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receipt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mission).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  <a:buFont typeface="Arial"/>
                        <a:buChar char="•"/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13664">
                        <a:lnSpc>
                          <a:spcPct val="10000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S2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85750" marR="16510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6385" algn="l"/>
                        </a:tabLst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SITTEMP,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level </a:t>
                      </a:r>
                      <a:r>
                        <a:rPr sz="1050" b="1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NAIs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8575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6385" algn="l"/>
                        </a:tabLst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Collection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Matrix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/>
                        <a:buChar char="•"/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Arial"/>
                        <a:buChar char="•"/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285750" marR="11239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6385" algn="l"/>
                        </a:tabLst>
                      </a:pPr>
                      <a:r>
                        <a:rPr sz="1050" b="1" spc="-5" dirty="0">
                          <a:latin typeface="Arial"/>
                          <a:cs typeface="Arial"/>
                        </a:rPr>
                        <a:t>Overall</a:t>
                      </a:r>
                      <a:r>
                        <a:rPr sz="105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105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Do</a:t>
                      </a:r>
                      <a:r>
                        <a:rPr sz="10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5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create</a:t>
                      </a:r>
                      <a:r>
                        <a:rPr sz="105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anything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 for</a:t>
                      </a:r>
                      <a:r>
                        <a:rPr sz="10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huddle you</a:t>
                      </a:r>
                      <a:r>
                        <a:rPr sz="10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wouldn’t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 already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create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mission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planning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85750" marR="154940">
                        <a:lnSpc>
                          <a:spcPct val="10000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–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Maps,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timeline,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markers and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whiteboard/butcher block and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products</a:t>
                      </a:r>
                      <a:r>
                        <a:rPr sz="10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you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were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given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higher </a:t>
                      </a:r>
                      <a:r>
                        <a:rPr sz="1050" b="1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headquarters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should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enough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8128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139065" marR="904875">
                        <a:lnSpc>
                          <a:spcPct val="103200"/>
                        </a:lnSpc>
                        <a:spcBef>
                          <a:spcPts val="635"/>
                        </a:spcBef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Agenda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(this is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intended to be presented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minimal preparation): </a:t>
                      </a:r>
                      <a:r>
                        <a:rPr sz="950" b="1" spc="-2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S3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  <a:tab pos="1141095" algn="l"/>
                          <a:tab pos="3926840" algn="l"/>
                          <a:tab pos="436181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Today</a:t>
                      </a:r>
                      <a:r>
                        <a:rPr sz="9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is:</a:t>
                      </a:r>
                      <a:r>
                        <a:rPr sz="950" b="1" u="sng" spc="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period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that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we're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planning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for is</a:t>
                      </a:r>
                      <a:r>
                        <a:rPr sz="950" b="1" u="sng" spc="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50" b="1" u="sng" spc="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  <a:tab pos="1214120" algn="l"/>
                          <a:tab pos="3559810" algn="l"/>
                        </a:tabLst>
                      </a:pPr>
                      <a:r>
                        <a:rPr sz="950" b="1" spc="20" dirty="0">
                          <a:latin typeface="Arial"/>
                          <a:cs typeface="Arial"/>
                        </a:rPr>
                        <a:t>We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 are at</a:t>
                      </a:r>
                      <a:r>
                        <a:rPr sz="95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operate in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the country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50" b="1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	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20" dirty="0">
                          <a:latin typeface="Arial"/>
                          <a:cs typeface="Arial"/>
                        </a:rPr>
                        <a:t>Our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AO/AI</a:t>
                      </a:r>
                      <a:r>
                        <a:rPr sz="95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major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terrain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features.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battlefield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geometry.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Corps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Higher level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AOs.</a:t>
                      </a:r>
                      <a:r>
                        <a:rPr sz="9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adjacent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unit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missions.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20" dirty="0">
                          <a:latin typeface="Arial"/>
                          <a:cs typeface="Arial"/>
                        </a:rPr>
                        <a:t>How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35" dirty="0">
                          <a:latin typeface="Arial"/>
                          <a:cs typeface="Arial"/>
                        </a:rPr>
                        <a:t>we</a:t>
                      </a:r>
                      <a:r>
                        <a:rPr sz="9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related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ME.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objectives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in our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AO</a:t>
                      </a:r>
                      <a:r>
                        <a:rPr sz="9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what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have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30" dirty="0">
                          <a:latin typeface="Arial"/>
                          <a:cs typeface="Arial"/>
                        </a:rPr>
                        <a:t>we</a:t>
                      </a:r>
                      <a:r>
                        <a:rPr sz="9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been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tasked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do there,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when.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/>
                        <a:buChar char="•"/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39065">
                        <a:lnSpc>
                          <a:spcPct val="100000"/>
                        </a:lnSpc>
                      </a:pPr>
                      <a:r>
                        <a:rPr sz="950" b="1" spc="20" dirty="0">
                          <a:latin typeface="Arial"/>
                          <a:cs typeface="Arial"/>
                        </a:rPr>
                        <a:t>S2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Here's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how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many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we're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fighting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each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objective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when.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weather</a:t>
                      </a:r>
                      <a:r>
                        <a:rPr sz="9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expected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during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our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period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operations.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/>
                        <a:buChar char="•"/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390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50" b="1" spc="20" dirty="0">
                          <a:latin typeface="Arial"/>
                          <a:cs typeface="Arial"/>
                        </a:rPr>
                        <a:t>XO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25" dirty="0">
                          <a:latin typeface="Arial"/>
                          <a:cs typeface="Arial"/>
                        </a:rPr>
                        <a:t>MDMP</a:t>
                      </a:r>
                      <a:r>
                        <a:rPr sz="9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minimum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Mission</a:t>
                      </a:r>
                      <a:r>
                        <a:rPr sz="9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Analysis</a:t>
                      </a:r>
                      <a:r>
                        <a:rPr sz="950" b="1" spc="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Timeline.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20" dirty="0">
                          <a:latin typeface="Arial"/>
                          <a:cs typeface="Arial"/>
                        </a:rPr>
                        <a:t>How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35" dirty="0">
                          <a:latin typeface="Arial"/>
                          <a:cs typeface="Arial"/>
                        </a:rPr>
                        <a:t>we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collecting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sharing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products</a:t>
                      </a:r>
                      <a:r>
                        <a:rPr sz="9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– location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address.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What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touchpoints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does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CDR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want</a:t>
                      </a:r>
                      <a:r>
                        <a:rPr sz="9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when?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25" dirty="0">
                          <a:latin typeface="Arial"/>
                          <a:cs typeface="Arial"/>
                        </a:rPr>
                        <a:t>MDMP</a:t>
                      </a:r>
                      <a:r>
                        <a:rPr sz="9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Timeline: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Next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event.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/>
                        <a:buChar char="•"/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39065">
                        <a:lnSpc>
                          <a:spcPct val="100000"/>
                        </a:lnSpc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CDR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Brigade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Fights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(first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assessment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refined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after MA).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Guidance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Info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Collection.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0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reconnaissance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requirements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(for CAV</a:t>
                      </a:r>
                      <a:r>
                        <a:rPr sz="9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2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 higher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assets).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40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0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Guidance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for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Mission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Analysis.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311150" indent="-172720">
                        <a:lnSpc>
                          <a:spcPct val="100000"/>
                        </a:lnSpc>
                        <a:spcBef>
                          <a:spcPts val="35"/>
                        </a:spcBef>
                        <a:buFont typeface="Arial"/>
                        <a:buChar char="•"/>
                        <a:tabLst>
                          <a:tab pos="311150" algn="l"/>
                          <a:tab pos="311785" algn="l"/>
                        </a:tabLst>
                      </a:pPr>
                      <a:r>
                        <a:rPr sz="950" b="1" spc="15" dirty="0">
                          <a:latin typeface="Arial"/>
                          <a:cs typeface="Arial"/>
                        </a:rPr>
                        <a:t>Required</a:t>
                      </a:r>
                      <a:r>
                        <a:rPr sz="9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fighting</a:t>
                      </a:r>
                      <a:r>
                        <a:rPr sz="9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products.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8064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075">
                <a:tc gridSpan="6">
                  <a:txBody>
                    <a:bodyPr/>
                    <a:lstStyle/>
                    <a:p>
                      <a:pPr marL="89535" marR="65532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Bottom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Line: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This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intentionally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minimal-product</a:t>
                      </a:r>
                      <a:r>
                        <a:rPr sz="1100" b="1" u="sng" spc="-3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huddle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serves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focus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staff’s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mission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analysis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efforts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Commander’s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anticipated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fights,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and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provide the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Commander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opportunity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influence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planning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efforts.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8815451" y="6598218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32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84411" y="7543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37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49083" y="4669535"/>
            <a:ext cx="213360" cy="609600"/>
          </a:xfrm>
          <a:custGeom>
            <a:avLst/>
            <a:gdLst/>
            <a:ahLst/>
            <a:cxnLst/>
            <a:rect l="l" t="t" r="r" b="b"/>
            <a:pathLst>
              <a:path w="213359" h="609600">
                <a:moveTo>
                  <a:pt x="0" y="0"/>
                </a:moveTo>
                <a:lnTo>
                  <a:pt x="41528" y="1402"/>
                </a:lnTo>
                <a:lnTo>
                  <a:pt x="75438" y="5222"/>
                </a:lnTo>
                <a:lnTo>
                  <a:pt x="98298" y="10876"/>
                </a:lnTo>
                <a:lnTo>
                  <a:pt x="106680" y="17780"/>
                </a:lnTo>
                <a:lnTo>
                  <a:pt x="106680" y="287019"/>
                </a:lnTo>
                <a:lnTo>
                  <a:pt x="115062" y="293923"/>
                </a:lnTo>
                <a:lnTo>
                  <a:pt x="137922" y="299577"/>
                </a:lnTo>
                <a:lnTo>
                  <a:pt x="171830" y="303397"/>
                </a:lnTo>
                <a:lnTo>
                  <a:pt x="213360" y="304800"/>
                </a:lnTo>
                <a:lnTo>
                  <a:pt x="171831" y="306202"/>
                </a:lnTo>
                <a:lnTo>
                  <a:pt x="137922" y="310022"/>
                </a:lnTo>
                <a:lnTo>
                  <a:pt x="115062" y="315676"/>
                </a:lnTo>
                <a:lnTo>
                  <a:pt x="106680" y="322580"/>
                </a:lnTo>
                <a:lnTo>
                  <a:pt x="106680" y="591819"/>
                </a:lnTo>
                <a:lnTo>
                  <a:pt x="98298" y="598723"/>
                </a:lnTo>
                <a:lnTo>
                  <a:pt x="75438" y="604377"/>
                </a:lnTo>
                <a:lnTo>
                  <a:pt x="41528" y="608197"/>
                </a:lnTo>
                <a:lnTo>
                  <a:pt x="0" y="60960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50391" y="899160"/>
          <a:ext cx="7784465" cy="58629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4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205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6925">
                <a:tc gridSpan="4"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1645"/>
                        </a:spcBef>
                      </a:pPr>
                      <a:r>
                        <a:rPr sz="2000" b="1" dirty="0">
                          <a:latin typeface="Arial"/>
                          <a:cs typeface="Arial"/>
                        </a:rPr>
                        <a:t>TTP:</a:t>
                      </a:r>
                      <a:r>
                        <a:rPr sz="2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2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Collection</a:t>
                      </a:r>
                      <a:r>
                        <a:rPr sz="20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latin typeface="Arial"/>
                          <a:cs typeface="Arial"/>
                        </a:rPr>
                        <a:t>Meeting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0891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References: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tabLst>
                          <a:tab pos="1550670" algn="l"/>
                        </a:tabLst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ATP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2-01,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Chapter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4	ATP6-0.5,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App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Page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20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FM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3-55,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Chapter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FM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6-0,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Ch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2,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Chapter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9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FM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6-0,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Ch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2,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Appendix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D,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Page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62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110">
                <a:tc>
                  <a:txBody>
                    <a:bodyPr/>
                    <a:lstStyle/>
                    <a:p>
                      <a:pPr marL="90805" marR="9017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Purpose: Commander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provides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reconnaissance planning guidance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facilitating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parallel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Cavalry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Squadron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following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mission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analysis.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7630" marR="5270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When: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Cold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Start: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MA brief.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Warm Start: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Initial Targeting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before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MA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brief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Minimum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Participants: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CDR,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S2, S3, Fires,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CAV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CDR/S3/LNO,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BAE,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SOF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LNO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0170" marR="31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Facilitator:</a:t>
                      </a:r>
                      <a:r>
                        <a:rPr sz="9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S3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4769" marR="704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Outcome: HPTs reflected on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Collection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Matrix.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CAV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assigned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tasks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resources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to begin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mvmt.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EAB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IRs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requests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approved.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4940">
                <a:tc gridSpan="2"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Tools</a:t>
                      </a:r>
                      <a:r>
                        <a:rPr sz="10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Bring: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S3: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8702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020" algn="l"/>
                          <a:tab pos="287655" algn="l"/>
                        </a:tabLst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Analog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Map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Higher Graphics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NAIs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87020" marR="17907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020" algn="l"/>
                          <a:tab pos="287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Graphics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(AI/AO,</a:t>
                      </a:r>
                      <a:r>
                        <a:rPr sz="1000" b="1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Objectives,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Higher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Enemy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SITTEMP)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14935" marR="1672589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020" algn="l"/>
                          <a:tab pos="287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Operational</a:t>
                      </a:r>
                      <a:r>
                        <a:rPr sz="1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Timelines </a:t>
                      </a:r>
                      <a:r>
                        <a:rPr sz="1000" b="1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S2: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8702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020" algn="l"/>
                          <a:tab pos="287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Event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Template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w/proposed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NAIs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8702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020" algn="l"/>
                          <a:tab pos="287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HVTL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8702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020" algn="l"/>
                          <a:tab pos="287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Working PIR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w/Indicators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 SIRs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14935" marR="53848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020" algn="l"/>
                          <a:tab pos="287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Initial Information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Collection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Sync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Matrix </a:t>
                      </a:r>
                      <a:r>
                        <a:rPr sz="1000" b="1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Collection Manager: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87020" marR="45910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020" algn="l"/>
                          <a:tab pos="287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Collection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Assets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Available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(Higher,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DS, &amp;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Organic)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8702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020" algn="l"/>
                          <a:tab pos="287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Specified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Collection Tasks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Higher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8702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020" algn="l"/>
                          <a:tab pos="287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Initial Information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Collection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Overlay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87020" indent="-17272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/>
                        <a:buChar char="•"/>
                        <a:tabLst>
                          <a:tab pos="287020" algn="l"/>
                          <a:tab pos="287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Collection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Matrix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87020" marR="70104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020" algn="l"/>
                          <a:tab pos="287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Initial Collection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T&amp;P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by Unit &amp; Higher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Supporting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Assets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FSCOORD/FSO: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8702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020" algn="l"/>
                          <a:tab pos="287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Target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List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Worksheet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8702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87020" algn="l"/>
                          <a:tab pos="287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HPTL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</a:pPr>
                      <a:r>
                        <a:rPr sz="1000" b="1" spc="-15" dirty="0">
                          <a:latin typeface="Arial"/>
                          <a:cs typeface="Arial"/>
                        </a:rPr>
                        <a:t>BAE: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Aviation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Assets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Available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14935" marR="4508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S9: HNSF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Interagency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&amp; other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Orgs Info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capabilities </a:t>
                      </a:r>
                      <a:r>
                        <a:rPr sz="1000" b="1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SOF LNO: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Locations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missions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191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16573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Agenda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(given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best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available):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573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S3 (drives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 meeting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– chairs if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CDR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present)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3845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CDR’s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IC Guidance,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BDE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Fights,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IC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Mtg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Guidance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3845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period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 covered/operations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during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period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Arial"/>
                        <a:buChar char="•"/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5735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S2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3845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Anticipated</a:t>
                      </a:r>
                      <a:r>
                        <a:rPr sz="10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enemy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set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most likely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enemy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COA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38455" marR="18351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Reviews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MA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Brief-approved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PIR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supporting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indicators,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SIRs,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NAIs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Arial"/>
                        <a:buChar char="•"/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5735">
                        <a:lnSpc>
                          <a:spcPct val="10000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Collection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Manager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3845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37820" algn="l"/>
                          <a:tab pos="3384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Review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Collection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Assets</a:t>
                      </a:r>
                      <a:r>
                        <a:rPr sz="10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Available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Arial"/>
                        <a:buChar char="•"/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65735">
                        <a:lnSpc>
                          <a:spcPts val="1150"/>
                        </a:lnSpc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S3</a:t>
                      </a:r>
                      <a:r>
                        <a:rPr sz="10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Leads: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72085" marR="526415" indent="-172085" algn="r">
                        <a:lnSpc>
                          <a:spcPts val="1210"/>
                        </a:lnSpc>
                        <a:buFont typeface="Arial"/>
                        <a:buChar char="•"/>
                        <a:tabLst>
                          <a:tab pos="172085" algn="l"/>
                          <a:tab pos="338455" algn="l"/>
                          <a:tab pos="3133090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S3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Defines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Period(s)	</a:t>
                      </a:r>
                      <a:r>
                        <a:rPr sz="1650" baseline="-5050" dirty="0">
                          <a:latin typeface="Calibri"/>
                          <a:cs typeface="Calibri"/>
                        </a:rPr>
                        <a:t>Repeat</a:t>
                      </a:r>
                      <a:r>
                        <a:rPr sz="1650" spc="-75" baseline="-50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50" spc="-7" baseline="-5050" dirty="0">
                          <a:latin typeface="Calibri"/>
                          <a:cs typeface="Calibri"/>
                        </a:rPr>
                        <a:t>for</a:t>
                      </a:r>
                      <a:endParaRPr sz="1650" baseline="-5050">
                        <a:latin typeface="Calibri"/>
                        <a:cs typeface="Calibri"/>
                      </a:endParaRPr>
                    </a:p>
                    <a:p>
                      <a:pPr marL="172085" marR="563245" lvl="1" indent="-172085" algn="r">
                        <a:lnSpc>
                          <a:spcPts val="1260"/>
                        </a:lnSpc>
                        <a:buFont typeface="Arial"/>
                        <a:buChar char="•"/>
                        <a:tabLst>
                          <a:tab pos="172085" algn="l"/>
                          <a:tab pos="172720" algn="l"/>
                          <a:tab pos="2675890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S3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BDE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Fights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during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(S3)	</a:t>
                      </a:r>
                      <a:r>
                        <a:rPr sz="1650" baseline="-12626" dirty="0">
                          <a:latin typeface="Calibri"/>
                          <a:cs typeface="Calibri"/>
                        </a:rPr>
                        <a:t>each</a:t>
                      </a:r>
                      <a:r>
                        <a:rPr sz="1650" spc="-60" baseline="-12626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50" baseline="-12626" dirty="0">
                          <a:latin typeface="Calibri"/>
                          <a:cs typeface="Calibri"/>
                        </a:rPr>
                        <a:t>time</a:t>
                      </a:r>
                      <a:endParaRPr sz="1650" baseline="-12626">
                        <a:latin typeface="Calibri"/>
                        <a:cs typeface="Calibri"/>
                      </a:endParaRPr>
                    </a:p>
                    <a:p>
                      <a:pPr marL="795655" lvl="1" indent="-172720">
                        <a:lnSpc>
                          <a:spcPts val="1135"/>
                        </a:lnSpc>
                        <a:spcBef>
                          <a:spcPts val="235"/>
                        </a:spcBef>
                        <a:buFont typeface="Arial"/>
                        <a:buChar char="•"/>
                        <a:tabLst>
                          <a:tab pos="795020" algn="l"/>
                          <a:tab pos="795655" algn="l"/>
                          <a:tab pos="3299460" algn="l"/>
                        </a:tabLst>
                      </a:pPr>
                      <a:r>
                        <a:rPr sz="1500" b="1" spc="-7" baseline="19444" dirty="0">
                          <a:latin typeface="Arial"/>
                          <a:cs typeface="Arial"/>
                        </a:rPr>
                        <a:t>S2 PIRs	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period</a:t>
                      </a:r>
                      <a:r>
                        <a:rPr sz="1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covered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795655" lvl="1" indent="-172720">
                        <a:lnSpc>
                          <a:spcPts val="1015"/>
                        </a:lnSpc>
                        <a:buFont typeface="Arial"/>
                        <a:buChar char="•"/>
                        <a:tabLst>
                          <a:tab pos="795020" algn="l"/>
                          <a:tab pos="795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FSO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HPTs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65735" marR="1819275" lvl="1" indent="45720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795020" algn="l"/>
                          <a:tab pos="795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Recommended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Collector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(CM)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S3: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CAV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Focus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795655" lvl="1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795020" algn="l"/>
                          <a:tab pos="795655" algn="l"/>
                          <a:tab pos="2727960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Tasks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Purposes.	Control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Measure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795655" lvl="1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795020" algn="l"/>
                          <a:tab pos="795655" algn="l"/>
                          <a:tab pos="2739390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Task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Org	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CASEVAC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795655" lvl="1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795020" algn="l"/>
                          <a:tab pos="795655" algn="l"/>
                          <a:tab pos="2747010" algn="l"/>
                        </a:tabLst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Maneuver	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Command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Control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795655" lvl="1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795020" algn="l"/>
                          <a:tab pos="79565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Fires,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RW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CAS,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EW,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CAS,</a:t>
                      </a:r>
                      <a:r>
                        <a:rPr sz="10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etc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191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980">
                <a:tc gridSpan="6">
                  <a:txBody>
                    <a:bodyPr/>
                    <a:lstStyle/>
                    <a:p>
                      <a:pPr marL="90805" marR="25844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Bottom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Line: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benefit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 Initial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Targeting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Meeting,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parallel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planning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CAV,</a:t>
                      </a:r>
                      <a:r>
                        <a:rPr sz="10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AVN,</a:t>
                      </a:r>
                      <a:r>
                        <a:rPr sz="100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BEB,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BSB,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MA 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Analysis,</a:t>
                      </a:r>
                      <a:r>
                        <a:rPr sz="100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provides enough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information,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guidance,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resources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employ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CAV</a:t>
                      </a:r>
                      <a:r>
                        <a:rPr sz="10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support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Objectives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8815451" y="6598218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33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" y="27432"/>
            <a:ext cx="408431" cy="726948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35508" y="466344"/>
          <a:ext cx="8047990" cy="6068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2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2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6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10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62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24560">
                <a:tc gridSpan="4">
                  <a:txBody>
                    <a:bodyPr/>
                    <a:lstStyle/>
                    <a:p>
                      <a:pPr marR="18478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2400" b="1" dirty="0">
                          <a:latin typeface="Calibri"/>
                          <a:cs typeface="Calibri"/>
                        </a:rPr>
                        <a:t>TTP:</a:t>
                      </a:r>
                      <a:r>
                        <a:rPr sz="2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5" dirty="0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2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30" dirty="0">
                          <a:latin typeface="Calibri"/>
                          <a:cs typeface="Calibri"/>
                        </a:rPr>
                        <a:t>Targeting</a:t>
                      </a:r>
                      <a:r>
                        <a:rPr sz="2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5" dirty="0">
                          <a:latin typeface="Calibri"/>
                          <a:cs typeface="Calibri"/>
                        </a:rPr>
                        <a:t>Huddle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228600">
                        <a:lnSpc>
                          <a:spcPts val="1630"/>
                        </a:lnSpc>
                      </a:pPr>
                      <a:r>
                        <a:rPr sz="1500" b="1" spc="-15" dirty="0">
                          <a:latin typeface="Calibri"/>
                          <a:cs typeface="Calibri"/>
                        </a:rPr>
                        <a:t>References: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</a:pPr>
                      <a:r>
                        <a:rPr sz="1500" b="1" spc="-45" dirty="0">
                          <a:latin typeface="Calibri"/>
                          <a:cs typeface="Calibri"/>
                        </a:rPr>
                        <a:t>ATP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3-60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Targeting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</a:pPr>
                      <a:r>
                        <a:rPr sz="1500" b="1" spc="-45" dirty="0">
                          <a:latin typeface="Calibri"/>
                          <a:cs typeface="Calibri"/>
                        </a:rPr>
                        <a:t>ATP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3-09.42</a:t>
                      </a:r>
                      <a:r>
                        <a:rPr sz="15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Fire Spt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5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BCT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3805">
                <a:tc gridSpan="3">
                  <a:txBody>
                    <a:bodyPr/>
                    <a:lstStyle/>
                    <a:p>
                      <a:pPr marL="106045">
                        <a:lnSpc>
                          <a:spcPts val="1645"/>
                        </a:lnSpc>
                      </a:pP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Purpose: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06045" marR="315595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Develop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HPTL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provide </a:t>
                      </a:r>
                      <a:r>
                        <a:rPr sz="1400" b="1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input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Information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Collection 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Meeting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61925">
                        <a:lnSpc>
                          <a:spcPts val="1645"/>
                        </a:lnSpc>
                      </a:pP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When: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61925" marR="347345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After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Reverse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WfF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 Anal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4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the  MA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Brief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37795">
                        <a:lnSpc>
                          <a:spcPts val="1645"/>
                        </a:lnSpc>
                      </a:pP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Participants: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7795">
                        <a:lnSpc>
                          <a:spcPct val="100000"/>
                        </a:lnSpc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S3, S2,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FSO,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Tgt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Off,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FAIO,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FA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 S2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37795" marR="831215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(FSCOORD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if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available) </a:t>
                      </a:r>
                      <a:r>
                        <a:rPr sz="1400" b="1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Lead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S3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4550">
                <a:tc gridSpan="2">
                  <a:txBody>
                    <a:bodyPr/>
                    <a:lstStyle/>
                    <a:p>
                      <a:pPr marL="90170">
                        <a:lnSpc>
                          <a:spcPts val="1970"/>
                        </a:lnSpc>
                      </a:pPr>
                      <a:r>
                        <a:rPr sz="1800" b="1" u="sng" spc="-3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Tools</a:t>
                      </a:r>
                      <a:r>
                        <a:rPr sz="1800" b="1" u="sng" spc="-4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b="1" u="sng" spc="-3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Bring: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7190" indent="-2876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Running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Estimates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7190" indent="-2876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HVTL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7190" indent="-2876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800" b="1" spc="-15" dirty="0">
                          <a:latin typeface="Calibri"/>
                          <a:cs typeface="Calibri"/>
                        </a:rPr>
                        <a:t>Draft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FSTs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7190" indent="-287655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800" b="1" spc="-15" dirty="0">
                          <a:latin typeface="Calibri"/>
                          <a:cs typeface="Calibri"/>
                        </a:rPr>
                        <a:t>Draft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NAIs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77190" marR="217804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77190" algn="l"/>
                          <a:tab pos="377825" algn="l"/>
                        </a:tabLst>
                      </a:pPr>
                      <a:r>
                        <a:rPr sz="1800" b="1" spc="-25" dirty="0">
                          <a:latin typeface="Calibri"/>
                          <a:cs typeface="Calibri"/>
                        </a:rPr>
                        <a:t>CDR’s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Planning </a:t>
                      </a:r>
                      <a:r>
                        <a:rPr sz="1800" b="1" spc="-3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Guidance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159385">
                        <a:lnSpc>
                          <a:spcPts val="1970"/>
                        </a:lnSpc>
                      </a:pPr>
                      <a:r>
                        <a:rPr sz="18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Agenda: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6405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445770" algn="l"/>
                          <a:tab pos="446405" algn="l"/>
                        </a:tabLst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S3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reviews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CDR’s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initial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6405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guidance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6405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445770" algn="l"/>
                          <a:tab pos="446405" algn="l"/>
                        </a:tabLst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S2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briefs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HVTL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6405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445770" algn="l"/>
                          <a:tab pos="446405" algn="l"/>
                        </a:tabLst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FSO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briefs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draft 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FSTs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6405" marR="39878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445770" algn="l"/>
                          <a:tab pos="446405" algn="l"/>
                        </a:tabLst>
                      </a:pPr>
                      <a:r>
                        <a:rPr sz="1800" b="1" spc="-10" dirty="0">
                          <a:latin typeface="Calibri"/>
                          <a:cs typeface="Calibri"/>
                        </a:rPr>
                        <a:t>FSO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leads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development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800" b="1" spc="-3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HPTs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6405" indent="-28702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/>
                        <a:buChar char="•"/>
                        <a:tabLst>
                          <a:tab pos="445770" algn="l"/>
                          <a:tab pos="446405" algn="l"/>
                        </a:tabLst>
                      </a:pPr>
                      <a:r>
                        <a:rPr sz="1800" b="1" spc="-55" dirty="0">
                          <a:latin typeface="Calibri"/>
                          <a:cs typeface="Calibri"/>
                        </a:rPr>
                        <a:t>Tgt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Off</a:t>
                      </a:r>
                      <a:r>
                        <a:rPr sz="18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leads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D3A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HPTL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6405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445770" algn="l"/>
                          <a:tab pos="446405" algn="l"/>
                        </a:tabLst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S3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reviews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outputs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1925">
                        <a:lnSpc>
                          <a:spcPts val="1970"/>
                        </a:lnSpc>
                      </a:pPr>
                      <a:r>
                        <a:rPr sz="18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Outputs: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8309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448309" algn="l"/>
                          <a:tab pos="448945" algn="l"/>
                        </a:tabLst>
                      </a:pPr>
                      <a:r>
                        <a:rPr sz="1800" b="1" spc="-15" dirty="0">
                          <a:latin typeface="Calibri"/>
                          <a:cs typeface="Calibri"/>
                        </a:rPr>
                        <a:t>Draft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HPTL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8309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448309" algn="l"/>
                          <a:tab pos="448945" algn="l"/>
                        </a:tabLst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Updated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NAIs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8309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448309" algn="l"/>
                          <a:tab pos="448945" algn="l"/>
                        </a:tabLst>
                      </a:pPr>
                      <a:r>
                        <a:rPr sz="1800" b="1" spc="-15" dirty="0">
                          <a:latin typeface="Calibri"/>
                          <a:cs typeface="Calibri"/>
                        </a:rPr>
                        <a:t>Draft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TAIs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448309" marR="16764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448309" algn="l"/>
                          <a:tab pos="448945" algn="l"/>
                        </a:tabLst>
                      </a:pPr>
                      <a:r>
                        <a:rPr sz="1800" b="1" spc="-15" dirty="0">
                          <a:latin typeface="Calibri"/>
                          <a:cs typeface="Calibri"/>
                        </a:rPr>
                        <a:t>Draft</a:t>
                      </a:r>
                      <a:r>
                        <a:rPr sz="18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collection </a:t>
                      </a:r>
                      <a:r>
                        <a:rPr sz="1800" b="1" spc="-3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requirements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6">
                  <a:txBody>
                    <a:bodyPr/>
                    <a:lstStyle/>
                    <a:p>
                      <a:pPr marL="200025" marR="23495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Bottomline: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key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members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BCT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Targeting</a:t>
                      </a:r>
                      <a:r>
                        <a:rPr sz="14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Team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huddle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+/-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 20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mins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begin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DECIDE </a:t>
                      </a:r>
                      <a:r>
                        <a:rPr sz="1400" b="1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step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D3A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 in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 order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focus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collection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requirements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asset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allocation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HPTs.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8815451" y="6598218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34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21864" y="577469"/>
            <a:ext cx="4577080" cy="6193790"/>
            <a:chOff x="2221864" y="577469"/>
            <a:chExt cx="4577080" cy="6193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50947" y="606550"/>
              <a:ext cx="4518659" cy="61356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36469" y="592074"/>
              <a:ext cx="4547870" cy="6164580"/>
            </a:xfrm>
            <a:custGeom>
              <a:avLst/>
              <a:gdLst/>
              <a:ahLst/>
              <a:cxnLst/>
              <a:rect l="l" t="t" r="r" b="b"/>
              <a:pathLst>
                <a:path w="4547870" h="6164580">
                  <a:moveTo>
                    <a:pt x="0" y="6164580"/>
                  </a:moveTo>
                  <a:lnTo>
                    <a:pt x="4547615" y="6164580"/>
                  </a:lnTo>
                  <a:lnTo>
                    <a:pt x="4547615" y="0"/>
                  </a:lnTo>
                  <a:lnTo>
                    <a:pt x="0" y="0"/>
                  </a:lnTo>
                  <a:lnTo>
                    <a:pt x="0" y="6164580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08302" y="150113"/>
            <a:ext cx="66484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Step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1: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Receipt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of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Mission: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Commander’s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Initial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Guidance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Worksheet: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“A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Way”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3850" y="573785"/>
            <a:ext cx="1805305" cy="1146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Trend #1: Cdr’s try to use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their “Planning </a:t>
            </a:r>
            <a:r>
              <a:rPr sz="1050" b="1" dirty="0">
                <a:latin typeface="Arial"/>
                <a:cs typeface="Arial"/>
              </a:rPr>
              <a:t>Guidance”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Worksheet as</a:t>
            </a:r>
            <a:r>
              <a:rPr sz="1050" b="1" spc="29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a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replacement </a:t>
            </a:r>
            <a:r>
              <a:rPr sz="1050" b="1" dirty="0">
                <a:latin typeface="Arial"/>
                <a:cs typeface="Arial"/>
              </a:rPr>
              <a:t>for their </a:t>
            </a:r>
            <a:r>
              <a:rPr sz="1050" b="1" spc="-5" dirty="0">
                <a:latin typeface="Arial"/>
                <a:cs typeface="Arial"/>
              </a:rPr>
              <a:t>“Initial </a:t>
            </a:r>
            <a:r>
              <a:rPr sz="1050" b="1" spc="-28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Guidance”</a:t>
            </a:r>
            <a:r>
              <a:rPr sz="1050" b="1" spc="-5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worksheet.</a:t>
            </a:r>
            <a:endParaRPr sz="1050">
              <a:latin typeface="Arial"/>
              <a:cs typeface="Arial"/>
            </a:endParaRPr>
          </a:p>
          <a:p>
            <a:pPr marL="12700" marR="124460">
              <a:lnSpc>
                <a:spcPct val="100000"/>
              </a:lnSpc>
            </a:pPr>
            <a:r>
              <a:rPr sz="1050" b="1" dirty="0">
                <a:latin typeface="Arial"/>
                <a:cs typeface="Arial"/>
              </a:rPr>
              <a:t>The Planning Guidance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worksheet</a:t>
            </a:r>
            <a:r>
              <a:rPr sz="1050" b="1" spc="-5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is</a:t>
            </a:r>
            <a:r>
              <a:rPr sz="1050" b="1" spc="-1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too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in-depth!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77582" y="1317116"/>
            <a:ext cx="1801495" cy="2427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Trend #2: Cdr’s don’t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understand </a:t>
            </a:r>
            <a:r>
              <a:rPr sz="1050" b="1" spc="-5" dirty="0">
                <a:latin typeface="Arial"/>
                <a:cs typeface="Arial"/>
              </a:rPr>
              <a:t>their initial </a:t>
            </a:r>
            <a:r>
              <a:rPr sz="1050" b="1" dirty="0">
                <a:latin typeface="Arial"/>
                <a:cs typeface="Arial"/>
              </a:rPr>
              <a:t> guidance should help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“focus” </a:t>
            </a:r>
            <a:r>
              <a:rPr sz="1050" b="1" spc="-5" dirty="0">
                <a:latin typeface="Arial"/>
                <a:cs typeface="Arial"/>
              </a:rPr>
              <a:t>their</a:t>
            </a:r>
            <a:r>
              <a:rPr sz="1050" b="1" spc="1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staff</a:t>
            </a:r>
            <a:r>
              <a:rPr sz="1050" b="1" spc="3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while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they</a:t>
            </a:r>
            <a:r>
              <a:rPr sz="1050" b="1" spc="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are</a:t>
            </a:r>
            <a:r>
              <a:rPr sz="1050" b="1" spc="4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conducting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mission </a:t>
            </a:r>
            <a:r>
              <a:rPr sz="1050" b="1" spc="-5" dirty="0">
                <a:latin typeface="Arial"/>
                <a:cs typeface="Arial"/>
              </a:rPr>
              <a:t>analysis </a:t>
            </a:r>
            <a:r>
              <a:rPr sz="1050" b="1" dirty="0">
                <a:latin typeface="Arial"/>
                <a:cs typeface="Arial"/>
              </a:rPr>
              <a:t>and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deciding </a:t>
            </a:r>
            <a:r>
              <a:rPr sz="1050" b="1" spc="5" dirty="0">
                <a:latin typeface="Arial"/>
                <a:cs typeface="Arial"/>
              </a:rPr>
              <a:t>what </a:t>
            </a:r>
            <a:r>
              <a:rPr sz="1050" b="1" dirty="0">
                <a:latin typeface="Arial"/>
                <a:cs typeface="Arial"/>
              </a:rPr>
              <a:t>to present to </a:t>
            </a:r>
            <a:r>
              <a:rPr sz="1050" b="1" spc="-28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Cdr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during</a:t>
            </a:r>
            <a:r>
              <a:rPr sz="1050" b="1" spc="-5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MA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Brief. </a:t>
            </a:r>
            <a:r>
              <a:rPr sz="1050" b="1" spc="-27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Tell them </a:t>
            </a:r>
            <a:r>
              <a:rPr sz="1050" b="1" i="1" spc="-5" dirty="0">
                <a:latin typeface="Arial"/>
                <a:cs typeface="Arial"/>
              </a:rPr>
              <a:t>specifically </a:t>
            </a:r>
            <a:r>
              <a:rPr sz="1050" b="1" i="1" dirty="0">
                <a:latin typeface="Arial"/>
                <a:cs typeface="Arial"/>
              </a:rPr>
              <a:t>what </a:t>
            </a:r>
            <a:r>
              <a:rPr sz="1050" b="1" i="1" spc="5" dirty="0">
                <a:latin typeface="Arial"/>
                <a:cs typeface="Arial"/>
              </a:rPr>
              <a:t> you</a:t>
            </a:r>
            <a:r>
              <a:rPr sz="1050" b="1" i="1" spc="-3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want</a:t>
            </a:r>
            <a:r>
              <a:rPr sz="1050" b="1" i="1" spc="-2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to</a:t>
            </a:r>
            <a:r>
              <a:rPr sz="1050" b="1" i="1" spc="-20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know!</a:t>
            </a:r>
            <a:endParaRPr sz="1050">
              <a:latin typeface="Arial"/>
              <a:cs typeface="Arial"/>
            </a:endParaRPr>
          </a:p>
          <a:p>
            <a:pPr marL="12700" marR="103505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Arial"/>
                <a:cs typeface="Arial"/>
              </a:rPr>
              <a:t>Example: Instead of 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conducting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IPB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on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entire </a:t>
            </a:r>
            <a:r>
              <a:rPr sz="1050" spc="-27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BCT AO, focus them on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main </a:t>
            </a:r>
            <a:r>
              <a:rPr sz="1050" dirty="0">
                <a:latin typeface="Arial"/>
                <a:cs typeface="Arial"/>
              </a:rPr>
              <a:t>MSRs and cross </a:t>
            </a:r>
            <a:r>
              <a:rPr sz="1050" spc="-5" dirty="0">
                <a:latin typeface="Arial"/>
                <a:cs typeface="Arial"/>
              </a:rPr>
              <a:t>over </a:t>
            </a:r>
            <a:r>
              <a:rPr sz="1050" dirty="0">
                <a:latin typeface="Arial"/>
                <a:cs typeface="Arial"/>
              </a:rPr>
              <a:t> routes.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87" y="2986785"/>
            <a:ext cx="1793875" cy="1307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Trend #3: Cdr’s do not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“package”</a:t>
            </a:r>
            <a:r>
              <a:rPr sz="1050" b="1" spc="-6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their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guidance</a:t>
            </a:r>
            <a:r>
              <a:rPr sz="1050" b="1" spc="-6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in </a:t>
            </a:r>
            <a:r>
              <a:rPr sz="1050" b="1" spc="-27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line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with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their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brigade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fights.</a:t>
            </a:r>
            <a:endParaRPr sz="1050">
              <a:latin typeface="Arial"/>
              <a:cs typeface="Arial"/>
            </a:endParaRPr>
          </a:p>
          <a:p>
            <a:pPr marL="12700" marR="65405">
              <a:lnSpc>
                <a:spcPct val="100000"/>
              </a:lnSpc>
            </a:pPr>
            <a:r>
              <a:rPr sz="1050" b="1" dirty="0">
                <a:latin typeface="Arial"/>
                <a:cs typeface="Arial"/>
              </a:rPr>
              <a:t>You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should</a:t>
            </a:r>
            <a:r>
              <a:rPr sz="1050" b="1" spc="-6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be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able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to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walk </a:t>
            </a:r>
            <a:r>
              <a:rPr sz="1050" b="1" spc="-27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each specific piece of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guidance back to one of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your </a:t>
            </a:r>
            <a:r>
              <a:rPr sz="1050" b="1" dirty="0">
                <a:latin typeface="Arial"/>
                <a:cs typeface="Arial"/>
              </a:rPr>
              <a:t>Brigade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Fights.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94510" y="2292095"/>
            <a:ext cx="3104515" cy="826135"/>
          </a:xfrm>
          <a:custGeom>
            <a:avLst/>
            <a:gdLst/>
            <a:ahLst/>
            <a:cxnLst/>
            <a:rect l="l" t="t" r="r" b="b"/>
            <a:pathLst>
              <a:path w="3104515" h="826135">
                <a:moveTo>
                  <a:pt x="3104007" y="20574"/>
                </a:moveTo>
                <a:lnTo>
                  <a:pt x="3009138" y="0"/>
                </a:lnTo>
                <a:lnTo>
                  <a:pt x="3016300" y="28105"/>
                </a:lnTo>
                <a:lnTo>
                  <a:pt x="68656" y="781697"/>
                </a:lnTo>
                <a:lnTo>
                  <a:pt x="914019" y="86906"/>
                </a:lnTo>
                <a:lnTo>
                  <a:pt x="932434" y="109347"/>
                </a:lnTo>
                <a:lnTo>
                  <a:pt x="956437" y="55372"/>
                </a:lnTo>
                <a:lnTo>
                  <a:pt x="971931" y="20574"/>
                </a:lnTo>
                <a:lnTo>
                  <a:pt x="877316" y="42164"/>
                </a:lnTo>
                <a:lnTo>
                  <a:pt x="895642" y="64528"/>
                </a:lnTo>
                <a:lnTo>
                  <a:pt x="0" y="800735"/>
                </a:lnTo>
                <a:lnTo>
                  <a:pt x="9156" y="811949"/>
                </a:lnTo>
                <a:lnTo>
                  <a:pt x="12700" y="825881"/>
                </a:lnTo>
                <a:lnTo>
                  <a:pt x="3023451" y="56159"/>
                </a:lnTo>
                <a:lnTo>
                  <a:pt x="3030601" y="84201"/>
                </a:lnTo>
                <a:lnTo>
                  <a:pt x="3099460" y="24511"/>
                </a:lnTo>
                <a:lnTo>
                  <a:pt x="3104007" y="20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3850" y="1953514"/>
            <a:ext cx="18084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The </a:t>
            </a:r>
            <a:r>
              <a:rPr sz="900" b="1" spc="-5" dirty="0">
                <a:latin typeface="Arial"/>
                <a:cs typeface="Arial"/>
              </a:rPr>
              <a:t>staff members </a:t>
            </a:r>
            <a:r>
              <a:rPr sz="900" b="1" dirty="0">
                <a:latin typeface="Arial"/>
                <a:cs typeface="Arial"/>
              </a:rPr>
              <a:t>do not need 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for Commanders to write </a:t>
            </a:r>
            <a:r>
              <a:rPr sz="900" b="1" spc="-5" dirty="0">
                <a:latin typeface="Arial"/>
                <a:cs typeface="Arial"/>
              </a:rPr>
              <a:t>a </a:t>
            </a:r>
            <a:r>
              <a:rPr sz="900" b="1" dirty="0">
                <a:latin typeface="Arial"/>
                <a:cs typeface="Arial"/>
              </a:rPr>
              <a:t> mission </a:t>
            </a:r>
            <a:r>
              <a:rPr sz="900" b="1" spc="-5" dirty="0">
                <a:latin typeface="Arial"/>
                <a:cs typeface="Arial"/>
              </a:rPr>
              <a:t>statement </a:t>
            </a:r>
            <a:r>
              <a:rPr sz="900" b="1" dirty="0">
                <a:latin typeface="Arial"/>
                <a:cs typeface="Arial"/>
              </a:rPr>
              <a:t>this </a:t>
            </a:r>
            <a:r>
              <a:rPr sz="900" b="1" spc="-5" dirty="0">
                <a:latin typeface="Arial"/>
                <a:cs typeface="Arial"/>
              </a:rPr>
              <a:t>early </a:t>
            </a:r>
            <a:r>
              <a:rPr sz="900" b="1" dirty="0">
                <a:latin typeface="Arial"/>
                <a:cs typeface="Arial"/>
              </a:rPr>
              <a:t>in 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 process. Tell the </a:t>
            </a:r>
            <a:r>
              <a:rPr sz="900" b="1" spc="-5" dirty="0">
                <a:latin typeface="Arial"/>
                <a:cs typeface="Arial"/>
              </a:rPr>
              <a:t>staff </a:t>
            </a:r>
            <a:r>
              <a:rPr sz="900" b="1" dirty="0">
                <a:latin typeface="Arial"/>
                <a:cs typeface="Arial"/>
              </a:rPr>
              <a:t>if </a:t>
            </a:r>
            <a:r>
              <a:rPr sz="900" b="1" spc="-15" dirty="0">
                <a:latin typeface="Arial"/>
                <a:cs typeface="Arial"/>
              </a:rPr>
              <a:t>you 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think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5" dirty="0">
                <a:latin typeface="Arial"/>
                <a:cs typeface="Arial"/>
              </a:rPr>
              <a:t>we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are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“enemy”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focused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or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“terrain”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focused.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19504" y="1397761"/>
            <a:ext cx="5382260" cy="2766695"/>
          </a:xfrm>
          <a:custGeom>
            <a:avLst/>
            <a:gdLst/>
            <a:ahLst/>
            <a:cxnLst/>
            <a:rect l="l" t="t" r="r" b="b"/>
            <a:pathLst>
              <a:path w="5382259" h="2766695">
                <a:moveTo>
                  <a:pt x="1352296" y="5080"/>
                </a:moveTo>
                <a:lnTo>
                  <a:pt x="1255268" y="0"/>
                </a:lnTo>
                <a:lnTo>
                  <a:pt x="1266837" y="26504"/>
                </a:lnTo>
                <a:lnTo>
                  <a:pt x="0" y="578866"/>
                </a:lnTo>
                <a:lnTo>
                  <a:pt x="11684" y="605409"/>
                </a:lnTo>
                <a:lnTo>
                  <a:pt x="1278432" y="53035"/>
                </a:lnTo>
                <a:lnTo>
                  <a:pt x="1290066" y="79629"/>
                </a:lnTo>
                <a:lnTo>
                  <a:pt x="1339253" y="20701"/>
                </a:lnTo>
                <a:lnTo>
                  <a:pt x="1352296" y="5080"/>
                </a:lnTo>
                <a:close/>
              </a:path>
              <a:path w="5382259" h="2766695">
                <a:moveTo>
                  <a:pt x="5380482" y="2737231"/>
                </a:moveTo>
                <a:lnTo>
                  <a:pt x="4176268" y="2662948"/>
                </a:lnTo>
                <a:lnTo>
                  <a:pt x="4176318" y="2662047"/>
                </a:lnTo>
                <a:lnTo>
                  <a:pt x="4178046" y="2634107"/>
                </a:lnTo>
                <a:lnTo>
                  <a:pt x="4088638" y="2672080"/>
                </a:lnTo>
                <a:lnTo>
                  <a:pt x="4172712" y="2720721"/>
                </a:lnTo>
                <a:lnTo>
                  <a:pt x="4174477" y="2691904"/>
                </a:lnTo>
                <a:lnTo>
                  <a:pt x="5378704" y="2766187"/>
                </a:lnTo>
                <a:lnTo>
                  <a:pt x="5380482" y="2737231"/>
                </a:lnTo>
                <a:close/>
              </a:path>
              <a:path w="5382259" h="2766695">
                <a:moveTo>
                  <a:pt x="5381752" y="1808353"/>
                </a:moveTo>
                <a:lnTo>
                  <a:pt x="5375402" y="1780159"/>
                </a:lnTo>
                <a:lnTo>
                  <a:pt x="4282935" y="2026170"/>
                </a:lnTo>
                <a:lnTo>
                  <a:pt x="4276598" y="1997964"/>
                </a:lnTo>
                <a:lnTo>
                  <a:pt x="4201414" y="2059305"/>
                </a:lnTo>
                <a:lnTo>
                  <a:pt x="4295648" y="2082673"/>
                </a:lnTo>
                <a:lnTo>
                  <a:pt x="4289984" y="2057527"/>
                </a:lnTo>
                <a:lnTo>
                  <a:pt x="4289272" y="2054364"/>
                </a:lnTo>
                <a:lnTo>
                  <a:pt x="5381752" y="18083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798432" y="6513372"/>
            <a:ext cx="179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2a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77582" y="3926204"/>
            <a:ext cx="1783714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Cdr </a:t>
            </a:r>
            <a:r>
              <a:rPr sz="900" b="1" dirty="0">
                <a:latin typeface="Arial"/>
                <a:cs typeface="Arial"/>
              </a:rPr>
              <a:t>guidance: I want to know 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about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all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EN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obstacles</a:t>
            </a:r>
            <a:r>
              <a:rPr sz="900" b="1" spc="-4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along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both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MSRs.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7540" y="4586732"/>
            <a:ext cx="177673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Cdr Question: </a:t>
            </a:r>
            <a:r>
              <a:rPr sz="900" b="1" dirty="0">
                <a:latin typeface="Arial"/>
                <a:cs typeface="Arial"/>
              </a:rPr>
              <a:t>What </a:t>
            </a:r>
            <a:r>
              <a:rPr sz="900" b="1" spc="-5" dirty="0">
                <a:latin typeface="Arial"/>
                <a:cs typeface="Arial"/>
              </a:rPr>
              <a:t>EN IADA &amp; </a:t>
            </a:r>
            <a:r>
              <a:rPr sz="900" b="1" dirty="0">
                <a:latin typeface="Arial"/>
                <a:cs typeface="Arial"/>
              </a:rPr>
              <a:t> FS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Systems</a:t>
            </a:r>
            <a:r>
              <a:rPr sz="900" b="1" spc="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does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he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have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in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our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AO?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82242" y="3280409"/>
            <a:ext cx="1290955" cy="1283970"/>
          </a:xfrm>
          <a:custGeom>
            <a:avLst/>
            <a:gdLst/>
            <a:ahLst/>
            <a:cxnLst/>
            <a:rect l="l" t="t" r="r" b="b"/>
            <a:pathLst>
              <a:path w="1290955" h="1283970">
                <a:moveTo>
                  <a:pt x="1218727" y="50962"/>
                </a:moveTo>
                <a:lnTo>
                  <a:pt x="0" y="1263014"/>
                </a:lnTo>
                <a:lnTo>
                  <a:pt x="20319" y="1283589"/>
                </a:lnTo>
                <a:lnTo>
                  <a:pt x="1239173" y="71535"/>
                </a:lnTo>
                <a:lnTo>
                  <a:pt x="1218727" y="50962"/>
                </a:lnTo>
                <a:close/>
              </a:path>
              <a:path w="1290955" h="1283970">
                <a:moveTo>
                  <a:pt x="1276853" y="40766"/>
                </a:moveTo>
                <a:lnTo>
                  <a:pt x="1228978" y="40766"/>
                </a:lnTo>
                <a:lnTo>
                  <a:pt x="1249426" y="61340"/>
                </a:lnTo>
                <a:lnTo>
                  <a:pt x="1239173" y="71535"/>
                </a:lnTo>
                <a:lnTo>
                  <a:pt x="1259585" y="92075"/>
                </a:lnTo>
                <a:lnTo>
                  <a:pt x="1276853" y="40766"/>
                </a:lnTo>
                <a:close/>
              </a:path>
              <a:path w="1290955" h="1283970">
                <a:moveTo>
                  <a:pt x="1228978" y="40766"/>
                </a:moveTo>
                <a:lnTo>
                  <a:pt x="1218727" y="50962"/>
                </a:lnTo>
                <a:lnTo>
                  <a:pt x="1239173" y="71535"/>
                </a:lnTo>
                <a:lnTo>
                  <a:pt x="1249426" y="61340"/>
                </a:lnTo>
                <a:lnTo>
                  <a:pt x="1228978" y="40766"/>
                </a:lnTo>
                <a:close/>
              </a:path>
              <a:path w="1290955" h="1283970">
                <a:moveTo>
                  <a:pt x="1290574" y="0"/>
                </a:moveTo>
                <a:lnTo>
                  <a:pt x="1198371" y="30479"/>
                </a:lnTo>
                <a:lnTo>
                  <a:pt x="1218727" y="50962"/>
                </a:lnTo>
                <a:lnTo>
                  <a:pt x="1228978" y="40766"/>
                </a:lnTo>
                <a:lnTo>
                  <a:pt x="1276853" y="40766"/>
                </a:lnTo>
                <a:lnTo>
                  <a:pt x="12905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41808" y="5899810"/>
            <a:ext cx="170116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Cdr Question: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What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is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Division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doing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for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BCT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5" dirty="0">
                <a:latin typeface="Arial"/>
                <a:cs typeface="Arial"/>
              </a:rPr>
              <a:t>with</a:t>
            </a:r>
            <a:r>
              <a:rPr sz="900" b="1" spc="-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fires?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917700" y="6012560"/>
            <a:ext cx="958850" cy="86995"/>
          </a:xfrm>
          <a:custGeom>
            <a:avLst/>
            <a:gdLst/>
            <a:ahLst/>
            <a:cxnLst/>
            <a:rect l="l" t="t" r="r" b="b"/>
            <a:pathLst>
              <a:path w="958850" h="86995">
                <a:moveTo>
                  <a:pt x="931483" y="28638"/>
                </a:moveTo>
                <a:lnTo>
                  <a:pt x="886079" y="28638"/>
                </a:lnTo>
                <a:lnTo>
                  <a:pt x="886713" y="57581"/>
                </a:lnTo>
                <a:lnTo>
                  <a:pt x="872235" y="57898"/>
                </a:lnTo>
                <a:lnTo>
                  <a:pt x="872870" y="86855"/>
                </a:lnTo>
                <a:lnTo>
                  <a:pt x="958723" y="41528"/>
                </a:lnTo>
                <a:lnTo>
                  <a:pt x="931483" y="28638"/>
                </a:lnTo>
                <a:close/>
              </a:path>
              <a:path w="958850" h="86995">
                <a:moveTo>
                  <a:pt x="871601" y="28954"/>
                </a:moveTo>
                <a:lnTo>
                  <a:pt x="0" y="47993"/>
                </a:lnTo>
                <a:lnTo>
                  <a:pt x="507" y="76936"/>
                </a:lnTo>
                <a:lnTo>
                  <a:pt x="872235" y="57898"/>
                </a:lnTo>
                <a:lnTo>
                  <a:pt x="871601" y="28954"/>
                </a:lnTo>
                <a:close/>
              </a:path>
              <a:path w="958850" h="86995">
                <a:moveTo>
                  <a:pt x="886079" y="28638"/>
                </a:moveTo>
                <a:lnTo>
                  <a:pt x="871601" y="28954"/>
                </a:lnTo>
                <a:lnTo>
                  <a:pt x="872235" y="57898"/>
                </a:lnTo>
                <a:lnTo>
                  <a:pt x="886713" y="57581"/>
                </a:lnTo>
                <a:lnTo>
                  <a:pt x="886079" y="28638"/>
                </a:lnTo>
                <a:close/>
              </a:path>
              <a:path w="958850" h="86995">
                <a:moveTo>
                  <a:pt x="870966" y="0"/>
                </a:moveTo>
                <a:lnTo>
                  <a:pt x="871601" y="28954"/>
                </a:lnTo>
                <a:lnTo>
                  <a:pt x="886079" y="28638"/>
                </a:lnTo>
                <a:lnTo>
                  <a:pt x="931483" y="28638"/>
                </a:lnTo>
                <a:lnTo>
                  <a:pt x="8709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3994" y="116586"/>
            <a:ext cx="8216265" cy="739140"/>
          </a:xfrm>
          <a:custGeom>
            <a:avLst/>
            <a:gdLst/>
            <a:ahLst/>
            <a:cxnLst/>
            <a:rect l="l" t="t" r="r" b="b"/>
            <a:pathLst>
              <a:path w="8216265" h="739140">
                <a:moveTo>
                  <a:pt x="0" y="739140"/>
                </a:moveTo>
                <a:lnTo>
                  <a:pt x="5620511" y="739140"/>
                </a:lnTo>
                <a:lnTo>
                  <a:pt x="5620511" y="12192"/>
                </a:lnTo>
                <a:lnTo>
                  <a:pt x="0" y="12192"/>
                </a:lnTo>
                <a:lnTo>
                  <a:pt x="0" y="739140"/>
                </a:lnTo>
                <a:close/>
              </a:path>
              <a:path w="8216265" h="739140">
                <a:moveTo>
                  <a:pt x="5620511" y="739140"/>
                </a:moveTo>
                <a:lnTo>
                  <a:pt x="8215883" y="739140"/>
                </a:lnTo>
                <a:lnTo>
                  <a:pt x="8215883" y="0"/>
                </a:lnTo>
                <a:lnTo>
                  <a:pt x="5620511" y="0"/>
                </a:lnTo>
                <a:lnTo>
                  <a:pt x="5620511" y="739140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13372" y="139953"/>
            <a:ext cx="19754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References: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FM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6-0,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C2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8745" y="853313"/>
            <a:ext cx="8851900" cy="5829935"/>
            <a:chOff x="118745" y="853313"/>
            <a:chExt cx="8851900" cy="5829935"/>
          </a:xfrm>
        </p:grpSpPr>
        <p:sp>
          <p:nvSpPr>
            <p:cNvPr id="5" name="object 5"/>
            <p:cNvSpPr/>
            <p:nvPr/>
          </p:nvSpPr>
          <p:spPr>
            <a:xfrm>
              <a:off x="133350" y="867918"/>
              <a:ext cx="8803005" cy="5180330"/>
            </a:xfrm>
            <a:custGeom>
              <a:avLst/>
              <a:gdLst/>
              <a:ahLst/>
              <a:cxnLst/>
              <a:rect l="l" t="t" r="r" b="b"/>
              <a:pathLst>
                <a:path w="8803005" h="5180330">
                  <a:moveTo>
                    <a:pt x="0" y="1150619"/>
                  </a:moveTo>
                  <a:lnTo>
                    <a:pt x="3119628" y="1150619"/>
                  </a:lnTo>
                  <a:lnTo>
                    <a:pt x="3119628" y="0"/>
                  </a:lnTo>
                  <a:lnTo>
                    <a:pt x="0" y="0"/>
                  </a:lnTo>
                  <a:lnTo>
                    <a:pt x="0" y="1150619"/>
                  </a:lnTo>
                  <a:close/>
                </a:path>
                <a:path w="8803005" h="5180330">
                  <a:moveTo>
                    <a:pt x="5844540" y="1150619"/>
                  </a:moveTo>
                  <a:lnTo>
                    <a:pt x="8796528" y="1150619"/>
                  </a:lnTo>
                  <a:lnTo>
                    <a:pt x="8796528" y="0"/>
                  </a:lnTo>
                  <a:lnTo>
                    <a:pt x="5844540" y="0"/>
                  </a:lnTo>
                  <a:lnTo>
                    <a:pt x="5844540" y="1150619"/>
                  </a:lnTo>
                  <a:close/>
                </a:path>
                <a:path w="8803005" h="5180330">
                  <a:moveTo>
                    <a:pt x="3119628" y="1150619"/>
                  </a:moveTo>
                  <a:lnTo>
                    <a:pt x="5844540" y="1150619"/>
                  </a:lnTo>
                  <a:lnTo>
                    <a:pt x="5844540" y="0"/>
                  </a:lnTo>
                  <a:lnTo>
                    <a:pt x="3119628" y="0"/>
                  </a:lnTo>
                  <a:lnTo>
                    <a:pt x="3119628" y="1150619"/>
                  </a:lnTo>
                  <a:close/>
                </a:path>
                <a:path w="8803005" h="5180330">
                  <a:moveTo>
                    <a:pt x="50292" y="5180076"/>
                  </a:moveTo>
                  <a:lnTo>
                    <a:pt x="8802624" y="5180076"/>
                  </a:lnTo>
                  <a:lnTo>
                    <a:pt x="8802624" y="1156715"/>
                  </a:lnTo>
                  <a:lnTo>
                    <a:pt x="50292" y="1156715"/>
                  </a:lnTo>
                  <a:lnTo>
                    <a:pt x="50292" y="5180076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9258" y="6075426"/>
              <a:ext cx="8796655" cy="593090"/>
            </a:xfrm>
            <a:custGeom>
              <a:avLst/>
              <a:gdLst/>
              <a:ahLst/>
              <a:cxnLst/>
              <a:rect l="l" t="t" r="r" b="b"/>
              <a:pathLst>
                <a:path w="8796655" h="593090">
                  <a:moveTo>
                    <a:pt x="8796528" y="0"/>
                  </a:moveTo>
                  <a:lnTo>
                    <a:pt x="0" y="0"/>
                  </a:lnTo>
                  <a:lnTo>
                    <a:pt x="0" y="473202"/>
                  </a:lnTo>
                  <a:lnTo>
                    <a:pt x="0" y="592836"/>
                  </a:lnTo>
                  <a:lnTo>
                    <a:pt x="8796528" y="592836"/>
                  </a:lnTo>
                  <a:lnTo>
                    <a:pt x="8796528" y="473202"/>
                  </a:lnTo>
                  <a:lnTo>
                    <a:pt x="879652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9258" y="2052066"/>
              <a:ext cx="8796655" cy="4616450"/>
            </a:xfrm>
            <a:custGeom>
              <a:avLst/>
              <a:gdLst/>
              <a:ahLst/>
              <a:cxnLst/>
              <a:rect l="l" t="t" r="r" b="b"/>
              <a:pathLst>
                <a:path w="8796655" h="4616450">
                  <a:moveTo>
                    <a:pt x="0" y="4616196"/>
                  </a:moveTo>
                  <a:lnTo>
                    <a:pt x="8796528" y="4616196"/>
                  </a:lnTo>
                  <a:lnTo>
                    <a:pt x="8796528" y="4023360"/>
                  </a:lnTo>
                  <a:lnTo>
                    <a:pt x="0" y="4023360"/>
                  </a:lnTo>
                  <a:lnTo>
                    <a:pt x="0" y="4616196"/>
                  </a:lnTo>
                  <a:close/>
                </a:path>
                <a:path w="8796655" h="4616450">
                  <a:moveTo>
                    <a:pt x="4400550" y="0"/>
                  </a:moveTo>
                  <a:lnTo>
                    <a:pt x="4398264" y="4024515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331845" y="850519"/>
            <a:ext cx="258953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5" dirty="0">
                <a:latin typeface="Arial"/>
                <a:cs typeface="Arial"/>
              </a:rPr>
              <a:t>Trends: </a:t>
            </a:r>
            <a:r>
              <a:rPr sz="1400" spc="-10" dirty="0">
                <a:latin typeface="Calibri"/>
                <a:cs typeface="Calibri"/>
              </a:rPr>
              <a:t>Staff </a:t>
            </a:r>
            <a:r>
              <a:rPr sz="1400" spc="-5" dirty="0">
                <a:latin typeface="Calibri"/>
                <a:cs typeface="Calibri"/>
              </a:rPr>
              <a:t>elements fail </a:t>
            </a:r>
            <a:r>
              <a:rPr sz="1400" spc="-10" dirty="0">
                <a:latin typeface="Calibri"/>
                <a:cs typeface="Calibri"/>
              </a:rPr>
              <a:t>to </a:t>
            </a:r>
            <a:r>
              <a:rPr sz="1400" spc="-15" dirty="0">
                <a:latin typeface="Calibri"/>
                <a:cs typeface="Calibri"/>
              </a:rPr>
              <a:t>have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or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maintain running estimates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focused </a:t>
            </a:r>
            <a:r>
              <a:rPr sz="1400" dirty="0">
                <a:latin typeface="Calibri"/>
                <a:cs typeface="Calibri"/>
              </a:rPr>
              <a:t>on </a:t>
            </a:r>
            <a:r>
              <a:rPr sz="1400" spc="-5" dirty="0">
                <a:latin typeface="Calibri"/>
                <a:cs typeface="Calibri"/>
              </a:rPr>
              <a:t>how </a:t>
            </a:r>
            <a:r>
              <a:rPr sz="1400" dirty="0">
                <a:latin typeface="Calibri"/>
                <a:cs typeface="Calibri"/>
              </a:rPr>
              <a:t>its </a:t>
            </a:r>
            <a:r>
              <a:rPr sz="1400" spc="-5" dirty="0">
                <a:latin typeface="Calibri"/>
                <a:cs typeface="Calibri"/>
              </a:rPr>
              <a:t>specific areas of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expertise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spc="-5" dirty="0">
                <a:latin typeface="Calibri"/>
                <a:cs typeface="Calibri"/>
              </a:rPr>
              <a:t> postured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 </a:t>
            </a:r>
            <a:r>
              <a:rPr sz="1400" spc="-5" dirty="0">
                <a:latin typeface="Calibri"/>
                <a:cs typeface="Calibri"/>
              </a:rPr>
              <a:t>support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future</a:t>
            </a:r>
            <a:r>
              <a:rPr sz="1400" spc="-5" dirty="0">
                <a:latin typeface="Calibri"/>
                <a:cs typeface="Calibri"/>
              </a:rPr>
              <a:t> operations.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3286" y="876681"/>
            <a:ext cx="304355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Purpose: </a:t>
            </a:r>
            <a:r>
              <a:rPr sz="1400" spc="-5" dirty="0">
                <a:latin typeface="Calibri"/>
                <a:cs typeface="Calibri"/>
              </a:rPr>
              <a:t>Continuous assessment of the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current</a:t>
            </a:r>
            <a:r>
              <a:rPr sz="1400" spc="-5" dirty="0">
                <a:latin typeface="Calibri"/>
                <a:cs typeface="Calibri"/>
              </a:rPr>
              <a:t> situation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used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 </a:t>
            </a:r>
            <a:r>
              <a:rPr sz="1400" spc="-5" dirty="0">
                <a:latin typeface="Calibri"/>
                <a:cs typeface="Calibri"/>
              </a:rPr>
              <a:t>determine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the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current </a:t>
            </a:r>
            <a:r>
              <a:rPr sz="1400" spc="-5" dirty="0">
                <a:latin typeface="Calibri"/>
                <a:cs typeface="Calibri"/>
              </a:rPr>
              <a:t>operation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proceeding </a:t>
            </a:r>
            <a:r>
              <a:rPr sz="1400" spc="-10" dirty="0">
                <a:latin typeface="Calibri"/>
                <a:cs typeface="Calibri"/>
              </a:rPr>
              <a:t>according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</a:t>
            </a:r>
            <a:r>
              <a:rPr sz="1400" spc="-5" dirty="0">
                <a:latin typeface="Calibri"/>
                <a:cs typeface="Calibri"/>
              </a:rPr>
              <a:t> the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cdr’s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intent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and</a:t>
            </a:r>
            <a:r>
              <a:rPr sz="1400" dirty="0">
                <a:latin typeface="Calibri"/>
                <a:cs typeface="Calibri"/>
              </a:rPr>
              <a:t> if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planned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future </a:t>
            </a:r>
            <a:r>
              <a:rPr sz="1400" spc="-5" dirty="0">
                <a:latin typeface="Calibri"/>
                <a:cs typeface="Calibri"/>
              </a:rPr>
              <a:t> operations </a:t>
            </a:r>
            <a:r>
              <a:rPr sz="1400" spc="-10" dirty="0">
                <a:latin typeface="Calibri"/>
                <a:cs typeface="Calibri"/>
              </a:rPr>
              <a:t>are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supportable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6062" y="6009538"/>
            <a:ext cx="8511540" cy="6305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algn="just">
              <a:lnSpc>
                <a:spcPct val="98900"/>
              </a:lnSpc>
              <a:spcBef>
                <a:spcPts val="114"/>
              </a:spcBef>
            </a:pPr>
            <a:r>
              <a:rPr sz="1200" b="1" spc="-5" dirty="0">
                <a:latin typeface="Arial"/>
                <a:cs typeface="Arial"/>
              </a:rPr>
              <a:t>Bottom </a:t>
            </a:r>
            <a:r>
              <a:rPr sz="1200" b="1" dirty="0">
                <a:latin typeface="Arial"/>
                <a:cs typeface="Arial"/>
              </a:rPr>
              <a:t>Line</a:t>
            </a:r>
            <a:r>
              <a:rPr sz="1600" b="1" dirty="0">
                <a:latin typeface="Arial"/>
                <a:cs typeface="Arial"/>
              </a:rPr>
              <a:t>: </a:t>
            </a:r>
            <a:r>
              <a:rPr sz="1200" dirty="0">
                <a:latin typeface="Calibri"/>
                <a:cs typeface="Calibri"/>
              </a:rPr>
              <a:t>The base </a:t>
            </a:r>
            <a:r>
              <a:rPr sz="1200" spc="-5" dirty="0">
                <a:latin typeface="Calibri"/>
                <a:cs typeface="Calibri"/>
              </a:rPr>
              <a:t>running estimate completed </a:t>
            </a:r>
            <a:r>
              <a:rPr sz="1200" spc="-10" dirty="0">
                <a:latin typeface="Calibri"/>
                <a:cs typeface="Calibri"/>
              </a:rPr>
              <a:t>before </a:t>
            </a:r>
            <a:r>
              <a:rPr sz="1200" dirty="0">
                <a:latin typeface="Calibri"/>
                <a:cs typeface="Calibri"/>
              </a:rPr>
              <a:t>MDMP begins </a:t>
            </a:r>
            <a:r>
              <a:rPr sz="1200" spc="-5" dirty="0">
                <a:latin typeface="Calibri"/>
                <a:cs typeface="Calibri"/>
              </a:rPr>
              <a:t>that addresses information unique to each functional area </a:t>
            </a:r>
            <a:r>
              <a:rPr sz="1200" dirty="0">
                <a:latin typeface="Calibri"/>
                <a:cs typeface="Calibri"/>
              </a:rPr>
              <a:t>is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essential to success. </a:t>
            </a:r>
            <a:r>
              <a:rPr sz="1200" spc="-10" dirty="0">
                <a:latin typeface="Calibri"/>
                <a:cs typeface="Calibri"/>
              </a:rPr>
              <a:t>Each staff </a:t>
            </a:r>
            <a:r>
              <a:rPr sz="1200" dirty="0">
                <a:latin typeface="Calibri"/>
                <a:cs typeface="Calibri"/>
              </a:rPr>
              <a:t>element </a:t>
            </a:r>
            <a:r>
              <a:rPr sz="1200" spc="-5" dirty="0">
                <a:latin typeface="Calibri"/>
                <a:cs typeface="Calibri"/>
              </a:rPr>
              <a:t>identifies functional area friendly </a:t>
            </a:r>
            <a:r>
              <a:rPr sz="1200" dirty="0">
                <a:latin typeface="Calibri"/>
                <a:cs typeface="Calibri"/>
              </a:rPr>
              <a:t>and </a:t>
            </a:r>
            <a:r>
              <a:rPr sz="1200" spc="-5" dirty="0">
                <a:latin typeface="Calibri"/>
                <a:cs typeface="Calibri"/>
              </a:rPr>
              <a:t>enemy </a:t>
            </a:r>
            <a:r>
              <a:rPr sz="1200" spc="-10" dirty="0">
                <a:latin typeface="Calibri"/>
                <a:cs typeface="Calibri"/>
              </a:rPr>
              <a:t>strengths, systems, </a:t>
            </a:r>
            <a:r>
              <a:rPr sz="1200" spc="-5" dirty="0">
                <a:latin typeface="Calibri"/>
                <a:cs typeface="Calibri"/>
              </a:rPr>
              <a:t>training, morale, leadership, </a:t>
            </a:r>
            <a:r>
              <a:rPr sz="1200" dirty="0">
                <a:latin typeface="Calibri"/>
                <a:cs typeface="Calibri"/>
              </a:rPr>
              <a:t>and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weather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terrain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effects,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and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how </a:t>
            </a:r>
            <a:r>
              <a:rPr sz="1200" dirty="0">
                <a:latin typeface="Calibri"/>
                <a:cs typeface="Calibri"/>
              </a:rPr>
              <a:t>all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these </a:t>
            </a:r>
            <a:r>
              <a:rPr sz="1200" spc="-10" dirty="0">
                <a:latin typeface="Calibri"/>
                <a:cs typeface="Calibri"/>
              </a:rPr>
              <a:t>factors</a:t>
            </a:r>
            <a:r>
              <a:rPr sz="1200" dirty="0">
                <a:latin typeface="Calibri"/>
                <a:cs typeface="Calibri"/>
              </a:rPr>
              <a:t> impact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operational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environment,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including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5" dirty="0">
                <a:latin typeface="Calibri"/>
                <a:cs typeface="Calibri"/>
              </a:rPr>
              <a:t>area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of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operations.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26911" y="864234"/>
            <a:ext cx="2588895" cy="1063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Staff </a:t>
            </a:r>
            <a:r>
              <a:rPr sz="1400" b="1" spc="-5" dirty="0">
                <a:latin typeface="Arial"/>
                <a:cs typeface="Arial"/>
              </a:rPr>
              <a:t>Responsibilities: </a:t>
            </a:r>
            <a:r>
              <a:rPr sz="1400" spc="-5" dirty="0">
                <a:latin typeface="Calibri"/>
                <a:cs typeface="Calibri"/>
              </a:rPr>
              <a:t>The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commander and each </a:t>
            </a:r>
            <a:r>
              <a:rPr sz="1400" spc="-10" dirty="0">
                <a:latin typeface="Calibri"/>
                <a:cs typeface="Calibri"/>
              </a:rPr>
              <a:t>staff </a:t>
            </a:r>
            <a:r>
              <a:rPr sz="1400" spc="-5" dirty="0">
                <a:latin typeface="Calibri"/>
                <a:cs typeface="Calibri"/>
              </a:rPr>
              <a:t>element </a:t>
            </a:r>
            <a:r>
              <a:rPr sz="1400" spc="-3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maintain </a:t>
            </a:r>
            <a:r>
              <a:rPr sz="1400" dirty="0">
                <a:latin typeface="Calibri"/>
                <a:cs typeface="Calibri"/>
              </a:rPr>
              <a:t>a </a:t>
            </a:r>
            <a:r>
              <a:rPr sz="1400" spc="-5" dirty="0">
                <a:latin typeface="Calibri"/>
                <a:cs typeface="Calibri"/>
              </a:rPr>
              <a:t>running estimate.</a:t>
            </a:r>
            <a:endParaRPr sz="1400">
              <a:latin typeface="Calibri"/>
              <a:cs typeface="Calibri"/>
            </a:endParaRPr>
          </a:p>
          <a:p>
            <a:pPr marL="12700" marR="45720">
              <a:lnSpc>
                <a:spcPts val="1450"/>
              </a:lnSpc>
              <a:spcBef>
                <a:spcPts val="275"/>
              </a:spcBef>
            </a:pPr>
            <a:r>
              <a:rPr sz="1400" b="1" dirty="0">
                <a:latin typeface="Arial"/>
                <a:cs typeface="Arial"/>
              </a:rPr>
              <a:t>*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Calibri"/>
                <a:cs typeface="Calibri"/>
              </a:rPr>
              <a:t>Generic</a:t>
            </a:r>
            <a:r>
              <a:rPr sz="1200" b="1" i="1" spc="5" dirty="0">
                <a:latin typeface="Calibri"/>
                <a:cs typeface="Calibri"/>
              </a:rPr>
              <a:t> </a:t>
            </a:r>
            <a:r>
              <a:rPr sz="1200" b="1" i="1" spc="-5" dirty="0">
                <a:latin typeface="Calibri"/>
                <a:cs typeface="Calibri"/>
              </a:rPr>
              <a:t>base</a:t>
            </a:r>
            <a:r>
              <a:rPr sz="1200" b="1" i="1" spc="-10" dirty="0">
                <a:latin typeface="Calibri"/>
                <a:cs typeface="Calibri"/>
              </a:rPr>
              <a:t> </a:t>
            </a:r>
            <a:r>
              <a:rPr sz="1200" b="1" i="1" spc="-5" dirty="0">
                <a:latin typeface="Calibri"/>
                <a:cs typeface="Calibri"/>
              </a:rPr>
              <a:t>running</a:t>
            </a:r>
            <a:r>
              <a:rPr sz="1200" b="1" i="1" spc="10" dirty="0">
                <a:latin typeface="Calibri"/>
                <a:cs typeface="Calibri"/>
              </a:rPr>
              <a:t> </a:t>
            </a:r>
            <a:r>
              <a:rPr sz="1200" b="1" i="1" spc="-5" dirty="0">
                <a:latin typeface="Calibri"/>
                <a:cs typeface="Calibri"/>
              </a:rPr>
              <a:t>estimate</a:t>
            </a:r>
            <a:r>
              <a:rPr sz="1200" b="1" i="1" spc="-10" dirty="0">
                <a:latin typeface="Calibri"/>
                <a:cs typeface="Calibri"/>
              </a:rPr>
              <a:t> </a:t>
            </a:r>
            <a:r>
              <a:rPr sz="1200" b="1" i="1" spc="-5" dirty="0">
                <a:latin typeface="Calibri"/>
                <a:cs typeface="Calibri"/>
              </a:rPr>
              <a:t>format </a:t>
            </a:r>
            <a:r>
              <a:rPr sz="1200" b="1" i="1" spc="-254" dirty="0">
                <a:latin typeface="Calibri"/>
                <a:cs typeface="Calibri"/>
              </a:rPr>
              <a:t> </a:t>
            </a:r>
            <a:r>
              <a:rPr sz="1200" b="1" i="1" dirty="0">
                <a:latin typeface="Calibri"/>
                <a:cs typeface="Calibri"/>
              </a:rPr>
              <a:t>below</a:t>
            </a:r>
            <a:r>
              <a:rPr sz="1200" b="1" i="1" spc="5" dirty="0">
                <a:latin typeface="Calibri"/>
                <a:cs typeface="Calibri"/>
              </a:rPr>
              <a:t> </a:t>
            </a:r>
            <a:r>
              <a:rPr sz="1200" b="1" i="1" spc="-5" dirty="0">
                <a:latin typeface="Calibri"/>
                <a:cs typeface="Calibri"/>
              </a:rPr>
              <a:t>for</a:t>
            </a:r>
            <a:r>
              <a:rPr sz="1200" b="1" i="1" dirty="0">
                <a:latin typeface="Calibri"/>
                <a:cs typeface="Calibri"/>
              </a:rPr>
              <a:t> </a:t>
            </a:r>
            <a:r>
              <a:rPr sz="1200" b="1" i="1" spc="-5" dirty="0">
                <a:latin typeface="Calibri"/>
                <a:cs typeface="Calibri"/>
              </a:rPr>
              <a:t>consideration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150110" y="224154"/>
            <a:ext cx="27463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Running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Estimates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25466" y="1985263"/>
            <a:ext cx="3850004" cy="405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Calibri"/>
                <a:cs typeface="Calibri"/>
              </a:rPr>
              <a:t>SITUATION</a:t>
            </a:r>
            <a:r>
              <a:rPr sz="800" b="1" spc="-4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AND</a:t>
            </a:r>
            <a:r>
              <a:rPr sz="800" b="1" spc="-3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CONSIDERATIONS.</a:t>
            </a:r>
            <a:endParaRPr sz="800">
              <a:latin typeface="Calibri"/>
              <a:cs typeface="Calibri"/>
            </a:endParaRPr>
          </a:p>
          <a:p>
            <a:pPr marL="113030" indent="-100965">
              <a:lnSpc>
                <a:spcPct val="100000"/>
              </a:lnSpc>
              <a:buAutoNum type="alphaLcPeriod"/>
              <a:tabLst>
                <a:tab pos="113664" algn="l"/>
              </a:tabLst>
            </a:pPr>
            <a:r>
              <a:rPr sz="800" b="1" dirty="0">
                <a:latin typeface="Calibri"/>
                <a:cs typeface="Calibri"/>
              </a:rPr>
              <a:t>Area</a:t>
            </a:r>
            <a:r>
              <a:rPr sz="800" b="1" spc="-2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of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Interest.</a:t>
            </a:r>
            <a:r>
              <a:rPr sz="800" b="1" spc="-3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Identify</a:t>
            </a:r>
            <a:r>
              <a:rPr sz="800" b="1" spc="-3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and</a:t>
            </a:r>
            <a:r>
              <a:rPr sz="800" b="1" spc="-5" dirty="0">
                <a:latin typeface="Calibri"/>
                <a:cs typeface="Calibri"/>
              </a:rPr>
              <a:t> describe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those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factors </a:t>
            </a:r>
            <a:r>
              <a:rPr sz="800" b="1" dirty="0">
                <a:latin typeface="Calibri"/>
                <a:cs typeface="Calibri"/>
              </a:rPr>
              <a:t>of</a:t>
            </a:r>
            <a:r>
              <a:rPr sz="800" b="1" spc="-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the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area of</a:t>
            </a:r>
            <a:r>
              <a:rPr sz="800" b="1" spc="-5" dirty="0">
                <a:latin typeface="Calibri"/>
                <a:cs typeface="Calibri"/>
              </a:rPr>
              <a:t> interest</a:t>
            </a:r>
            <a:r>
              <a:rPr sz="800" b="1" spc="-2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that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affect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spc="-5" dirty="0">
                <a:latin typeface="Calibri"/>
                <a:cs typeface="Calibri"/>
              </a:rPr>
              <a:t>functional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area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considerations.</a:t>
            </a:r>
            <a:endParaRPr sz="800">
              <a:latin typeface="Calibri"/>
              <a:cs typeface="Calibri"/>
            </a:endParaRPr>
          </a:p>
          <a:p>
            <a:pPr marL="116205" indent="-104139">
              <a:lnSpc>
                <a:spcPct val="100000"/>
              </a:lnSpc>
              <a:buAutoNum type="alphaLcPeriod" startAt="2"/>
              <a:tabLst>
                <a:tab pos="116839" algn="l"/>
              </a:tabLst>
            </a:pPr>
            <a:r>
              <a:rPr sz="800" b="1" spc="-5" dirty="0">
                <a:latin typeface="Calibri"/>
                <a:cs typeface="Calibri"/>
              </a:rPr>
              <a:t>Characteristics</a:t>
            </a:r>
            <a:r>
              <a:rPr sz="800" b="1" dirty="0">
                <a:latin typeface="Calibri"/>
                <a:cs typeface="Calibri"/>
              </a:rPr>
              <a:t> of</a:t>
            </a:r>
            <a:r>
              <a:rPr sz="800" b="1" spc="-3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the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Area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of</a:t>
            </a:r>
            <a:r>
              <a:rPr sz="800" b="1" spc="-3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Operations.</a:t>
            </a:r>
            <a:endParaRPr sz="800">
              <a:latin typeface="Calibri"/>
              <a:cs typeface="Calibri"/>
            </a:endParaRPr>
          </a:p>
          <a:p>
            <a:pPr marL="149225" indent="-137160">
              <a:lnSpc>
                <a:spcPct val="100000"/>
              </a:lnSpc>
              <a:buAutoNum type="arabicParenBoth"/>
              <a:tabLst>
                <a:tab pos="149860" algn="l"/>
              </a:tabLst>
            </a:pPr>
            <a:r>
              <a:rPr sz="800" b="1" spc="-5" dirty="0">
                <a:latin typeface="Calibri"/>
                <a:cs typeface="Calibri"/>
              </a:rPr>
              <a:t>Terrain.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State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how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terrain affects </a:t>
            </a:r>
            <a:r>
              <a:rPr sz="800" b="1" dirty="0">
                <a:latin typeface="Calibri"/>
                <a:cs typeface="Calibri"/>
              </a:rPr>
              <a:t>a </a:t>
            </a:r>
            <a:r>
              <a:rPr sz="800" b="1" spc="-5" dirty="0">
                <a:latin typeface="Calibri"/>
                <a:cs typeface="Calibri"/>
              </a:rPr>
              <a:t>functional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area’s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capabilities.</a:t>
            </a:r>
            <a:endParaRPr sz="800">
              <a:latin typeface="Calibri"/>
              <a:cs typeface="Calibri"/>
            </a:endParaRPr>
          </a:p>
          <a:p>
            <a:pPr marL="149225" indent="-137160">
              <a:lnSpc>
                <a:spcPct val="100000"/>
              </a:lnSpc>
              <a:buAutoNum type="arabicParenBoth"/>
              <a:tabLst>
                <a:tab pos="149860" algn="l"/>
              </a:tabLst>
            </a:pPr>
            <a:r>
              <a:rPr sz="800" b="1" dirty="0">
                <a:latin typeface="Calibri"/>
                <a:cs typeface="Calibri"/>
              </a:rPr>
              <a:t>Weather.</a:t>
            </a:r>
            <a:r>
              <a:rPr sz="800" b="1" spc="-4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State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how</a:t>
            </a:r>
            <a:r>
              <a:rPr sz="800" b="1" spc="-2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weather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affects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</a:t>
            </a:r>
            <a:r>
              <a:rPr sz="800" b="1" spc="-5" dirty="0">
                <a:latin typeface="Calibri"/>
                <a:cs typeface="Calibri"/>
              </a:rPr>
              <a:t> functional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area’s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capabilities.</a:t>
            </a:r>
            <a:endParaRPr sz="800">
              <a:latin typeface="Calibri"/>
              <a:cs typeface="Calibri"/>
            </a:endParaRPr>
          </a:p>
          <a:p>
            <a:pPr marL="12700" marR="361315" algn="just">
              <a:lnSpc>
                <a:spcPct val="100000"/>
              </a:lnSpc>
              <a:buAutoNum type="arabicParenBoth"/>
              <a:tabLst>
                <a:tab pos="149860" algn="l"/>
              </a:tabLst>
            </a:pPr>
            <a:r>
              <a:rPr sz="800" b="1" dirty="0">
                <a:latin typeface="Calibri"/>
                <a:cs typeface="Calibri"/>
              </a:rPr>
              <a:t>Enemy Forces. </a:t>
            </a:r>
            <a:r>
              <a:rPr sz="800" b="1" spc="-5" dirty="0">
                <a:latin typeface="Calibri"/>
                <a:cs typeface="Calibri"/>
              </a:rPr>
              <a:t>Describe </a:t>
            </a:r>
            <a:r>
              <a:rPr sz="800" b="1" dirty="0">
                <a:latin typeface="Calibri"/>
                <a:cs typeface="Calibri"/>
              </a:rPr>
              <a:t>enemy </a:t>
            </a:r>
            <a:r>
              <a:rPr sz="800" b="1" spc="-5" dirty="0">
                <a:latin typeface="Calibri"/>
                <a:cs typeface="Calibri"/>
              </a:rPr>
              <a:t>disposition, composition, </a:t>
            </a:r>
            <a:r>
              <a:rPr sz="800" b="1" dirty="0">
                <a:latin typeface="Calibri"/>
                <a:cs typeface="Calibri"/>
              </a:rPr>
              <a:t>strength, and systems </a:t>
            </a:r>
            <a:r>
              <a:rPr sz="800" b="1" spc="-17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within </a:t>
            </a:r>
            <a:r>
              <a:rPr sz="800" dirty="0">
                <a:latin typeface="Calibri"/>
                <a:cs typeface="Calibri"/>
              </a:rPr>
              <a:t>a </a:t>
            </a:r>
            <a:r>
              <a:rPr sz="800" spc="-5" dirty="0">
                <a:latin typeface="Calibri"/>
                <a:cs typeface="Calibri"/>
              </a:rPr>
              <a:t>functional area. Describe enemy capabilities </a:t>
            </a:r>
            <a:r>
              <a:rPr sz="800" dirty="0">
                <a:latin typeface="Calibri"/>
                <a:cs typeface="Calibri"/>
              </a:rPr>
              <a:t>and </a:t>
            </a:r>
            <a:r>
              <a:rPr sz="800" spc="-5" dirty="0">
                <a:latin typeface="Calibri"/>
                <a:cs typeface="Calibri"/>
              </a:rPr>
              <a:t>possible courses of action 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(COAs)</a:t>
            </a:r>
            <a:r>
              <a:rPr sz="800" spc="-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their effects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on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</a:t>
            </a:r>
            <a:r>
              <a:rPr sz="800" spc="-5" dirty="0">
                <a:latin typeface="Calibri"/>
                <a:cs typeface="Calibri"/>
              </a:rPr>
              <a:t> functional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area.</a:t>
            </a:r>
            <a:endParaRPr sz="800">
              <a:latin typeface="Calibri"/>
              <a:cs typeface="Calibri"/>
            </a:endParaRPr>
          </a:p>
          <a:p>
            <a:pPr marL="12700" marR="192405">
              <a:lnSpc>
                <a:spcPct val="100000"/>
              </a:lnSpc>
              <a:buAutoNum type="arabicParenBoth"/>
              <a:tabLst>
                <a:tab pos="149860" algn="l"/>
              </a:tabLst>
            </a:pPr>
            <a:r>
              <a:rPr sz="800" b="1" spc="-5" dirty="0">
                <a:latin typeface="Calibri"/>
                <a:cs typeface="Calibri"/>
              </a:rPr>
              <a:t>Friendly </a:t>
            </a:r>
            <a:r>
              <a:rPr sz="800" b="1" dirty="0">
                <a:latin typeface="Calibri"/>
                <a:cs typeface="Calibri"/>
              </a:rPr>
              <a:t>Forces. </a:t>
            </a:r>
            <a:r>
              <a:rPr sz="800" b="1" spc="-5" dirty="0">
                <a:latin typeface="Calibri"/>
                <a:cs typeface="Calibri"/>
              </a:rPr>
              <a:t>List </a:t>
            </a:r>
            <a:r>
              <a:rPr sz="800" b="1" dirty="0">
                <a:latin typeface="Calibri"/>
                <a:cs typeface="Calibri"/>
              </a:rPr>
              <a:t>current </a:t>
            </a:r>
            <a:r>
              <a:rPr sz="800" b="1" spc="-5" dirty="0">
                <a:latin typeface="Calibri"/>
                <a:cs typeface="Calibri"/>
              </a:rPr>
              <a:t>functional </a:t>
            </a:r>
            <a:r>
              <a:rPr sz="800" b="1" dirty="0">
                <a:latin typeface="Calibri"/>
                <a:cs typeface="Calibri"/>
              </a:rPr>
              <a:t>area resources </a:t>
            </a:r>
            <a:r>
              <a:rPr sz="800" b="1" spc="-5" dirty="0">
                <a:latin typeface="Calibri"/>
                <a:cs typeface="Calibri"/>
              </a:rPr>
              <a:t>in </a:t>
            </a:r>
            <a:r>
              <a:rPr sz="800" b="1" dirty="0">
                <a:latin typeface="Calibri"/>
                <a:cs typeface="Calibri"/>
              </a:rPr>
              <a:t>terms of </a:t>
            </a:r>
            <a:r>
              <a:rPr sz="800" b="1" spc="-5" dirty="0">
                <a:latin typeface="Calibri"/>
                <a:cs typeface="Calibri"/>
              </a:rPr>
              <a:t>equipment, 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personnel,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systems.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Identify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additional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resources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available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for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the functional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area 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located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at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higher,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adjacent,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or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other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units.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List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those capabilities</a:t>
            </a:r>
            <a:r>
              <a:rPr sz="800" spc="5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from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other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military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and 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civilian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partners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that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be </a:t>
            </a:r>
            <a:r>
              <a:rPr sz="800" spc="-5" dirty="0">
                <a:latin typeface="Calibri"/>
                <a:cs typeface="Calibri"/>
              </a:rPr>
              <a:t>available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to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provide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support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within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the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functional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area. </a:t>
            </a:r>
            <a:r>
              <a:rPr sz="800" dirty="0">
                <a:latin typeface="Calibri"/>
                <a:cs typeface="Calibri"/>
              </a:rPr>
              <a:t> Compare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requirements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to current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capabilities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and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suggest</a:t>
            </a:r>
            <a:r>
              <a:rPr sz="800" spc="-2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solutions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for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satisfying 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discrepancies.</a:t>
            </a:r>
            <a:endParaRPr sz="800">
              <a:latin typeface="Calibri"/>
              <a:cs typeface="Calibri"/>
            </a:endParaRPr>
          </a:p>
          <a:p>
            <a:pPr marL="12700" marR="210185">
              <a:lnSpc>
                <a:spcPct val="100000"/>
              </a:lnSpc>
              <a:spcBef>
                <a:spcPts val="5"/>
              </a:spcBef>
              <a:buAutoNum type="arabicParenBoth"/>
              <a:tabLst>
                <a:tab pos="149860" algn="l"/>
              </a:tabLst>
            </a:pPr>
            <a:r>
              <a:rPr sz="800" b="1" spc="-5" dirty="0">
                <a:latin typeface="Calibri"/>
                <a:cs typeface="Calibri"/>
              </a:rPr>
              <a:t>Civilian Considerations. Describe civil considerations </a:t>
            </a:r>
            <a:r>
              <a:rPr sz="800" b="1" dirty="0">
                <a:latin typeface="Calibri"/>
                <a:cs typeface="Calibri"/>
              </a:rPr>
              <a:t>that may </a:t>
            </a:r>
            <a:r>
              <a:rPr sz="800" b="1" spc="-5" dirty="0">
                <a:latin typeface="Calibri"/>
                <a:cs typeface="Calibri"/>
              </a:rPr>
              <a:t>affect </a:t>
            </a:r>
            <a:r>
              <a:rPr sz="800" b="1" dirty="0">
                <a:latin typeface="Calibri"/>
                <a:cs typeface="Calibri"/>
              </a:rPr>
              <a:t>the </a:t>
            </a:r>
            <a:r>
              <a:rPr sz="800" b="1" spc="-5" dirty="0">
                <a:latin typeface="Calibri"/>
                <a:cs typeface="Calibri"/>
              </a:rPr>
              <a:t>functional 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area,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including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possible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support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needed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by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civil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authorities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from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the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functional</a:t>
            </a:r>
            <a:r>
              <a:rPr sz="800" spc="3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area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as 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well</a:t>
            </a:r>
            <a:r>
              <a:rPr sz="800" dirty="0">
                <a:latin typeface="Calibri"/>
                <a:cs typeface="Calibri"/>
              </a:rPr>
              <a:t> as</a:t>
            </a:r>
            <a:r>
              <a:rPr sz="800" spc="-5" dirty="0">
                <a:latin typeface="Calibri"/>
                <a:cs typeface="Calibri"/>
              </a:rPr>
              <a:t> possible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interference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from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civil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aspects.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b="1" spc="-5" dirty="0">
                <a:latin typeface="Calibri"/>
                <a:cs typeface="Calibri"/>
              </a:rPr>
              <a:t>c.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Facts/Assumptions.</a:t>
            </a:r>
            <a:r>
              <a:rPr sz="800" b="1" spc="-4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List</a:t>
            </a:r>
            <a:r>
              <a:rPr sz="800" b="1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all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facts</a:t>
            </a:r>
            <a:r>
              <a:rPr sz="800" b="1" dirty="0">
                <a:latin typeface="Calibri"/>
                <a:cs typeface="Calibri"/>
              </a:rPr>
              <a:t> and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assumptions</a:t>
            </a:r>
            <a:r>
              <a:rPr sz="800" b="1" spc="-2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that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affect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the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functional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area.</a:t>
            </a:r>
            <a:endParaRPr sz="800">
              <a:latin typeface="Calibri"/>
              <a:cs typeface="Calibri"/>
            </a:endParaRPr>
          </a:p>
          <a:p>
            <a:pPr marL="113030" indent="-100965">
              <a:lnSpc>
                <a:spcPct val="100000"/>
              </a:lnSpc>
              <a:buAutoNum type="arabicPeriod" startAt="2"/>
              <a:tabLst>
                <a:tab pos="113664" algn="l"/>
              </a:tabLst>
            </a:pPr>
            <a:r>
              <a:rPr sz="800" b="1" spc="-5" dirty="0">
                <a:latin typeface="Calibri"/>
                <a:cs typeface="Calibri"/>
              </a:rPr>
              <a:t>MISSION.</a:t>
            </a:r>
            <a:r>
              <a:rPr sz="800" b="1" spc="-3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Show</a:t>
            </a:r>
            <a:r>
              <a:rPr sz="800" b="1" spc="-3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the restated</a:t>
            </a:r>
            <a:r>
              <a:rPr sz="800" b="1" spc="-3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mission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resulting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from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mission analysis.</a:t>
            </a:r>
            <a:endParaRPr sz="800">
              <a:latin typeface="Calibri"/>
              <a:cs typeface="Calibri"/>
            </a:endParaRPr>
          </a:p>
          <a:p>
            <a:pPr marL="113030" indent="-100965" algn="just">
              <a:lnSpc>
                <a:spcPct val="100000"/>
              </a:lnSpc>
              <a:buAutoNum type="arabicPeriod" startAt="2"/>
              <a:tabLst>
                <a:tab pos="113664" algn="l"/>
              </a:tabLst>
            </a:pPr>
            <a:r>
              <a:rPr sz="800" b="1" spc="-10" dirty="0">
                <a:latin typeface="Calibri"/>
                <a:cs typeface="Calibri"/>
              </a:rPr>
              <a:t>C</a:t>
            </a:r>
            <a:r>
              <a:rPr sz="800" b="1" spc="-5" dirty="0">
                <a:latin typeface="Calibri"/>
                <a:cs typeface="Calibri"/>
              </a:rPr>
              <a:t>O</a:t>
            </a:r>
            <a:r>
              <a:rPr sz="800" b="1" dirty="0">
                <a:latin typeface="Calibri"/>
                <a:cs typeface="Calibri"/>
              </a:rPr>
              <a:t>URSES</a:t>
            </a:r>
            <a:r>
              <a:rPr sz="800" b="1" spc="-5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O</a:t>
            </a:r>
            <a:r>
              <a:rPr sz="800" b="1" dirty="0">
                <a:latin typeface="Calibri"/>
                <a:cs typeface="Calibri"/>
              </a:rPr>
              <a:t>F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</a:t>
            </a:r>
            <a:r>
              <a:rPr sz="800" b="1" spc="-10" dirty="0">
                <a:latin typeface="Calibri"/>
                <a:cs typeface="Calibri"/>
              </a:rPr>
              <a:t>C</a:t>
            </a:r>
            <a:r>
              <a:rPr sz="800" b="1" spc="-5" dirty="0">
                <a:latin typeface="Calibri"/>
                <a:cs typeface="Calibri"/>
              </a:rPr>
              <a:t>TIO</a:t>
            </a:r>
            <a:r>
              <a:rPr sz="800" b="1" dirty="0">
                <a:latin typeface="Calibri"/>
                <a:cs typeface="Calibri"/>
              </a:rPr>
              <a:t>N.</a:t>
            </a:r>
            <a:endParaRPr sz="800">
              <a:latin typeface="Calibri"/>
              <a:cs typeface="Calibri"/>
            </a:endParaRPr>
          </a:p>
          <a:p>
            <a:pPr marL="113030" lvl="1" indent="-100965">
              <a:lnSpc>
                <a:spcPct val="100000"/>
              </a:lnSpc>
              <a:buAutoNum type="alphaLcPeriod"/>
              <a:tabLst>
                <a:tab pos="113664" algn="l"/>
              </a:tabLst>
            </a:pPr>
            <a:r>
              <a:rPr sz="800" b="1" spc="-5" dirty="0">
                <a:latin typeface="Calibri"/>
                <a:cs typeface="Calibri"/>
              </a:rPr>
              <a:t>List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friendly</a:t>
            </a:r>
            <a:r>
              <a:rPr sz="800" b="1" spc="-3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COAs </a:t>
            </a:r>
            <a:r>
              <a:rPr sz="800" b="1" dirty="0">
                <a:latin typeface="Calibri"/>
                <a:cs typeface="Calibri"/>
              </a:rPr>
              <a:t>that</a:t>
            </a:r>
            <a:r>
              <a:rPr sz="800" b="1" spc="-2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were</a:t>
            </a:r>
            <a:r>
              <a:rPr sz="800" b="1" spc="-3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war-gamed.</a:t>
            </a:r>
            <a:endParaRPr sz="800">
              <a:latin typeface="Calibri"/>
              <a:cs typeface="Calibri"/>
            </a:endParaRPr>
          </a:p>
          <a:p>
            <a:pPr marL="116205" lvl="1" indent="-104139">
              <a:lnSpc>
                <a:spcPct val="100000"/>
              </a:lnSpc>
              <a:buAutoNum type="alphaLcPeriod"/>
              <a:tabLst>
                <a:tab pos="116839" algn="l"/>
              </a:tabLst>
            </a:pPr>
            <a:r>
              <a:rPr sz="800" b="1" spc="-5" dirty="0">
                <a:latin typeface="Calibri"/>
                <a:cs typeface="Calibri"/>
              </a:rPr>
              <a:t>List</a:t>
            </a:r>
            <a:r>
              <a:rPr sz="800" b="1" dirty="0">
                <a:latin typeface="Calibri"/>
                <a:cs typeface="Calibri"/>
              </a:rPr>
              <a:t> enemy</a:t>
            </a:r>
            <a:r>
              <a:rPr sz="800" b="1" spc="-4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actions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or</a:t>
            </a:r>
            <a:r>
              <a:rPr sz="800" b="1" spc="-5" dirty="0">
                <a:latin typeface="Calibri"/>
                <a:cs typeface="Calibri"/>
              </a:rPr>
              <a:t> COAs </a:t>
            </a:r>
            <a:r>
              <a:rPr sz="800" b="1" dirty="0">
                <a:latin typeface="Calibri"/>
                <a:cs typeface="Calibri"/>
              </a:rPr>
              <a:t>that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were </a:t>
            </a:r>
            <a:r>
              <a:rPr sz="800" b="1" spc="-5" dirty="0">
                <a:latin typeface="Calibri"/>
                <a:cs typeface="Calibri"/>
              </a:rPr>
              <a:t>templated</a:t>
            </a:r>
            <a:r>
              <a:rPr sz="800" b="1" spc="-2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that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impact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the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functional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area.</a:t>
            </a:r>
            <a:endParaRPr sz="800">
              <a:latin typeface="Calibri"/>
              <a:cs typeface="Calibri"/>
            </a:endParaRPr>
          </a:p>
          <a:p>
            <a:pPr marL="103505" lvl="1" indent="-91440">
              <a:lnSpc>
                <a:spcPct val="100000"/>
              </a:lnSpc>
              <a:buAutoNum type="alphaLcPeriod"/>
              <a:tabLst>
                <a:tab pos="104139" algn="l"/>
              </a:tabLst>
            </a:pPr>
            <a:r>
              <a:rPr sz="800" b="1" spc="-5" dirty="0">
                <a:latin typeface="Calibri"/>
                <a:cs typeface="Calibri"/>
              </a:rPr>
              <a:t>List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the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evaluation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criteria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identified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during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COA analysis.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All</a:t>
            </a:r>
            <a:r>
              <a:rPr sz="800" b="1" spc="1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staffs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use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the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same</a:t>
            </a:r>
            <a:r>
              <a:rPr sz="800" b="1" spc="-5" dirty="0">
                <a:latin typeface="Calibri"/>
                <a:cs typeface="Calibri"/>
              </a:rPr>
              <a:t> criteria.</a:t>
            </a:r>
            <a:endParaRPr sz="800">
              <a:latin typeface="Calibri"/>
              <a:cs typeface="Calibri"/>
            </a:endParaRPr>
          </a:p>
          <a:p>
            <a:pPr marL="12700" marR="93345">
              <a:lnSpc>
                <a:spcPct val="100000"/>
              </a:lnSpc>
              <a:buAutoNum type="arabicPeriod" startAt="4"/>
              <a:tabLst>
                <a:tab pos="113664" algn="l"/>
              </a:tabLst>
            </a:pPr>
            <a:r>
              <a:rPr sz="800" b="1" dirty="0">
                <a:latin typeface="Calibri"/>
                <a:cs typeface="Calibri"/>
              </a:rPr>
              <a:t>ANALYSIS. Analyze each </a:t>
            </a:r>
            <a:r>
              <a:rPr sz="800" b="1" spc="-5" dirty="0">
                <a:latin typeface="Calibri"/>
                <a:cs typeface="Calibri"/>
              </a:rPr>
              <a:t>COA using </a:t>
            </a:r>
            <a:r>
              <a:rPr sz="800" b="1" dirty="0">
                <a:latin typeface="Calibri"/>
                <a:cs typeface="Calibri"/>
              </a:rPr>
              <a:t>the </a:t>
            </a:r>
            <a:r>
              <a:rPr sz="800" b="1" spc="-5" dirty="0">
                <a:latin typeface="Calibri"/>
                <a:cs typeface="Calibri"/>
              </a:rPr>
              <a:t>evaluation criteria from COA analysis. </a:t>
            </a:r>
            <a:r>
              <a:rPr sz="800" b="1" dirty="0">
                <a:latin typeface="Calibri"/>
                <a:cs typeface="Calibri"/>
              </a:rPr>
              <a:t>Review 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enemy actions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that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impact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the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functional</a:t>
            </a:r>
            <a:r>
              <a:rPr sz="800" spc="3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area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as </a:t>
            </a:r>
            <a:r>
              <a:rPr sz="800" spc="-5" dirty="0">
                <a:latin typeface="Calibri"/>
                <a:cs typeface="Calibri"/>
              </a:rPr>
              <a:t>they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relate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to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COAs.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Identify</a:t>
            </a:r>
            <a:r>
              <a:rPr sz="800" spc="2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issues,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risks, </a:t>
            </a:r>
            <a:r>
              <a:rPr sz="800" dirty="0">
                <a:latin typeface="Calibri"/>
                <a:cs typeface="Calibri"/>
              </a:rPr>
              <a:t> and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deficiencies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these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enemy actions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may</a:t>
            </a:r>
            <a:r>
              <a:rPr sz="800" spc="-2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create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with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respect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to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the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functional</a:t>
            </a:r>
            <a:r>
              <a:rPr sz="800" spc="4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area.</a:t>
            </a:r>
            <a:endParaRPr sz="800">
              <a:latin typeface="Calibri"/>
              <a:cs typeface="Calibri"/>
            </a:endParaRPr>
          </a:p>
          <a:p>
            <a:pPr marL="113030" indent="-100965">
              <a:lnSpc>
                <a:spcPct val="100000"/>
              </a:lnSpc>
              <a:buAutoNum type="arabicPeriod" startAt="4"/>
              <a:tabLst>
                <a:tab pos="113664" algn="l"/>
              </a:tabLst>
            </a:pPr>
            <a:r>
              <a:rPr sz="800" b="1" spc="-5" dirty="0">
                <a:latin typeface="Calibri"/>
                <a:cs typeface="Calibri"/>
              </a:rPr>
              <a:t>COMPARISON.</a:t>
            </a:r>
            <a:r>
              <a:rPr sz="800" b="1" spc="-4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Compare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COAs. </a:t>
            </a:r>
            <a:r>
              <a:rPr sz="800" b="1" dirty="0">
                <a:latin typeface="Calibri"/>
                <a:cs typeface="Calibri"/>
              </a:rPr>
              <a:t>Rank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order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COAs</a:t>
            </a:r>
            <a:r>
              <a:rPr sz="800" b="1" spc="1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for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each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key </a:t>
            </a:r>
            <a:r>
              <a:rPr sz="800" b="1" spc="-5" dirty="0">
                <a:latin typeface="Calibri"/>
                <a:cs typeface="Calibri"/>
              </a:rPr>
              <a:t>consideration.</a:t>
            </a:r>
            <a:r>
              <a:rPr sz="800" b="1" spc="-3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Use</a:t>
            </a:r>
            <a:r>
              <a:rPr sz="800" b="1" spc="-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spc="-5" dirty="0">
                <a:latin typeface="Calibri"/>
                <a:cs typeface="Calibri"/>
              </a:rPr>
              <a:t>decision</a:t>
            </a:r>
            <a:r>
              <a:rPr sz="800" spc="2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matrix</a:t>
            </a:r>
            <a:r>
              <a:rPr sz="800" spc="-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to aid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the</a:t>
            </a:r>
            <a:r>
              <a:rPr sz="800" spc="-1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comparison</a:t>
            </a:r>
            <a:r>
              <a:rPr sz="800" spc="15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process.</a:t>
            </a:r>
            <a:endParaRPr sz="800">
              <a:latin typeface="Calibri"/>
              <a:cs typeface="Calibri"/>
            </a:endParaRPr>
          </a:p>
          <a:p>
            <a:pPr marL="113030" indent="-100965" algn="just">
              <a:lnSpc>
                <a:spcPct val="100000"/>
              </a:lnSpc>
              <a:buAutoNum type="arabicPeriod" startAt="6"/>
              <a:tabLst>
                <a:tab pos="113664" algn="l"/>
              </a:tabLst>
            </a:pPr>
            <a:r>
              <a:rPr sz="800" b="1" spc="-5" dirty="0">
                <a:latin typeface="Calibri"/>
                <a:cs typeface="Calibri"/>
              </a:rPr>
              <a:t>RECOMMENDATIONS</a:t>
            </a:r>
            <a:r>
              <a:rPr sz="800" b="1" spc="-5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AND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CONCLUSIONS.</a:t>
            </a:r>
            <a:endParaRPr sz="800">
              <a:latin typeface="Calibri"/>
              <a:cs typeface="Calibri"/>
            </a:endParaRPr>
          </a:p>
          <a:p>
            <a:pPr marL="113030" lvl="1" indent="-100965">
              <a:lnSpc>
                <a:spcPct val="100000"/>
              </a:lnSpc>
              <a:buAutoNum type="alphaLcPeriod"/>
              <a:tabLst>
                <a:tab pos="113664" algn="l"/>
              </a:tabLst>
            </a:pPr>
            <a:r>
              <a:rPr sz="800" b="1" spc="-5" dirty="0">
                <a:latin typeface="Calibri"/>
                <a:cs typeface="Calibri"/>
              </a:rPr>
              <a:t>Recommend</a:t>
            </a:r>
            <a:r>
              <a:rPr sz="800" b="1" spc="-5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the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most</a:t>
            </a:r>
            <a:r>
              <a:rPr sz="800" b="1" spc="-2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supportable</a:t>
            </a:r>
            <a:r>
              <a:rPr sz="800" b="1" spc="-3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COAs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from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the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perspective</a:t>
            </a:r>
            <a:r>
              <a:rPr sz="800" b="1" spc="-3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of</a:t>
            </a:r>
            <a:r>
              <a:rPr sz="800" b="1" spc="-2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the</a:t>
            </a:r>
            <a:r>
              <a:rPr sz="800" b="1" spc="-5" dirty="0">
                <a:latin typeface="Calibri"/>
                <a:cs typeface="Calibri"/>
              </a:rPr>
              <a:t> functional</a:t>
            </a:r>
            <a:r>
              <a:rPr sz="800" b="1" spc="-3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area.</a:t>
            </a:r>
            <a:endParaRPr sz="800">
              <a:latin typeface="Calibri"/>
              <a:cs typeface="Calibri"/>
            </a:endParaRPr>
          </a:p>
          <a:p>
            <a:pPr marL="116205" lvl="1" indent="-104139">
              <a:lnSpc>
                <a:spcPct val="100000"/>
              </a:lnSpc>
              <a:buAutoNum type="alphaLcPeriod"/>
              <a:tabLst>
                <a:tab pos="116839" algn="l"/>
              </a:tabLst>
            </a:pPr>
            <a:r>
              <a:rPr sz="800" b="1" spc="-5" dirty="0">
                <a:latin typeface="Calibri"/>
                <a:cs typeface="Calibri"/>
              </a:rPr>
              <a:t>Prioritize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and</a:t>
            </a:r>
            <a:r>
              <a:rPr sz="800" b="1" spc="-5" dirty="0">
                <a:latin typeface="Calibri"/>
                <a:cs typeface="Calibri"/>
              </a:rPr>
              <a:t> list</a:t>
            </a:r>
            <a:r>
              <a:rPr sz="800" b="1" spc="1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issues,</a:t>
            </a:r>
            <a:r>
              <a:rPr sz="800" b="1" spc="5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deficiencies,</a:t>
            </a:r>
            <a:r>
              <a:rPr sz="800" b="1" spc="-1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and</a:t>
            </a:r>
            <a:r>
              <a:rPr sz="800" b="1" spc="-5" dirty="0">
                <a:latin typeface="Calibri"/>
                <a:cs typeface="Calibri"/>
              </a:rPr>
              <a:t> risks</a:t>
            </a:r>
            <a:r>
              <a:rPr sz="800" b="1" spc="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and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make</a:t>
            </a:r>
            <a:r>
              <a:rPr sz="800" b="1" spc="-10" dirty="0">
                <a:latin typeface="Calibri"/>
                <a:cs typeface="Calibri"/>
              </a:rPr>
              <a:t> </a:t>
            </a:r>
            <a:r>
              <a:rPr sz="800" b="1" spc="-5" dirty="0">
                <a:latin typeface="Calibri"/>
                <a:cs typeface="Calibri"/>
              </a:rPr>
              <a:t>recommendations</a:t>
            </a:r>
            <a:r>
              <a:rPr sz="800" b="1" spc="-25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on</a:t>
            </a:r>
            <a:r>
              <a:rPr sz="800" b="1" spc="-20" dirty="0">
                <a:latin typeface="Calibri"/>
                <a:cs typeface="Calibri"/>
              </a:rPr>
              <a:t> </a:t>
            </a:r>
            <a:r>
              <a:rPr sz="800" b="1" dirty="0">
                <a:latin typeface="Calibri"/>
                <a:cs typeface="Calibri"/>
              </a:rPr>
              <a:t>how</a:t>
            </a:r>
            <a:r>
              <a:rPr sz="800" b="1" spc="-5" dirty="0">
                <a:latin typeface="Calibri"/>
                <a:cs typeface="Calibri"/>
              </a:rPr>
              <a:t> to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spc="-5" dirty="0">
                <a:latin typeface="Calibri"/>
                <a:cs typeface="Calibri"/>
              </a:rPr>
              <a:t>mitigate</a:t>
            </a:r>
            <a:r>
              <a:rPr sz="800" spc="-3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them.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4188" y="2005711"/>
            <a:ext cx="4166870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Calibri"/>
                <a:cs typeface="Calibri"/>
              </a:rPr>
              <a:t>RUNNING</a:t>
            </a:r>
            <a:r>
              <a:rPr sz="1100" b="1" spc="-5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ESTIMATES</a:t>
            </a:r>
            <a:r>
              <a:rPr sz="1100" b="1" spc="-2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IN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PLANNING</a:t>
            </a:r>
            <a:r>
              <a:rPr sz="1100" b="1" spc="-5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: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100" spc="-5" dirty="0">
                <a:latin typeface="Calibri"/>
                <a:cs typeface="Calibri"/>
              </a:rPr>
              <a:t>During planning, running estimates </a:t>
            </a:r>
            <a:r>
              <a:rPr sz="1100" dirty="0">
                <a:latin typeface="Calibri"/>
                <a:cs typeface="Calibri"/>
              </a:rPr>
              <a:t>are key sources of </a:t>
            </a:r>
            <a:r>
              <a:rPr sz="1100" spc="-5" dirty="0">
                <a:latin typeface="Calibri"/>
                <a:cs typeface="Calibri"/>
              </a:rPr>
              <a:t>information during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mission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analysis.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4188" y="2676270"/>
            <a:ext cx="380111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Calibri"/>
                <a:cs typeface="Calibri"/>
              </a:rPr>
              <a:t>Based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mission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initial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commander’s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intent,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endParaRPr sz="1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100" spc="-5" dirty="0">
                <a:latin typeface="Calibri"/>
                <a:cs typeface="Calibri"/>
              </a:rPr>
              <a:t>staff </a:t>
            </a:r>
            <a:r>
              <a:rPr sz="1100" dirty="0">
                <a:latin typeface="Calibri"/>
                <a:cs typeface="Calibri"/>
              </a:rPr>
              <a:t>develops one or more proposed courses of action </a:t>
            </a:r>
            <a:r>
              <a:rPr sz="1100" spc="-5" dirty="0">
                <a:latin typeface="Calibri"/>
                <a:cs typeface="Calibri"/>
              </a:rPr>
              <a:t>(COAs)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continually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refines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its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running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estimates</a:t>
            </a:r>
            <a:r>
              <a:rPr sz="1100" spc="-5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account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for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mission </a:t>
            </a:r>
            <a:r>
              <a:rPr sz="1100" spc="-2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variables.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4188" y="3514725"/>
            <a:ext cx="424116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updated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running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estimates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then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support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COA</a:t>
            </a:r>
            <a:r>
              <a:rPr sz="1100" dirty="0">
                <a:latin typeface="Calibri"/>
                <a:cs typeface="Calibri"/>
              </a:rPr>
              <a:t> analysis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(war-gaming)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which the </a:t>
            </a:r>
            <a:r>
              <a:rPr sz="1100" spc="-5" dirty="0">
                <a:latin typeface="Calibri"/>
                <a:cs typeface="Calibri"/>
              </a:rPr>
              <a:t>staff </a:t>
            </a:r>
            <a:r>
              <a:rPr sz="1100" dirty="0">
                <a:latin typeface="Calibri"/>
                <a:cs typeface="Calibri"/>
              </a:rPr>
              <a:t>identifies the </a:t>
            </a:r>
            <a:r>
              <a:rPr sz="1100" spc="-5" dirty="0">
                <a:latin typeface="Calibri"/>
                <a:cs typeface="Calibri"/>
              </a:rPr>
              <a:t>strengths </a:t>
            </a:r>
            <a:r>
              <a:rPr sz="1100" dirty="0">
                <a:latin typeface="Calibri"/>
                <a:cs typeface="Calibri"/>
              </a:rPr>
              <a:t>and weaknesses of each </a:t>
            </a:r>
            <a:r>
              <a:rPr sz="1100" spc="-5" dirty="0">
                <a:latin typeface="Calibri"/>
                <a:cs typeface="Calibri"/>
              </a:rPr>
              <a:t>COA. The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staff </a:t>
            </a:r>
            <a:r>
              <a:rPr sz="1100" dirty="0">
                <a:latin typeface="Calibri"/>
                <a:cs typeface="Calibri"/>
              </a:rPr>
              <a:t>relies on its </a:t>
            </a:r>
            <a:r>
              <a:rPr sz="1100" spc="-5" dirty="0">
                <a:latin typeface="Calibri"/>
                <a:cs typeface="Calibri"/>
              </a:rPr>
              <a:t>updated running estimate </a:t>
            </a:r>
            <a:r>
              <a:rPr sz="1100" dirty="0">
                <a:latin typeface="Calibri"/>
                <a:cs typeface="Calibri"/>
              </a:rPr>
              <a:t>to provide </a:t>
            </a:r>
            <a:r>
              <a:rPr sz="1100" spc="-5" dirty="0">
                <a:latin typeface="Calibri"/>
                <a:cs typeface="Calibri"/>
              </a:rPr>
              <a:t>input </a:t>
            </a:r>
            <a:r>
              <a:rPr sz="1100" dirty="0">
                <a:latin typeface="Calibri"/>
                <a:cs typeface="Calibri"/>
              </a:rPr>
              <a:t>to the war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game.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4188" y="4353305"/>
            <a:ext cx="4235450" cy="119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Following </a:t>
            </a:r>
            <a:r>
              <a:rPr sz="1100" spc="-5" dirty="0">
                <a:latin typeface="Calibri"/>
                <a:cs typeface="Calibri"/>
              </a:rPr>
              <a:t>COA </a:t>
            </a:r>
            <a:r>
              <a:rPr sz="1100" dirty="0">
                <a:latin typeface="Calibri"/>
                <a:cs typeface="Calibri"/>
              </a:rPr>
              <a:t>analysis, the </a:t>
            </a:r>
            <a:r>
              <a:rPr sz="1100" spc="-5" dirty="0">
                <a:latin typeface="Calibri"/>
                <a:cs typeface="Calibri"/>
              </a:rPr>
              <a:t>staff </a:t>
            </a:r>
            <a:r>
              <a:rPr sz="1100" dirty="0">
                <a:latin typeface="Calibri"/>
                <a:cs typeface="Calibri"/>
              </a:rPr>
              <a:t>compares the proposed </a:t>
            </a:r>
            <a:r>
              <a:rPr sz="1100" spc="-5" dirty="0">
                <a:latin typeface="Calibri"/>
                <a:cs typeface="Calibri"/>
              </a:rPr>
              <a:t>COAs against </a:t>
            </a:r>
            <a:r>
              <a:rPr sz="1100" dirty="0">
                <a:latin typeface="Calibri"/>
                <a:cs typeface="Calibri"/>
              </a:rPr>
              <a:t> each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other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recommends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one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them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commander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for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approval. </a:t>
            </a:r>
            <a:r>
              <a:rPr sz="1100" spc="-2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During </a:t>
            </a:r>
            <a:r>
              <a:rPr sz="1100" dirty="0">
                <a:latin typeface="Calibri"/>
                <a:cs typeface="Calibri"/>
              </a:rPr>
              <a:t>all these activities, each </a:t>
            </a:r>
            <a:r>
              <a:rPr sz="1100" spc="-5" dirty="0">
                <a:latin typeface="Calibri"/>
                <a:cs typeface="Calibri"/>
              </a:rPr>
              <a:t>staff </a:t>
            </a:r>
            <a:r>
              <a:rPr sz="1100" dirty="0">
                <a:latin typeface="Calibri"/>
                <a:cs typeface="Calibri"/>
              </a:rPr>
              <a:t>element continues to </a:t>
            </a:r>
            <a:r>
              <a:rPr sz="1100" spc="-5" dirty="0">
                <a:latin typeface="Calibri"/>
                <a:cs typeface="Calibri"/>
              </a:rPr>
              <a:t>update </a:t>
            </a:r>
            <a:r>
              <a:rPr sz="1100" dirty="0">
                <a:latin typeface="Calibri"/>
                <a:cs typeface="Calibri"/>
              </a:rPr>
              <a:t>and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refine </a:t>
            </a:r>
            <a:r>
              <a:rPr sz="1100" dirty="0">
                <a:latin typeface="Calibri"/>
                <a:cs typeface="Calibri"/>
              </a:rPr>
              <a:t>its </a:t>
            </a:r>
            <a:r>
              <a:rPr sz="1100" spc="-5" dirty="0">
                <a:latin typeface="Calibri"/>
                <a:cs typeface="Calibri"/>
              </a:rPr>
              <a:t>running estimate </a:t>
            </a:r>
            <a:r>
              <a:rPr sz="1100" dirty="0">
                <a:latin typeface="Calibri"/>
                <a:cs typeface="Calibri"/>
              </a:rPr>
              <a:t>to give commanders the best </a:t>
            </a:r>
            <a:r>
              <a:rPr sz="1100" spc="-5" dirty="0">
                <a:latin typeface="Calibri"/>
                <a:cs typeface="Calibri"/>
              </a:rPr>
              <a:t>possible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information </a:t>
            </a:r>
            <a:r>
              <a:rPr sz="1100" dirty="0">
                <a:latin typeface="Calibri"/>
                <a:cs typeface="Calibri"/>
              </a:rPr>
              <a:t>available at the time to </a:t>
            </a:r>
            <a:r>
              <a:rPr sz="1100" spc="-5" dirty="0">
                <a:latin typeface="Calibri"/>
                <a:cs typeface="Calibri"/>
              </a:rPr>
              <a:t>support </a:t>
            </a:r>
            <a:r>
              <a:rPr sz="1100" dirty="0">
                <a:latin typeface="Calibri"/>
                <a:cs typeface="Calibri"/>
              </a:rPr>
              <a:t>their decisions. </a:t>
            </a:r>
            <a:r>
              <a:rPr sz="1100" spc="-5" dirty="0">
                <a:latin typeface="Calibri"/>
                <a:cs typeface="Calibri"/>
              </a:rPr>
              <a:t>The selected 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COA </a:t>
            </a:r>
            <a:r>
              <a:rPr sz="1100" dirty="0">
                <a:latin typeface="Calibri"/>
                <a:cs typeface="Calibri"/>
              </a:rPr>
              <a:t>provides each </a:t>
            </a:r>
            <a:r>
              <a:rPr sz="1100" spc="-5" dirty="0">
                <a:latin typeface="Calibri"/>
                <a:cs typeface="Calibri"/>
              </a:rPr>
              <a:t>staff </a:t>
            </a:r>
            <a:r>
              <a:rPr sz="1100" dirty="0">
                <a:latin typeface="Calibri"/>
                <a:cs typeface="Calibri"/>
              </a:rPr>
              <a:t>element an additional focus </a:t>
            </a:r>
            <a:r>
              <a:rPr sz="1100" spc="-5" dirty="0">
                <a:latin typeface="Calibri"/>
                <a:cs typeface="Calibri"/>
              </a:rPr>
              <a:t>for </a:t>
            </a:r>
            <a:r>
              <a:rPr sz="1100" dirty="0">
                <a:latin typeface="Calibri"/>
                <a:cs typeface="Calibri"/>
              </a:rPr>
              <a:t>its estimates and 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key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information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it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will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need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during </a:t>
            </a:r>
            <a:r>
              <a:rPr sz="1100" dirty="0">
                <a:latin typeface="Calibri"/>
                <a:cs typeface="Calibri"/>
              </a:rPr>
              <a:t>orders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production.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4188" y="5694679"/>
            <a:ext cx="3938904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Key</a:t>
            </a:r>
            <a:r>
              <a:rPr sz="1100" spc="-5" dirty="0">
                <a:latin typeface="Calibri"/>
                <a:cs typeface="Calibri"/>
              </a:rPr>
              <a:t> information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recorded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running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estimate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may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be</a:t>
            </a:r>
            <a:r>
              <a:rPr sz="110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included</a:t>
            </a:r>
            <a:r>
              <a:rPr sz="1100" dirty="0">
                <a:latin typeface="Calibri"/>
                <a:cs typeface="Calibri"/>
              </a:rPr>
              <a:t> in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4188" y="5862320"/>
            <a:ext cx="25977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orders,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particularly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the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functional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annexes.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809990" y="6650542"/>
            <a:ext cx="8509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b="1" spc="-5" dirty="0"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764523" y="6548628"/>
            <a:ext cx="355600" cy="277495"/>
          </a:xfrm>
          <a:custGeom>
            <a:avLst/>
            <a:gdLst/>
            <a:ahLst/>
            <a:cxnLst/>
            <a:rect l="l" t="t" r="r" b="b"/>
            <a:pathLst>
              <a:path w="355600" h="277495">
                <a:moveTo>
                  <a:pt x="355092" y="0"/>
                </a:moveTo>
                <a:lnTo>
                  <a:pt x="0" y="0"/>
                </a:lnTo>
                <a:lnTo>
                  <a:pt x="0" y="277368"/>
                </a:lnTo>
                <a:lnTo>
                  <a:pt x="355092" y="277368"/>
                </a:lnTo>
                <a:lnTo>
                  <a:pt x="3550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815451" y="6598218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35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28971" y="600455"/>
            <a:ext cx="4209415" cy="6010910"/>
            <a:chOff x="4728971" y="600455"/>
            <a:chExt cx="4209415" cy="6010910"/>
          </a:xfrm>
        </p:grpSpPr>
        <p:sp>
          <p:nvSpPr>
            <p:cNvPr id="3" name="object 3"/>
            <p:cNvSpPr/>
            <p:nvPr/>
          </p:nvSpPr>
          <p:spPr>
            <a:xfrm>
              <a:off x="4780026" y="3722382"/>
              <a:ext cx="4079875" cy="2874645"/>
            </a:xfrm>
            <a:custGeom>
              <a:avLst/>
              <a:gdLst/>
              <a:ahLst/>
              <a:cxnLst/>
              <a:rect l="l" t="t" r="r" b="b"/>
              <a:pathLst>
                <a:path w="4079875" h="2874645">
                  <a:moveTo>
                    <a:pt x="4079748" y="0"/>
                  </a:moveTo>
                  <a:lnTo>
                    <a:pt x="0" y="0"/>
                  </a:lnTo>
                  <a:lnTo>
                    <a:pt x="0" y="2826245"/>
                  </a:lnTo>
                  <a:lnTo>
                    <a:pt x="0" y="2874251"/>
                  </a:lnTo>
                  <a:lnTo>
                    <a:pt x="4079748" y="2874251"/>
                  </a:lnTo>
                  <a:lnTo>
                    <a:pt x="4079748" y="2826245"/>
                  </a:lnTo>
                  <a:lnTo>
                    <a:pt x="407974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80025" y="3722370"/>
              <a:ext cx="4079875" cy="2874645"/>
            </a:xfrm>
            <a:custGeom>
              <a:avLst/>
              <a:gdLst/>
              <a:ahLst/>
              <a:cxnLst/>
              <a:rect l="l" t="t" r="r" b="b"/>
              <a:pathLst>
                <a:path w="4079875" h="2874645">
                  <a:moveTo>
                    <a:pt x="0" y="2874264"/>
                  </a:moveTo>
                  <a:lnTo>
                    <a:pt x="4079748" y="2874264"/>
                  </a:lnTo>
                  <a:lnTo>
                    <a:pt x="4079748" y="0"/>
                  </a:lnTo>
                  <a:lnTo>
                    <a:pt x="0" y="0"/>
                  </a:lnTo>
                  <a:lnTo>
                    <a:pt x="0" y="287426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8971" y="600455"/>
              <a:ext cx="4209287" cy="31348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4023" y="635507"/>
              <a:ext cx="4088891" cy="301447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59451" y="630935"/>
              <a:ext cx="4098290" cy="3023870"/>
            </a:xfrm>
            <a:custGeom>
              <a:avLst/>
              <a:gdLst/>
              <a:ahLst/>
              <a:cxnLst/>
              <a:rect l="l" t="t" r="r" b="b"/>
              <a:pathLst>
                <a:path w="4098290" h="3023870">
                  <a:moveTo>
                    <a:pt x="0" y="3023616"/>
                  </a:moveTo>
                  <a:lnTo>
                    <a:pt x="4098036" y="3023616"/>
                  </a:lnTo>
                  <a:lnTo>
                    <a:pt x="4098036" y="0"/>
                  </a:lnTo>
                  <a:lnTo>
                    <a:pt x="0" y="0"/>
                  </a:lnTo>
                  <a:lnTo>
                    <a:pt x="0" y="302361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12594" y="102870"/>
            <a:ext cx="44932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Examples </a:t>
            </a:r>
            <a:r>
              <a:rPr sz="2400" dirty="0"/>
              <a:t>of</a:t>
            </a:r>
            <a:r>
              <a:rPr sz="2400" spc="-25" dirty="0"/>
              <a:t> </a:t>
            </a:r>
            <a:r>
              <a:rPr sz="2400" dirty="0"/>
              <a:t>Staff</a:t>
            </a:r>
            <a:r>
              <a:rPr sz="2400" spc="-10" dirty="0"/>
              <a:t> </a:t>
            </a:r>
            <a:r>
              <a:rPr sz="2400" spc="-5" dirty="0"/>
              <a:t>Quad</a:t>
            </a:r>
            <a:r>
              <a:rPr sz="2400" spc="-15" dirty="0"/>
              <a:t> </a:t>
            </a:r>
            <a:r>
              <a:rPr sz="2400" spc="-5" dirty="0"/>
              <a:t>Charts</a:t>
            </a:r>
            <a:endParaRPr sz="2400"/>
          </a:p>
        </p:txBody>
      </p:sp>
      <p:grpSp>
        <p:nvGrpSpPr>
          <p:cNvPr id="9" name="object 9"/>
          <p:cNvGrpSpPr/>
          <p:nvPr/>
        </p:nvGrpSpPr>
        <p:grpSpPr>
          <a:xfrm>
            <a:off x="553212" y="618744"/>
            <a:ext cx="4121150" cy="6026150"/>
            <a:chOff x="553212" y="618744"/>
            <a:chExt cx="4121150" cy="60261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9891" y="3409188"/>
              <a:ext cx="204035" cy="3956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2356" y="627888"/>
              <a:ext cx="4087368" cy="30358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7784" y="623316"/>
              <a:ext cx="4097020" cy="3045460"/>
            </a:xfrm>
            <a:custGeom>
              <a:avLst/>
              <a:gdLst/>
              <a:ahLst/>
              <a:cxnLst/>
              <a:rect l="l" t="t" r="r" b="b"/>
              <a:pathLst>
                <a:path w="4097020" h="3045460">
                  <a:moveTo>
                    <a:pt x="0" y="3044951"/>
                  </a:moveTo>
                  <a:lnTo>
                    <a:pt x="4096512" y="3044951"/>
                  </a:lnTo>
                  <a:lnTo>
                    <a:pt x="4096512" y="0"/>
                  </a:lnTo>
                  <a:lnTo>
                    <a:pt x="0" y="0"/>
                  </a:lnTo>
                  <a:lnTo>
                    <a:pt x="0" y="3044951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2356" y="3703320"/>
              <a:ext cx="4101084" cy="293217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57784" y="3698748"/>
              <a:ext cx="4110354" cy="2941320"/>
            </a:xfrm>
            <a:custGeom>
              <a:avLst/>
              <a:gdLst/>
              <a:ahLst/>
              <a:cxnLst/>
              <a:rect l="l" t="t" r="r" b="b"/>
              <a:pathLst>
                <a:path w="4110354" h="2941320">
                  <a:moveTo>
                    <a:pt x="0" y="2941320"/>
                  </a:moveTo>
                  <a:lnTo>
                    <a:pt x="4110228" y="2941320"/>
                  </a:lnTo>
                  <a:lnTo>
                    <a:pt x="4110228" y="0"/>
                  </a:lnTo>
                  <a:lnTo>
                    <a:pt x="0" y="0"/>
                  </a:lnTo>
                  <a:lnTo>
                    <a:pt x="0" y="294132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794503" y="3738117"/>
            <a:ext cx="4051300" cy="258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100"/>
              </a:spcBef>
            </a:pP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Bottom</a:t>
            </a:r>
            <a:r>
              <a:rPr sz="14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Line: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Arial"/>
              <a:cs typeface="Arial"/>
            </a:endParaRPr>
          </a:p>
          <a:p>
            <a:pPr marL="60960" marR="128905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Staff officers can </a:t>
            </a:r>
            <a:r>
              <a:rPr sz="1400" b="1" spc="-5" dirty="0">
                <a:latin typeface="Arial"/>
                <a:cs typeface="Arial"/>
              </a:rPr>
              <a:t>present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using quad </a:t>
            </a:r>
            <a:r>
              <a:rPr sz="1400" b="1" dirty="0">
                <a:latin typeface="Arial"/>
                <a:cs typeface="Arial"/>
              </a:rPr>
              <a:t>charts 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as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summary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of their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running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estimates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from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their </a:t>
            </a:r>
            <a:r>
              <a:rPr sz="1400" b="1" dirty="0">
                <a:latin typeface="Arial"/>
                <a:cs typeface="Arial"/>
              </a:rPr>
              <a:t>specific </a:t>
            </a:r>
            <a:r>
              <a:rPr sz="1400" b="1" spc="-5" dirty="0">
                <a:latin typeface="Arial"/>
                <a:cs typeface="Arial"/>
              </a:rPr>
              <a:t>functional </a:t>
            </a:r>
            <a:r>
              <a:rPr sz="1400" b="1" dirty="0">
                <a:latin typeface="Arial"/>
                <a:cs typeface="Arial"/>
              </a:rPr>
              <a:t>area </a:t>
            </a:r>
            <a:r>
              <a:rPr sz="1400" b="1" spc="-5" dirty="0">
                <a:latin typeface="Arial"/>
                <a:cs typeface="Arial"/>
              </a:rPr>
              <a:t>and how their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findings </a:t>
            </a:r>
            <a:r>
              <a:rPr sz="1400" b="1" dirty="0">
                <a:latin typeface="Arial"/>
                <a:cs typeface="Arial"/>
              </a:rPr>
              <a:t>impact </a:t>
            </a:r>
            <a:r>
              <a:rPr sz="1400" b="1" spc="-5" dirty="0">
                <a:latin typeface="Arial"/>
                <a:cs typeface="Arial"/>
              </a:rPr>
              <a:t>or </a:t>
            </a:r>
            <a:r>
              <a:rPr sz="1400" b="1" dirty="0">
                <a:latin typeface="Arial"/>
                <a:cs typeface="Arial"/>
              </a:rPr>
              <a:t>are impacted </a:t>
            </a:r>
            <a:r>
              <a:rPr sz="1400" b="1" spc="-5" dirty="0">
                <a:latin typeface="Arial"/>
                <a:cs typeface="Arial"/>
              </a:rPr>
              <a:t>by other </a:t>
            </a:r>
            <a:r>
              <a:rPr sz="1400" b="1" dirty="0">
                <a:latin typeface="Arial"/>
                <a:cs typeface="Arial"/>
              </a:rPr>
              <a:t> areas.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Arial"/>
              <a:cs typeface="Arial"/>
            </a:endParaRPr>
          </a:p>
          <a:p>
            <a:pPr marL="60960" marR="47752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Quad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Charts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are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great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tools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to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synthesize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information and provide </a:t>
            </a:r>
            <a:r>
              <a:rPr sz="1400" b="1" dirty="0">
                <a:latin typeface="Arial"/>
                <a:cs typeface="Arial"/>
              </a:rPr>
              <a:t>it to </a:t>
            </a:r>
            <a:r>
              <a:rPr sz="1400" b="1" spc="-5" dirty="0">
                <a:latin typeface="Arial"/>
                <a:cs typeface="Arial"/>
              </a:rPr>
              <a:t>help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commanders build and </a:t>
            </a:r>
            <a:r>
              <a:rPr sz="1400" b="1" dirty="0">
                <a:latin typeface="Arial"/>
                <a:cs typeface="Arial"/>
              </a:rPr>
              <a:t>maintain </a:t>
            </a:r>
            <a:r>
              <a:rPr sz="1400" b="1" spc="-5" dirty="0">
                <a:latin typeface="Arial"/>
                <a:cs typeface="Arial"/>
              </a:rPr>
              <a:t>their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situational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understanding.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09990" y="6650542"/>
            <a:ext cx="8509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b="1" spc="-5" dirty="0"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764523" y="6548628"/>
            <a:ext cx="355600" cy="277495"/>
          </a:xfrm>
          <a:custGeom>
            <a:avLst/>
            <a:gdLst/>
            <a:ahLst/>
            <a:cxnLst/>
            <a:rect l="l" t="t" r="r" b="b"/>
            <a:pathLst>
              <a:path w="355600" h="277495">
                <a:moveTo>
                  <a:pt x="355092" y="0"/>
                </a:moveTo>
                <a:lnTo>
                  <a:pt x="0" y="0"/>
                </a:lnTo>
                <a:lnTo>
                  <a:pt x="0" y="277368"/>
                </a:lnTo>
                <a:lnTo>
                  <a:pt x="355092" y="277368"/>
                </a:lnTo>
                <a:lnTo>
                  <a:pt x="3550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815451" y="6598218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36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3222" y="117728"/>
            <a:ext cx="5219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REVERSE </a:t>
            </a:r>
            <a:r>
              <a:rPr sz="1800" spc="-10" dirty="0">
                <a:latin typeface="Calibri"/>
                <a:cs typeface="Calibri"/>
              </a:rPr>
              <a:t>WARFIGHTING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FUNCTION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(WFF)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WORKSHEET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0976" y="909066"/>
            <a:ext cx="8068309" cy="5964555"/>
            <a:chOff x="550976" y="909066"/>
            <a:chExt cx="8068309" cy="5964555"/>
          </a:xfrm>
        </p:grpSpPr>
        <p:sp>
          <p:nvSpPr>
            <p:cNvPr id="4" name="object 4"/>
            <p:cNvSpPr/>
            <p:nvPr/>
          </p:nvSpPr>
          <p:spPr>
            <a:xfrm>
              <a:off x="4578477" y="5080254"/>
              <a:ext cx="12700" cy="1778000"/>
            </a:xfrm>
            <a:custGeom>
              <a:avLst/>
              <a:gdLst/>
              <a:ahLst/>
              <a:cxnLst/>
              <a:rect l="l" t="t" r="r" b="b"/>
              <a:pathLst>
                <a:path w="12700" h="1778000">
                  <a:moveTo>
                    <a:pt x="0" y="1777743"/>
                  </a:moveTo>
                  <a:lnTo>
                    <a:pt x="12700" y="1777743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17777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65264" y="5297297"/>
              <a:ext cx="8039734" cy="0"/>
            </a:xfrm>
            <a:custGeom>
              <a:avLst/>
              <a:gdLst/>
              <a:ahLst/>
              <a:cxnLst/>
              <a:rect l="l" t="t" r="r" b="b"/>
              <a:pathLst>
                <a:path w="8039734">
                  <a:moveTo>
                    <a:pt x="0" y="0"/>
                  </a:moveTo>
                  <a:lnTo>
                    <a:pt x="803923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8477" y="909066"/>
              <a:ext cx="12700" cy="3156585"/>
            </a:xfrm>
            <a:custGeom>
              <a:avLst/>
              <a:gdLst/>
              <a:ahLst/>
              <a:cxnLst/>
              <a:rect l="l" t="t" r="r" b="b"/>
              <a:pathLst>
                <a:path w="12700" h="3156585">
                  <a:moveTo>
                    <a:pt x="0" y="3156204"/>
                  </a:moveTo>
                  <a:lnTo>
                    <a:pt x="12700" y="3156204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31562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5264" y="3089020"/>
              <a:ext cx="8039734" cy="0"/>
            </a:xfrm>
            <a:custGeom>
              <a:avLst/>
              <a:gdLst/>
              <a:ahLst/>
              <a:cxnLst/>
              <a:rect l="l" t="t" r="r" b="b"/>
              <a:pathLst>
                <a:path w="8039734">
                  <a:moveTo>
                    <a:pt x="0" y="0"/>
                  </a:moveTo>
                  <a:lnTo>
                    <a:pt x="803923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5264" y="909065"/>
              <a:ext cx="8039734" cy="5949315"/>
            </a:xfrm>
            <a:custGeom>
              <a:avLst/>
              <a:gdLst/>
              <a:ahLst/>
              <a:cxnLst/>
              <a:rect l="l" t="t" r="r" b="b"/>
              <a:pathLst>
                <a:path w="8039734" h="5949315">
                  <a:moveTo>
                    <a:pt x="28575" y="0"/>
                  </a:moveTo>
                  <a:lnTo>
                    <a:pt x="0" y="0"/>
                  </a:lnTo>
                  <a:lnTo>
                    <a:pt x="0" y="5948934"/>
                  </a:lnTo>
                  <a:lnTo>
                    <a:pt x="28575" y="5948934"/>
                  </a:lnTo>
                  <a:lnTo>
                    <a:pt x="28575" y="0"/>
                  </a:lnTo>
                  <a:close/>
                </a:path>
                <a:path w="8039734" h="5949315">
                  <a:moveTo>
                    <a:pt x="8039176" y="4171188"/>
                  </a:moveTo>
                  <a:lnTo>
                    <a:pt x="8010601" y="4171188"/>
                  </a:lnTo>
                  <a:lnTo>
                    <a:pt x="8010601" y="5948934"/>
                  </a:lnTo>
                  <a:lnTo>
                    <a:pt x="8039176" y="5948934"/>
                  </a:lnTo>
                  <a:lnTo>
                    <a:pt x="8039176" y="4171188"/>
                  </a:lnTo>
                  <a:close/>
                </a:path>
                <a:path w="8039734" h="5949315">
                  <a:moveTo>
                    <a:pt x="8039176" y="0"/>
                  </a:moveTo>
                  <a:lnTo>
                    <a:pt x="8010601" y="0"/>
                  </a:lnTo>
                  <a:lnTo>
                    <a:pt x="8010601" y="3156216"/>
                  </a:lnTo>
                  <a:lnTo>
                    <a:pt x="8039176" y="3156216"/>
                  </a:lnTo>
                  <a:lnTo>
                    <a:pt x="80391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5264" y="923417"/>
              <a:ext cx="8039734" cy="0"/>
            </a:xfrm>
            <a:custGeom>
              <a:avLst/>
              <a:gdLst/>
              <a:ahLst/>
              <a:cxnLst/>
              <a:rect l="l" t="t" r="r" b="b"/>
              <a:pathLst>
                <a:path w="8039734">
                  <a:moveTo>
                    <a:pt x="0" y="0"/>
                  </a:moveTo>
                  <a:lnTo>
                    <a:pt x="8039239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5264" y="6859338"/>
              <a:ext cx="8039734" cy="0"/>
            </a:xfrm>
            <a:custGeom>
              <a:avLst/>
              <a:gdLst/>
              <a:ahLst/>
              <a:cxnLst/>
              <a:rect l="l" t="t" r="r" b="b"/>
              <a:pathLst>
                <a:path w="8039734">
                  <a:moveTo>
                    <a:pt x="0" y="0"/>
                  </a:moveTo>
                  <a:lnTo>
                    <a:pt x="8039239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35609" y="3106927"/>
            <a:ext cx="3588385" cy="958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latin typeface="Arial"/>
                <a:cs typeface="Arial"/>
              </a:rPr>
              <a:t>Enemy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Capabilities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(what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CAN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do to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impede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our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mission with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above,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sequence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as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applicable):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100" i="1" spc="-5" dirty="0">
                <a:latin typeface="Arial"/>
                <a:cs typeface="Arial"/>
              </a:rPr>
              <a:t>1.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5609" y="4040601"/>
            <a:ext cx="142240" cy="103124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100" i="1" spc="-5" dirty="0">
                <a:latin typeface="Arial"/>
                <a:cs typeface="Arial"/>
              </a:rPr>
              <a:t>2.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100" i="1" spc="-5" dirty="0">
                <a:latin typeface="Arial"/>
                <a:cs typeface="Arial"/>
              </a:rPr>
              <a:t>3.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100" i="1" dirty="0"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100" i="1" spc="-5" dirty="0">
                <a:latin typeface="Arial"/>
                <a:cs typeface="Arial"/>
              </a:rPr>
              <a:t>5.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100" i="1" spc="-5" dirty="0">
                <a:latin typeface="Arial"/>
                <a:cs typeface="Arial"/>
              </a:rPr>
              <a:t>6.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5609" y="5079238"/>
            <a:ext cx="142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latin typeface="Arial"/>
                <a:cs typeface="Arial"/>
              </a:rPr>
              <a:t>7.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41596" y="3106927"/>
            <a:ext cx="3670300" cy="958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Enemy Vulnerabilities</a:t>
            </a:r>
            <a:r>
              <a:rPr sz="1600" b="1" i="1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(what can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we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do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against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him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based on 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above,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sequence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as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applicable):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100" i="1" spc="-5" dirty="0">
                <a:latin typeface="Arial"/>
                <a:cs typeface="Arial"/>
              </a:rPr>
              <a:t>1.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54296" y="4099125"/>
            <a:ext cx="116839" cy="962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100" i="1" spc="-5" dirty="0">
                <a:latin typeface="Arial"/>
                <a:cs typeface="Arial"/>
              </a:rPr>
              <a:t>2.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r>
              <a:rPr sz="1100" i="1" spc="-5" dirty="0">
                <a:latin typeface="Arial"/>
                <a:cs typeface="Arial"/>
              </a:rPr>
              <a:t>3.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r>
              <a:rPr sz="1100" i="1" dirty="0"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r>
              <a:rPr sz="1100" i="1" spc="-5" dirty="0">
                <a:latin typeface="Arial"/>
                <a:cs typeface="Arial"/>
              </a:rPr>
              <a:t>5.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0"/>
              </a:spcBef>
            </a:pPr>
            <a:r>
              <a:rPr sz="1100" i="1" spc="-5" dirty="0">
                <a:latin typeface="Arial"/>
                <a:cs typeface="Arial"/>
              </a:rPr>
              <a:t>6.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41596" y="5079238"/>
            <a:ext cx="14224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latin typeface="Arial"/>
                <a:cs typeface="Arial"/>
              </a:rPr>
              <a:t>7.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0209" y="5315153"/>
            <a:ext cx="4627880" cy="1520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4043679" algn="l"/>
              </a:tabLst>
            </a:pPr>
            <a:r>
              <a:rPr sz="1600" i="1" spc="-5" dirty="0">
                <a:latin typeface="Arial"/>
                <a:cs typeface="Arial"/>
              </a:rPr>
              <a:t>Most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Probable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Employment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(what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5" dirty="0">
                <a:latin typeface="Arial"/>
                <a:cs typeface="Arial"/>
              </a:rPr>
              <a:t>WILL</a:t>
            </a:r>
            <a:r>
              <a:rPr sz="1600" i="1" spc="-4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he	</a:t>
            </a:r>
            <a:r>
              <a:rPr sz="1600" i="1" spc="-35" dirty="0">
                <a:latin typeface="Arial"/>
                <a:cs typeface="Arial"/>
              </a:rPr>
              <a:t>HVTs:</a:t>
            </a:r>
            <a:endParaRPr sz="1600">
              <a:latin typeface="Arial"/>
              <a:cs typeface="Arial"/>
            </a:endParaRPr>
          </a:p>
          <a:p>
            <a:pPr marL="38100">
              <a:lnSpc>
                <a:spcPts val="1889"/>
              </a:lnSpc>
              <a:spcBef>
                <a:spcPts val="5"/>
              </a:spcBef>
              <a:tabLst>
                <a:tab pos="4043679" algn="l"/>
              </a:tabLst>
            </a:pPr>
            <a:r>
              <a:rPr sz="1600" i="1" spc="-5" dirty="0">
                <a:latin typeface="Arial"/>
                <a:cs typeface="Arial"/>
              </a:rPr>
              <a:t>do)	</a:t>
            </a:r>
            <a:r>
              <a:rPr sz="1650" i="1" spc="-7" baseline="12626" dirty="0">
                <a:latin typeface="Arial"/>
                <a:cs typeface="Arial"/>
              </a:rPr>
              <a:t>1.</a:t>
            </a:r>
            <a:endParaRPr sz="1650" baseline="12626">
              <a:latin typeface="Arial"/>
              <a:cs typeface="Arial"/>
            </a:endParaRPr>
          </a:p>
          <a:p>
            <a:pPr marL="38100">
              <a:lnSpc>
                <a:spcPts val="1290"/>
              </a:lnSpc>
              <a:tabLst>
                <a:tab pos="4043679" algn="l"/>
              </a:tabLst>
            </a:pPr>
            <a:r>
              <a:rPr sz="1650" i="1" spc="-7" baseline="-17676" dirty="0">
                <a:latin typeface="Arial"/>
                <a:cs typeface="Arial"/>
              </a:rPr>
              <a:t>1.	</a:t>
            </a:r>
            <a:r>
              <a:rPr sz="1100" i="1" spc="-5" dirty="0">
                <a:latin typeface="Arial"/>
                <a:cs typeface="Arial"/>
              </a:rPr>
              <a:t>2.</a:t>
            </a:r>
            <a:endParaRPr sz="11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265"/>
              </a:spcBef>
              <a:tabLst>
                <a:tab pos="4043679" algn="l"/>
              </a:tabLst>
            </a:pPr>
            <a:r>
              <a:rPr sz="1650" i="1" spc="-7" baseline="-17676" dirty="0">
                <a:latin typeface="Arial"/>
                <a:cs typeface="Arial"/>
              </a:rPr>
              <a:t>2.	</a:t>
            </a:r>
            <a:r>
              <a:rPr sz="1100" i="1" spc="-5" dirty="0">
                <a:latin typeface="Arial"/>
                <a:cs typeface="Arial"/>
              </a:rPr>
              <a:t>3.</a:t>
            </a:r>
            <a:endParaRPr sz="1100">
              <a:latin typeface="Arial"/>
              <a:cs typeface="Arial"/>
            </a:endParaRPr>
          </a:p>
          <a:p>
            <a:pPr marL="38100">
              <a:lnSpc>
                <a:spcPts val="1285"/>
              </a:lnSpc>
              <a:spcBef>
                <a:spcPts val="600"/>
              </a:spcBef>
              <a:tabLst>
                <a:tab pos="4043679" algn="l"/>
              </a:tabLst>
            </a:pPr>
            <a:r>
              <a:rPr sz="1100" i="1" spc="-5" dirty="0">
                <a:latin typeface="Arial"/>
                <a:cs typeface="Arial"/>
              </a:rPr>
              <a:t>3.	</a:t>
            </a:r>
            <a:r>
              <a:rPr sz="1650" i="1" baseline="17676" dirty="0">
                <a:latin typeface="Arial"/>
                <a:cs typeface="Arial"/>
              </a:rPr>
              <a:t>4</a:t>
            </a:r>
            <a:endParaRPr sz="1650" baseline="17676">
              <a:latin typeface="Arial"/>
              <a:cs typeface="Arial"/>
            </a:endParaRPr>
          </a:p>
          <a:p>
            <a:pPr marL="38100">
              <a:lnSpc>
                <a:spcPts val="1285"/>
              </a:lnSpc>
              <a:tabLst>
                <a:tab pos="4043679" algn="l"/>
              </a:tabLst>
            </a:pPr>
            <a:r>
              <a:rPr sz="1650" i="1" baseline="-17676" dirty="0">
                <a:latin typeface="Arial"/>
                <a:cs typeface="Arial"/>
              </a:rPr>
              <a:t>4	</a:t>
            </a:r>
            <a:r>
              <a:rPr sz="1100" i="1" spc="-5" dirty="0">
                <a:latin typeface="Arial"/>
                <a:cs typeface="Arial"/>
              </a:rPr>
              <a:t>5.</a:t>
            </a:r>
            <a:endParaRPr sz="11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600"/>
              </a:spcBef>
            </a:pPr>
            <a:r>
              <a:rPr sz="1100" i="1" spc="-5" dirty="0">
                <a:latin typeface="Arial"/>
                <a:cs typeface="Arial"/>
              </a:rPr>
              <a:t>5.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51432" y="660066"/>
            <a:ext cx="1065530" cy="0"/>
          </a:xfrm>
          <a:custGeom>
            <a:avLst/>
            <a:gdLst/>
            <a:ahLst/>
            <a:cxnLst/>
            <a:rect l="l" t="t" r="r" b="b"/>
            <a:pathLst>
              <a:path w="1065530">
                <a:moveTo>
                  <a:pt x="0" y="0"/>
                </a:moveTo>
                <a:lnTo>
                  <a:pt x="1065276" y="0"/>
                </a:lnTo>
              </a:path>
            </a:pathLst>
          </a:custGeom>
          <a:ln w="138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35609" y="474726"/>
            <a:ext cx="3472179" cy="2589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0">
              <a:lnSpc>
                <a:spcPct val="100000"/>
              </a:lnSpc>
              <a:spcBef>
                <a:spcPts val="100"/>
              </a:spcBef>
              <a:tabLst>
                <a:tab pos="2014855" algn="l"/>
              </a:tabLst>
            </a:pPr>
            <a:r>
              <a:rPr sz="1200" b="1" spc="-15" dirty="0">
                <a:latin typeface="Calibri"/>
                <a:cs typeface="Calibri"/>
              </a:rPr>
              <a:t>DTG:	</a:t>
            </a:r>
            <a:r>
              <a:rPr sz="1200" b="1" dirty="0">
                <a:latin typeface="Calibri"/>
                <a:cs typeface="Calibri"/>
              </a:rPr>
              <a:t>WFF: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760"/>
              </a:spcBef>
            </a:pPr>
            <a:r>
              <a:rPr sz="1600" i="1" spc="-5" dirty="0">
                <a:latin typeface="Arial"/>
                <a:cs typeface="Arial"/>
              </a:rPr>
              <a:t>Enemy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Personnel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Strength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(your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5" dirty="0">
                <a:latin typeface="Arial"/>
                <a:cs typeface="Arial"/>
              </a:rPr>
              <a:t>WFF </a:t>
            </a:r>
            <a:r>
              <a:rPr sz="1600" i="1" spc="-4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only):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100" i="1" spc="-5" dirty="0">
                <a:latin typeface="Arial"/>
                <a:cs typeface="Arial"/>
              </a:rPr>
              <a:t>1.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100" i="1" spc="-5" dirty="0">
                <a:latin typeface="Arial"/>
                <a:cs typeface="Arial"/>
              </a:rPr>
              <a:t>2.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100" i="1" spc="-5" dirty="0">
                <a:latin typeface="Arial"/>
                <a:cs typeface="Arial"/>
              </a:rPr>
              <a:t>3.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100" i="1" dirty="0"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100" i="1" spc="-5" dirty="0">
                <a:latin typeface="Arial"/>
                <a:cs typeface="Arial"/>
              </a:rPr>
              <a:t>5.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100" i="1" spc="-5" dirty="0">
                <a:latin typeface="Arial"/>
                <a:cs typeface="Arial"/>
              </a:rPr>
              <a:t>6.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100" i="1" spc="-5" dirty="0">
                <a:latin typeface="Arial"/>
                <a:cs typeface="Arial"/>
              </a:rPr>
              <a:t>7.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100" i="1" spc="-5" dirty="0">
                <a:latin typeface="Arial"/>
                <a:cs typeface="Arial"/>
              </a:rPr>
              <a:t>8.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003940" y="660066"/>
            <a:ext cx="3112770" cy="0"/>
          </a:xfrm>
          <a:custGeom>
            <a:avLst/>
            <a:gdLst/>
            <a:ahLst/>
            <a:cxnLst/>
            <a:rect l="l" t="t" r="r" b="b"/>
            <a:pathLst>
              <a:path w="3112770">
                <a:moveTo>
                  <a:pt x="0" y="0"/>
                </a:moveTo>
                <a:lnTo>
                  <a:pt x="1293883" y="0"/>
                </a:lnTo>
              </a:path>
              <a:path w="3112770">
                <a:moveTo>
                  <a:pt x="2351923" y="0"/>
                </a:moveTo>
                <a:lnTo>
                  <a:pt x="3112704" y="0"/>
                </a:lnTo>
              </a:path>
            </a:pathLst>
          </a:custGeom>
          <a:ln w="138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320313" y="474726"/>
            <a:ext cx="3992879" cy="2589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96414" algn="l"/>
              </a:tabLst>
            </a:pPr>
            <a:r>
              <a:rPr sz="1200" b="1" spc="-5" dirty="0">
                <a:latin typeface="Calibri"/>
                <a:cs typeface="Calibri"/>
              </a:rPr>
              <a:t>OPORD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Annex#:	Name: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 marL="333375" marR="5080">
              <a:lnSpc>
                <a:spcPct val="100000"/>
              </a:lnSpc>
              <a:spcBef>
                <a:spcPts val="760"/>
              </a:spcBef>
            </a:pPr>
            <a:r>
              <a:rPr sz="1600" i="1" spc="-5" dirty="0">
                <a:latin typeface="Arial"/>
                <a:cs typeface="Arial"/>
              </a:rPr>
              <a:t>Enemy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Weapons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/Equipment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(your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5" dirty="0">
                <a:latin typeface="Arial"/>
                <a:cs typeface="Arial"/>
              </a:rPr>
              <a:t>WFF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only):</a:t>
            </a:r>
            <a:endParaRPr sz="1600">
              <a:latin typeface="Arial"/>
              <a:cs typeface="Arial"/>
            </a:endParaRPr>
          </a:p>
          <a:p>
            <a:pPr marL="333375">
              <a:lnSpc>
                <a:spcPct val="100000"/>
              </a:lnSpc>
              <a:spcBef>
                <a:spcPts val="270"/>
              </a:spcBef>
            </a:pPr>
            <a:r>
              <a:rPr sz="1100" i="1" spc="-5" dirty="0">
                <a:latin typeface="Arial"/>
                <a:cs typeface="Arial"/>
              </a:rPr>
              <a:t>1.</a:t>
            </a:r>
            <a:endParaRPr sz="1100">
              <a:latin typeface="Arial"/>
              <a:cs typeface="Arial"/>
            </a:endParaRPr>
          </a:p>
          <a:p>
            <a:pPr marL="333375">
              <a:lnSpc>
                <a:spcPct val="100000"/>
              </a:lnSpc>
              <a:spcBef>
                <a:spcPts val="265"/>
              </a:spcBef>
            </a:pPr>
            <a:r>
              <a:rPr sz="1100" i="1" spc="-5" dirty="0">
                <a:latin typeface="Arial"/>
                <a:cs typeface="Arial"/>
              </a:rPr>
              <a:t>2.</a:t>
            </a:r>
            <a:endParaRPr sz="1100">
              <a:latin typeface="Arial"/>
              <a:cs typeface="Arial"/>
            </a:endParaRPr>
          </a:p>
          <a:p>
            <a:pPr marL="333375">
              <a:lnSpc>
                <a:spcPct val="100000"/>
              </a:lnSpc>
              <a:spcBef>
                <a:spcPts val="265"/>
              </a:spcBef>
            </a:pPr>
            <a:r>
              <a:rPr sz="1100" i="1" spc="-5" dirty="0">
                <a:latin typeface="Arial"/>
                <a:cs typeface="Arial"/>
              </a:rPr>
              <a:t>3.</a:t>
            </a:r>
            <a:endParaRPr sz="1100">
              <a:latin typeface="Arial"/>
              <a:cs typeface="Arial"/>
            </a:endParaRPr>
          </a:p>
          <a:p>
            <a:pPr marL="333375">
              <a:lnSpc>
                <a:spcPct val="100000"/>
              </a:lnSpc>
              <a:spcBef>
                <a:spcPts val="265"/>
              </a:spcBef>
            </a:pPr>
            <a:r>
              <a:rPr sz="1100" i="1" spc="-5" dirty="0">
                <a:latin typeface="Arial"/>
                <a:cs typeface="Arial"/>
              </a:rPr>
              <a:t>4.</a:t>
            </a:r>
            <a:endParaRPr sz="1100">
              <a:latin typeface="Arial"/>
              <a:cs typeface="Arial"/>
            </a:endParaRPr>
          </a:p>
          <a:p>
            <a:pPr marL="333375">
              <a:lnSpc>
                <a:spcPct val="100000"/>
              </a:lnSpc>
              <a:spcBef>
                <a:spcPts val="265"/>
              </a:spcBef>
            </a:pPr>
            <a:r>
              <a:rPr sz="1100" i="1" spc="-5" dirty="0">
                <a:latin typeface="Arial"/>
                <a:cs typeface="Arial"/>
              </a:rPr>
              <a:t>5.</a:t>
            </a:r>
            <a:endParaRPr sz="1100">
              <a:latin typeface="Arial"/>
              <a:cs typeface="Arial"/>
            </a:endParaRPr>
          </a:p>
          <a:p>
            <a:pPr marL="333375">
              <a:lnSpc>
                <a:spcPct val="100000"/>
              </a:lnSpc>
              <a:spcBef>
                <a:spcPts val="265"/>
              </a:spcBef>
            </a:pPr>
            <a:r>
              <a:rPr sz="1100" i="1" spc="-5" dirty="0">
                <a:latin typeface="Arial"/>
                <a:cs typeface="Arial"/>
              </a:rPr>
              <a:t>6.</a:t>
            </a:r>
            <a:endParaRPr sz="1100">
              <a:latin typeface="Arial"/>
              <a:cs typeface="Arial"/>
            </a:endParaRPr>
          </a:p>
          <a:p>
            <a:pPr marL="333375">
              <a:lnSpc>
                <a:spcPct val="100000"/>
              </a:lnSpc>
              <a:spcBef>
                <a:spcPts val="265"/>
              </a:spcBef>
            </a:pPr>
            <a:r>
              <a:rPr sz="1100" i="1" spc="-5" dirty="0">
                <a:latin typeface="Arial"/>
                <a:cs typeface="Arial"/>
              </a:rPr>
              <a:t>7.</a:t>
            </a:r>
            <a:endParaRPr sz="1100">
              <a:latin typeface="Arial"/>
              <a:cs typeface="Arial"/>
            </a:endParaRPr>
          </a:p>
          <a:p>
            <a:pPr marL="333375">
              <a:lnSpc>
                <a:spcPct val="100000"/>
              </a:lnSpc>
              <a:spcBef>
                <a:spcPts val="260"/>
              </a:spcBef>
            </a:pPr>
            <a:r>
              <a:rPr sz="1100" i="1" spc="-5" dirty="0">
                <a:latin typeface="Arial"/>
                <a:cs typeface="Arial"/>
              </a:rPr>
              <a:t>8.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245184" y="653146"/>
            <a:ext cx="6470015" cy="13970"/>
            <a:chOff x="1245184" y="653146"/>
            <a:chExt cx="6470015" cy="13970"/>
          </a:xfrm>
        </p:grpSpPr>
        <p:sp>
          <p:nvSpPr>
            <p:cNvPr id="23" name="object 23"/>
            <p:cNvSpPr/>
            <p:nvPr/>
          </p:nvSpPr>
          <p:spPr>
            <a:xfrm>
              <a:off x="6534519" y="660066"/>
              <a:ext cx="1174115" cy="0"/>
            </a:xfrm>
            <a:custGeom>
              <a:avLst/>
              <a:gdLst/>
              <a:ahLst/>
              <a:cxnLst/>
              <a:rect l="l" t="t" r="r" b="b"/>
              <a:pathLst>
                <a:path w="1174115">
                  <a:moveTo>
                    <a:pt x="0" y="0"/>
                  </a:moveTo>
                  <a:lnTo>
                    <a:pt x="913028" y="0"/>
                  </a:lnTo>
                </a:path>
                <a:path w="1174115">
                  <a:moveTo>
                    <a:pt x="945489" y="0"/>
                  </a:moveTo>
                  <a:lnTo>
                    <a:pt x="1173639" y="0"/>
                  </a:lnTo>
                </a:path>
              </a:pathLst>
            </a:custGeom>
            <a:ln w="138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45184" y="656208"/>
              <a:ext cx="6470015" cy="10795"/>
            </a:xfrm>
            <a:custGeom>
              <a:avLst/>
              <a:gdLst/>
              <a:ahLst/>
              <a:cxnLst/>
              <a:rect l="l" t="t" r="r" b="b"/>
              <a:pathLst>
                <a:path w="6470015" h="10795">
                  <a:moveTo>
                    <a:pt x="6469430" y="0"/>
                  </a:moveTo>
                  <a:lnTo>
                    <a:pt x="0" y="0"/>
                  </a:lnTo>
                  <a:lnTo>
                    <a:pt x="0" y="10667"/>
                  </a:lnTo>
                  <a:lnTo>
                    <a:pt x="6469430" y="10667"/>
                  </a:lnTo>
                  <a:lnTo>
                    <a:pt x="64694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858757" y="6611213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37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826764" y="4046220"/>
            <a:ext cx="5126990" cy="1053465"/>
            <a:chOff x="3826764" y="4046220"/>
            <a:chExt cx="5126990" cy="1053465"/>
          </a:xfrm>
        </p:grpSpPr>
        <p:sp>
          <p:nvSpPr>
            <p:cNvPr id="27" name="object 27"/>
            <p:cNvSpPr/>
            <p:nvPr/>
          </p:nvSpPr>
          <p:spPr>
            <a:xfrm>
              <a:off x="3845814" y="4065270"/>
              <a:ext cx="5088890" cy="1015365"/>
            </a:xfrm>
            <a:custGeom>
              <a:avLst/>
              <a:gdLst/>
              <a:ahLst/>
              <a:cxnLst/>
              <a:rect l="l" t="t" r="r" b="b"/>
              <a:pathLst>
                <a:path w="5088890" h="1015364">
                  <a:moveTo>
                    <a:pt x="5088636" y="0"/>
                  </a:moveTo>
                  <a:lnTo>
                    <a:pt x="0" y="0"/>
                  </a:lnTo>
                  <a:lnTo>
                    <a:pt x="0" y="1014983"/>
                  </a:lnTo>
                  <a:lnTo>
                    <a:pt x="5088636" y="1014983"/>
                  </a:lnTo>
                  <a:lnTo>
                    <a:pt x="50886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845814" y="4065270"/>
              <a:ext cx="5088890" cy="1015365"/>
            </a:xfrm>
            <a:custGeom>
              <a:avLst/>
              <a:gdLst/>
              <a:ahLst/>
              <a:cxnLst/>
              <a:rect l="l" t="t" r="r" b="b"/>
              <a:pathLst>
                <a:path w="5088890" h="1015364">
                  <a:moveTo>
                    <a:pt x="0" y="1014983"/>
                  </a:moveTo>
                  <a:lnTo>
                    <a:pt x="5088636" y="1014983"/>
                  </a:lnTo>
                  <a:lnTo>
                    <a:pt x="5088636" y="0"/>
                  </a:lnTo>
                  <a:lnTo>
                    <a:pt x="0" y="0"/>
                  </a:lnTo>
                  <a:lnTo>
                    <a:pt x="0" y="1014983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924046" y="4093591"/>
            <a:ext cx="48501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410" indent="-93345">
              <a:lnSpc>
                <a:spcPct val="100000"/>
              </a:lnSpc>
              <a:spcBef>
                <a:spcPts val="100"/>
              </a:spcBef>
              <a:buChar char="-"/>
              <a:tabLst>
                <a:tab pos="106045" algn="l"/>
              </a:tabLst>
            </a:pP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This</a:t>
            </a:r>
            <a:r>
              <a:rPr sz="1200" b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is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 the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 most</a:t>
            </a:r>
            <a:r>
              <a:rPr sz="12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0000"/>
                </a:solidFill>
                <a:latin typeface="Arial"/>
                <a:cs typeface="Arial"/>
              </a:rPr>
              <a:t>over</a:t>
            </a:r>
            <a:r>
              <a:rPr sz="12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looked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portion</a:t>
            </a:r>
            <a:r>
              <a:rPr sz="1200" b="1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of</a:t>
            </a:r>
            <a:r>
              <a:rPr sz="12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Reverse</a:t>
            </a:r>
            <a:r>
              <a:rPr sz="12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WfF</a:t>
            </a:r>
            <a:r>
              <a:rPr sz="12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Worksheets.</a:t>
            </a:r>
            <a:endParaRPr sz="1200">
              <a:latin typeface="Arial"/>
              <a:cs typeface="Arial"/>
            </a:endParaRPr>
          </a:p>
          <a:p>
            <a:pPr marL="12700" marR="241300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It is one of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most important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pieces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of data </a:t>
            </a:r>
            <a:r>
              <a:rPr sz="1200" b="1" spc="10" dirty="0">
                <a:solidFill>
                  <a:srgbClr val="FF0000"/>
                </a:solidFill>
                <a:latin typeface="Arial"/>
                <a:cs typeface="Arial"/>
              </a:rPr>
              <a:t>we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need to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carry </a:t>
            </a:r>
            <a:r>
              <a:rPr sz="1200" b="1" spc="-3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forward</a:t>
            </a:r>
            <a:r>
              <a:rPr sz="12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into</a:t>
            </a:r>
            <a:r>
              <a:rPr sz="12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COA</a:t>
            </a:r>
            <a:r>
              <a:rPr sz="120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Development!</a:t>
            </a:r>
            <a:endParaRPr sz="1200">
              <a:latin typeface="Arial"/>
              <a:cs typeface="Arial"/>
            </a:endParaRPr>
          </a:p>
          <a:p>
            <a:pPr marL="12700" marR="916940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b="1" spc="-10" dirty="0">
                <a:solidFill>
                  <a:srgbClr val="FF0000"/>
                </a:solidFill>
                <a:latin typeface="Arial"/>
                <a:cs typeface="Arial"/>
              </a:rPr>
              <a:t>We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should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develop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our COA around exploiting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these </a:t>
            </a:r>
            <a:r>
              <a:rPr sz="1200" b="1" spc="-3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vulnerabilities!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2875" y="381"/>
            <a:ext cx="69469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REVERSE </a:t>
            </a:r>
            <a:r>
              <a:rPr sz="2400" spc="-15" dirty="0">
                <a:latin typeface="Calibri"/>
                <a:cs typeface="Calibri"/>
              </a:rPr>
              <a:t>WARFIGHTING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FUNCTION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(WFF)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WORKSHEET</a:t>
            </a:r>
            <a:endParaRPr sz="2400">
              <a:latin typeface="Calibri"/>
              <a:cs typeface="Calibri"/>
            </a:endParaRPr>
          </a:p>
          <a:p>
            <a:pPr marL="5715" algn="ctr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(cont.)</a:t>
            </a:r>
            <a:endParaRPr sz="24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71321" y="769048"/>
          <a:ext cx="8002270" cy="58667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79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9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3735">
                <a:tc>
                  <a:txBody>
                    <a:bodyPr/>
                    <a:lstStyle/>
                    <a:p>
                      <a:pPr marL="68580" marR="52006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600" b="1" i="1" spc="-5" dirty="0">
                          <a:latin typeface="Arial"/>
                          <a:cs typeface="Arial"/>
                        </a:rPr>
                        <a:t>Key</a:t>
                      </a:r>
                      <a:r>
                        <a:rPr sz="1600" b="1" i="1" spc="-10" dirty="0">
                          <a:latin typeface="Arial"/>
                          <a:cs typeface="Arial"/>
                        </a:rPr>
                        <a:t> Effects</a:t>
                      </a:r>
                      <a:r>
                        <a:rPr sz="1600" b="1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600" b="1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600" b="1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spc="-5" dirty="0">
                          <a:latin typeface="Arial"/>
                          <a:cs typeface="Arial"/>
                        </a:rPr>
                        <a:t>Environment</a:t>
                      </a:r>
                      <a:r>
                        <a:rPr sz="1600" b="1" i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spc="-10" dirty="0">
                          <a:latin typeface="Arial"/>
                          <a:cs typeface="Arial"/>
                        </a:rPr>
                        <a:t>(on </a:t>
                      </a:r>
                      <a:r>
                        <a:rPr sz="1600" b="1" i="1" spc="-4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spc="-5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1600" b="1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spc="-5" dirty="0">
                          <a:latin typeface="Arial"/>
                          <a:cs typeface="Arial"/>
                        </a:rPr>
                        <a:t>WFF and on your</a:t>
                      </a:r>
                      <a:r>
                        <a:rPr sz="1600" b="1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spc="-5" dirty="0">
                          <a:latin typeface="Arial"/>
                          <a:cs typeface="Arial"/>
                        </a:rPr>
                        <a:t>enemy </a:t>
                      </a:r>
                      <a:r>
                        <a:rPr sz="1600" b="1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i="1" spc="-5" dirty="0">
                          <a:latin typeface="Arial"/>
                          <a:cs typeface="Arial"/>
                        </a:rPr>
                        <a:t>counterpart)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i="1" spc="-5" dirty="0">
                          <a:latin typeface="Arial"/>
                          <a:cs typeface="Arial"/>
                        </a:rPr>
                        <a:t>Weather: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Friendly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50" i="1" dirty="0">
                          <a:latin typeface="Arial"/>
                          <a:cs typeface="Arial"/>
                        </a:rPr>
                        <a:t>1.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50" i="1" dirty="0">
                          <a:latin typeface="Arial"/>
                          <a:cs typeface="Arial"/>
                        </a:rPr>
                        <a:t>2.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50" i="1" dirty="0">
                          <a:latin typeface="Arial"/>
                          <a:cs typeface="Arial"/>
                        </a:rPr>
                        <a:t>3.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50" i="1" dirty="0">
                          <a:latin typeface="Arial"/>
                          <a:cs typeface="Arial"/>
                        </a:rPr>
                        <a:t>4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Enemy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50" i="1" dirty="0">
                          <a:latin typeface="Arial"/>
                          <a:cs typeface="Arial"/>
                        </a:rPr>
                        <a:t>1.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50" i="1" dirty="0">
                          <a:latin typeface="Arial"/>
                          <a:cs typeface="Arial"/>
                        </a:rPr>
                        <a:t>2.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50" i="1" dirty="0">
                          <a:latin typeface="Arial"/>
                          <a:cs typeface="Arial"/>
                        </a:rPr>
                        <a:t>3.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50" i="1" dirty="0">
                          <a:latin typeface="Arial"/>
                          <a:cs typeface="Arial"/>
                        </a:rPr>
                        <a:t>4.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600" i="1" spc="-25" dirty="0">
                          <a:latin typeface="Arial"/>
                          <a:cs typeface="Arial"/>
                        </a:rPr>
                        <a:t>Terrain: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Friendly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1.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2.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3.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4.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Enemy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1.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2.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3.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4.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303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i="1" spc="-5" dirty="0">
                          <a:latin typeface="Arial"/>
                          <a:cs typeface="Arial"/>
                        </a:rPr>
                        <a:t>Civil</a:t>
                      </a:r>
                      <a:r>
                        <a:rPr sz="1600" i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i="1" spc="-5" dirty="0">
                          <a:latin typeface="Arial"/>
                          <a:cs typeface="Arial"/>
                        </a:rPr>
                        <a:t>Infrastructure: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Friendly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1.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2.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3.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4.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Enemy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1.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2.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3.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4.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i="1" spc="-5" dirty="0">
                          <a:latin typeface="Arial"/>
                          <a:cs typeface="Arial"/>
                        </a:rPr>
                        <a:t>Populace: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Friendly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1.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2.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3.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4.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600" i="1" spc="-5" dirty="0">
                          <a:latin typeface="Arial"/>
                          <a:cs typeface="Arial"/>
                        </a:rPr>
                        <a:t>Enemy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1.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2.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3.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692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i="1" dirty="0">
                          <a:latin typeface="Arial"/>
                          <a:cs typeface="Arial"/>
                        </a:rPr>
                        <a:t>4.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8803258" y="6484315"/>
            <a:ext cx="781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778240" y="6451091"/>
            <a:ext cx="353695" cy="277495"/>
          </a:xfrm>
          <a:custGeom>
            <a:avLst/>
            <a:gdLst/>
            <a:ahLst/>
            <a:cxnLst/>
            <a:rect l="l" t="t" r="r" b="b"/>
            <a:pathLst>
              <a:path w="353695" h="277495">
                <a:moveTo>
                  <a:pt x="353568" y="0"/>
                </a:moveTo>
                <a:lnTo>
                  <a:pt x="0" y="0"/>
                </a:lnTo>
                <a:lnTo>
                  <a:pt x="0" y="277368"/>
                </a:lnTo>
                <a:lnTo>
                  <a:pt x="353568" y="277368"/>
                </a:lnTo>
                <a:lnTo>
                  <a:pt x="3535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687434" y="6481064"/>
            <a:ext cx="392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aseline="16203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r>
              <a:rPr sz="1800" spc="300" baseline="16203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latin typeface="Arial"/>
                <a:cs typeface="Arial"/>
              </a:rPr>
              <a:t>38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21791" y="528827"/>
          <a:ext cx="7770495" cy="58629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2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161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6925">
                <a:tc gridSpan="4">
                  <a:txBody>
                    <a:bodyPr/>
                    <a:lstStyle/>
                    <a:p>
                      <a:pPr marL="114935" marR="857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2400" b="1" spc="-5" dirty="0">
                          <a:latin typeface="Arial"/>
                          <a:cs typeface="Arial"/>
                        </a:rPr>
                        <a:t>Reverse </a:t>
                      </a:r>
                      <a:r>
                        <a:rPr sz="2400" b="1" spc="-10" dirty="0">
                          <a:latin typeface="Arial"/>
                          <a:cs typeface="Arial"/>
                        </a:rPr>
                        <a:t>Warfighting </a:t>
                      </a:r>
                      <a:r>
                        <a:rPr sz="2400" b="1" spc="-5" dirty="0">
                          <a:latin typeface="Arial"/>
                          <a:cs typeface="Arial"/>
                        </a:rPr>
                        <a:t>Function </a:t>
                      </a:r>
                      <a:r>
                        <a:rPr sz="2400" b="1" spc="-6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5" dirty="0">
                          <a:latin typeface="Arial"/>
                          <a:cs typeface="Arial"/>
                        </a:rPr>
                        <a:t>Huddle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28905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Lead:</a:t>
                      </a:r>
                      <a:r>
                        <a:rPr sz="12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12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S2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28905" marR="11493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Chaired 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by: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BCT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XO or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S3 </a:t>
                      </a:r>
                      <a:r>
                        <a:rPr sz="1200" b="1" spc="-3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Duration: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30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Minutes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63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110">
                <a:tc>
                  <a:txBody>
                    <a:bodyPr/>
                    <a:lstStyle/>
                    <a:p>
                      <a:pPr marL="90805" marR="5715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Purpose: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facilitate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staff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development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 comprehensive, integrated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intelligence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preparation of the battlefield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(IPB).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876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When: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87630" marR="120014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Occurs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during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Step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2: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Mission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Analysis.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2540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4450" marR="1905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Minimum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Participants: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Prim.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Staff,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10" dirty="0">
                          <a:latin typeface="Arial"/>
                          <a:cs typeface="Arial"/>
                        </a:rPr>
                        <a:t>WfF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leads, FSO,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IO, ENG, ADAM,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MP,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BAO, CBRN,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EWO,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MEDO,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SJA,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ALO.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7790" marR="4635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Outcome: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S2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has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better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understanding</a:t>
                      </a:r>
                      <a:r>
                        <a:rPr sz="8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how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the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enemy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will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fight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use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his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assets to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support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his</a:t>
                      </a:r>
                      <a:r>
                        <a:rPr sz="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concept.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Input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800" spc="-20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used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during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IPB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process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 rowSpan="2" gridSpan="2">
                  <a:txBody>
                    <a:bodyPr/>
                    <a:lstStyle/>
                    <a:p>
                      <a:pPr marL="11493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Inputs: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83515" indent="-69215">
                        <a:lnSpc>
                          <a:spcPct val="100000"/>
                        </a:lnSpc>
                        <a:spcBef>
                          <a:spcPts val="215"/>
                        </a:spcBef>
                        <a:buChar char="•"/>
                        <a:tabLst>
                          <a:tab pos="184150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Commanders</a:t>
                      </a:r>
                      <a:r>
                        <a:rPr sz="9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guidance.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83515" indent="-69215">
                        <a:lnSpc>
                          <a:spcPct val="100000"/>
                        </a:lnSpc>
                        <a:spcBef>
                          <a:spcPts val="215"/>
                        </a:spcBef>
                        <a:buChar char="•"/>
                        <a:tabLst>
                          <a:tab pos="184150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Higher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HQ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IPB.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14935" marR="454025">
                        <a:lnSpc>
                          <a:spcPct val="100000"/>
                        </a:lnSpc>
                        <a:spcBef>
                          <a:spcPts val="220"/>
                        </a:spcBef>
                        <a:buChar char="•"/>
                        <a:tabLst>
                          <a:tab pos="184150" algn="l"/>
                        </a:tabLst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Operational environment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assessments from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external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sources.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83515" indent="-69215">
                        <a:lnSpc>
                          <a:spcPct val="100000"/>
                        </a:lnSpc>
                        <a:spcBef>
                          <a:spcPts val="215"/>
                        </a:spcBef>
                        <a:buChar char="•"/>
                        <a:tabLst>
                          <a:tab pos="184150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Staff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running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estimates.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83515" indent="-69215">
                        <a:lnSpc>
                          <a:spcPct val="100000"/>
                        </a:lnSpc>
                        <a:spcBef>
                          <a:spcPts val="219"/>
                        </a:spcBef>
                        <a:buChar char="•"/>
                        <a:tabLst>
                          <a:tab pos="184150" algn="l"/>
                        </a:tabLst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Reverse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10" dirty="0">
                          <a:latin typeface="Arial"/>
                          <a:cs typeface="Arial"/>
                        </a:rPr>
                        <a:t>WfF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Worksheets.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14935" marR="14795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*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Staffs consider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the following when developing input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for the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S2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233679" indent="-62865">
                        <a:lnSpc>
                          <a:spcPct val="100000"/>
                        </a:lnSpc>
                        <a:spcBef>
                          <a:spcPts val="195"/>
                        </a:spcBef>
                        <a:buChar char="-"/>
                        <a:tabLst>
                          <a:tab pos="234315" algn="l"/>
                        </a:tabLst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Terrain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weather</a:t>
                      </a:r>
                      <a:r>
                        <a:rPr sz="8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effects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friendly</a:t>
                      </a:r>
                      <a:r>
                        <a:rPr sz="8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threat</a:t>
                      </a:r>
                      <a:r>
                        <a:rPr sz="8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operations.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33679" indent="-62865">
                        <a:lnSpc>
                          <a:spcPct val="100000"/>
                        </a:lnSpc>
                        <a:spcBef>
                          <a:spcPts val="190"/>
                        </a:spcBef>
                        <a:buChar char="-"/>
                        <a:tabLst>
                          <a:tab pos="234315" algn="l"/>
                        </a:tabLst>
                      </a:pPr>
                      <a:r>
                        <a:rPr sz="800" dirty="0">
                          <a:latin typeface="Arial"/>
                          <a:cs typeface="Arial"/>
                        </a:rPr>
                        <a:t>Effects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civil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considerations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friendly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threat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operations.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14935" marR="139065" indent="55880">
                        <a:lnSpc>
                          <a:spcPct val="100000"/>
                        </a:lnSpc>
                        <a:spcBef>
                          <a:spcPts val="195"/>
                        </a:spcBef>
                        <a:buChar char="-"/>
                        <a:tabLst>
                          <a:tab pos="234315" algn="l"/>
                        </a:tabLst>
                      </a:pPr>
                      <a:r>
                        <a:rPr sz="800" dirty="0">
                          <a:latin typeface="Arial"/>
                          <a:cs typeface="Arial"/>
                        </a:rPr>
                        <a:t>Disposition,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composition,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capabilities</a:t>
                      </a:r>
                      <a:r>
                        <a:rPr sz="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vulnerabilities</a:t>
                      </a:r>
                      <a:r>
                        <a:rPr sz="8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8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threat </a:t>
                      </a:r>
                      <a:r>
                        <a:rPr sz="800" spc="-2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forces.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14935" marR="306070" indent="55880">
                        <a:lnSpc>
                          <a:spcPct val="100000"/>
                        </a:lnSpc>
                        <a:spcBef>
                          <a:spcPts val="195"/>
                        </a:spcBef>
                        <a:buChar char="-"/>
                        <a:tabLst>
                          <a:tab pos="234315" algn="l"/>
                        </a:tabLst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Opportunities</a:t>
                      </a:r>
                      <a:r>
                        <a:rPr sz="8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mitigate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threat</a:t>
                      </a:r>
                      <a:r>
                        <a:rPr sz="8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capabilities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exploit</a:t>
                      </a:r>
                      <a:r>
                        <a:rPr sz="8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threat </a:t>
                      </a:r>
                      <a:r>
                        <a:rPr sz="800" spc="-20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vulnerabilities.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33679" indent="-62865">
                        <a:lnSpc>
                          <a:spcPct val="100000"/>
                        </a:lnSpc>
                        <a:spcBef>
                          <a:spcPts val="190"/>
                        </a:spcBef>
                        <a:buChar char="-"/>
                        <a:tabLst>
                          <a:tab pos="234315" algn="l"/>
                        </a:tabLst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High-value</a:t>
                      </a:r>
                      <a:r>
                        <a:rPr sz="8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targets.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33679" indent="-62865">
                        <a:lnSpc>
                          <a:spcPct val="100000"/>
                        </a:lnSpc>
                        <a:spcBef>
                          <a:spcPts val="195"/>
                        </a:spcBef>
                        <a:buChar char="-"/>
                        <a:tabLst>
                          <a:tab pos="234315" algn="l"/>
                        </a:tabLst>
                      </a:pPr>
                      <a:r>
                        <a:rPr sz="800" dirty="0">
                          <a:latin typeface="Arial"/>
                          <a:cs typeface="Arial"/>
                        </a:rPr>
                        <a:t>Application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threat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COAs.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33679" indent="-62865">
                        <a:lnSpc>
                          <a:spcPct val="100000"/>
                        </a:lnSpc>
                        <a:spcBef>
                          <a:spcPts val="190"/>
                        </a:spcBef>
                        <a:buChar char="-"/>
                        <a:tabLst>
                          <a:tab pos="234315" algn="l"/>
                        </a:tabLst>
                      </a:pPr>
                      <a:r>
                        <a:rPr sz="800" dirty="0">
                          <a:latin typeface="Arial"/>
                          <a:cs typeface="Arial"/>
                        </a:rPr>
                        <a:t>Potential</a:t>
                      </a:r>
                      <a:r>
                        <a:rPr sz="8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intelligence</a:t>
                      </a:r>
                      <a:r>
                        <a:rPr sz="8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gaps.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Outputs: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83515" indent="-69215">
                        <a:lnSpc>
                          <a:spcPct val="100000"/>
                        </a:lnSpc>
                        <a:spcBef>
                          <a:spcPts val="220"/>
                        </a:spcBef>
                        <a:buChar char="•"/>
                        <a:tabLst>
                          <a:tab pos="184150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Recommended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input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staff’s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IPB.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83515" indent="-69215">
                        <a:lnSpc>
                          <a:spcPct val="100000"/>
                        </a:lnSpc>
                        <a:spcBef>
                          <a:spcPts val="215"/>
                        </a:spcBef>
                        <a:buChar char="•"/>
                        <a:tabLst>
                          <a:tab pos="184150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Identification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intelligence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gaps.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14935" marR="213360">
                        <a:lnSpc>
                          <a:spcPct val="100000"/>
                        </a:lnSpc>
                        <a:spcBef>
                          <a:spcPts val="215"/>
                        </a:spcBef>
                        <a:buChar char="•"/>
                        <a:tabLst>
                          <a:tab pos="184150" algn="l"/>
                        </a:tabLst>
                      </a:pPr>
                      <a:r>
                        <a:rPr sz="900" dirty="0">
                          <a:latin typeface="Arial"/>
                          <a:cs typeface="Arial"/>
                        </a:rPr>
                        <a:t>Enhanced staff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understanding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 the impact of terrain,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weather, civil considerations,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the threat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on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operations.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183515" indent="-69215">
                        <a:lnSpc>
                          <a:spcPct val="100000"/>
                        </a:lnSpc>
                        <a:spcBef>
                          <a:spcPts val="215"/>
                        </a:spcBef>
                        <a:buChar char="•"/>
                        <a:tabLst>
                          <a:tab pos="184150" algn="l"/>
                        </a:tabLst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Updated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staff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running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estimates.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191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90805" marR="16700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Trends: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BCT XO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does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not consider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when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huddle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should occur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on his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MDMP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timeline and either 1)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forgets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about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huddle all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together,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2)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it occurs too </a:t>
                      </a:r>
                      <a:r>
                        <a:rPr sz="900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late in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the process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S2 does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not have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enough time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to use the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information in </a:t>
                      </a:r>
                      <a:r>
                        <a:rPr sz="900" i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his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IPB,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3)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does</a:t>
                      </a:r>
                      <a:r>
                        <a:rPr sz="900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give</a:t>
                      </a:r>
                      <a:r>
                        <a:rPr sz="900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i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WfF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leads</a:t>
                      </a:r>
                      <a:r>
                        <a:rPr sz="900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enough</a:t>
                      </a:r>
                      <a:r>
                        <a:rPr sz="900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i="1" spc="-5" dirty="0">
                          <a:latin typeface="Arial"/>
                          <a:cs typeface="Arial"/>
                        </a:rPr>
                        <a:t>prepare.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9940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191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Agenda</a:t>
                      </a:r>
                      <a:r>
                        <a:rPr sz="10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(given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best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available):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5104" indent="-78740">
                        <a:lnSpc>
                          <a:spcPct val="100000"/>
                        </a:lnSpc>
                        <a:buChar char="-"/>
                        <a:tabLst>
                          <a:tab pos="205740" algn="l"/>
                        </a:tabLst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S2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09880" lvl="1" indent="-78105">
                        <a:lnSpc>
                          <a:spcPct val="100000"/>
                        </a:lnSpc>
                        <a:buChar char="-"/>
                        <a:tabLst>
                          <a:tab pos="31051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Purpose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Huddle.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09880" lvl="1" indent="-78105">
                        <a:lnSpc>
                          <a:spcPct val="100000"/>
                        </a:lnSpc>
                        <a:buChar char="-"/>
                        <a:tabLst>
                          <a:tab pos="310515" algn="l"/>
                        </a:tabLst>
                      </a:pPr>
                      <a:r>
                        <a:rPr sz="1000" b="1" spc="-15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Enemy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Updates the staff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needs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know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since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 initial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09880" lvl="1" indent="-78105">
                        <a:lnSpc>
                          <a:spcPct val="100000"/>
                        </a:lnSpc>
                        <a:buChar char="-"/>
                        <a:tabLst>
                          <a:tab pos="31051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“Framing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Problem”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huddle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during Step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1: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Receipt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Mission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lvl="1">
                        <a:lnSpc>
                          <a:spcPct val="100000"/>
                        </a:lnSpc>
                        <a:spcBef>
                          <a:spcPts val="50"/>
                        </a:spcBef>
                        <a:buFont typeface="Arial"/>
                        <a:buChar char="-"/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5104" indent="-78740">
                        <a:lnSpc>
                          <a:spcPct val="100000"/>
                        </a:lnSpc>
                        <a:buChar char="-"/>
                        <a:tabLst>
                          <a:tab pos="205740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WfF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Leads briefs off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their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Reverse WfF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Worksheets.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10820" indent="-84455">
                        <a:lnSpc>
                          <a:spcPct val="100000"/>
                        </a:lnSpc>
                        <a:buChar char="*"/>
                        <a:tabLst>
                          <a:tab pos="211454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WfF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Leads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should focus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explaining how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enemy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will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use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his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WfF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capabilities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enemy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vulnerabilities.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309880" lvl="1" indent="-78105">
                        <a:lnSpc>
                          <a:spcPct val="100000"/>
                        </a:lnSpc>
                        <a:buChar char="-"/>
                        <a:tabLst>
                          <a:tab pos="310515" algn="l"/>
                        </a:tabLst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Movement</a:t>
                      </a:r>
                      <a:r>
                        <a:rPr sz="1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Maneuver</a:t>
                      </a:r>
                      <a:r>
                        <a:rPr sz="1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Lead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09880" lvl="1" indent="-78105">
                        <a:lnSpc>
                          <a:spcPct val="100000"/>
                        </a:lnSpc>
                        <a:buChar char="-"/>
                        <a:tabLst>
                          <a:tab pos="31051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Fires</a:t>
                      </a:r>
                      <a:r>
                        <a:rPr sz="10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Lead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09880" lvl="1" indent="-78105">
                        <a:lnSpc>
                          <a:spcPct val="100000"/>
                        </a:lnSpc>
                        <a:buChar char="-"/>
                        <a:tabLst>
                          <a:tab pos="31051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Protection</a:t>
                      </a:r>
                      <a:r>
                        <a:rPr sz="10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Lead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09880" lvl="1" indent="-78105">
                        <a:lnSpc>
                          <a:spcPct val="100000"/>
                        </a:lnSpc>
                        <a:buChar char="-"/>
                        <a:tabLst>
                          <a:tab pos="31051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Sustainment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Lead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09880" lvl="1" indent="-78105">
                        <a:lnSpc>
                          <a:spcPct val="100000"/>
                        </a:lnSpc>
                        <a:buChar char="-"/>
                        <a:tabLst>
                          <a:tab pos="310515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Command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Control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Lead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05104" indent="-78740">
                        <a:lnSpc>
                          <a:spcPct val="100000"/>
                        </a:lnSpc>
                        <a:buChar char="-"/>
                        <a:tabLst>
                          <a:tab pos="205740" algn="l"/>
                        </a:tabLst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S2: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Clarification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Issue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Review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205104" indent="-78740">
                        <a:lnSpc>
                          <a:spcPct val="100000"/>
                        </a:lnSpc>
                        <a:spcBef>
                          <a:spcPts val="5"/>
                        </a:spcBef>
                        <a:buChar char="-"/>
                        <a:tabLst>
                          <a:tab pos="205740" algn="l"/>
                        </a:tabLst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XO: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Guidance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 the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staff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980">
                <a:tc gridSpan="6">
                  <a:txBody>
                    <a:bodyPr/>
                    <a:lstStyle/>
                    <a:p>
                      <a:pPr marL="90805" marR="39370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Bottom</a:t>
                      </a:r>
                      <a:r>
                        <a:rPr sz="10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Line: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10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S2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cannot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subject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matter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expert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all</a:t>
                      </a:r>
                      <a:r>
                        <a:rPr sz="10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WfF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capabilities.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It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entire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responsible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b="1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assist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10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S2 in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fine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tuning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enemy’s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MLCOA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MDCOA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their</a:t>
                      </a:r>
                      <a:r>
                        <a:rPr sz="10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WfF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expertise.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8823959" y="6587549"/>
            <a:ext cx="247015" cy="2343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285"/>
              </a:spcBef>
            </a:pPr>
            <a:r>
              <a:rPr sz="1200" b="1" spc="-5" dirty="0">
                <a:latin typeface="Arial"/>
                <a:cs typeface="Arial"/>
              </a:rPr>
              <a:t>39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7465" y="183007"/>
            <a:ext cx="6944359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532380" marR="5080" indent="-2520315">
              <a:lnSpc>
                <a:spcPts val="3890"/>
              </a:lnSpc>
              <a:spcBef>
                <a:spcPts val="585"/>
              </a:spcBef>
            </a:pPr>
            <a:r>
              <a:rPr sz="3600" dirty="0"/>
              <a:t>IO</a:t>
            </a:r>
            <a:r>
              <a:rPr sz="3600" spc="-15" dirty="0"/>
              <a:t> </a:t>
            </a:r>
            <a:r>
              <a:rPr sz="3600" dirty="0"/>
              <a:t>/</a:t>
            </a:r>
            <a:r>
              <a:rPr sz="3600" spc="-15" dirty="0"/>
              <a:t> </a:t>
            </a:r>
            <a:r>
              <a:rPr sz="3600" spc="-5" dirty="0"/>
              <a:t>Non-lethal</a:t>
            </a:r>
            <a:r>
              <a:rPr sz="3600" spc="-15" dirty="0"/>
              <a:t> </a:t>
            </a:r>
            <a:r>
              <a:rPr sz="3600" dirty="0"/>
              <a:t>Mission</a:t>
            </a:r>
            <a:r>
              <a:rPr sz="3600" spc="-150" dirty="0"/>
              <a:t> </a:t>
            </a:r>
            <a:r>
              <a:rPr sz="3600" dirty="0"/>
              <a:t>Analysis </a:t>
            </a:r>
            <a:r>
              <a:rPr sz="3600" spc="-985" dirty="0"/>
              <a:t> </a:t>
            </a:r>
            <a:r>
              <a:rPr sz="3600" dirty="0"/>
              <a:t>Example</a:t>
            </a:r>
            <a:endParaRPr sz="36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41375" y="1449324"/>
          <a:ext cx="8477250" cy="5109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9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8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8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91385">
                <a:tc>
                  <a:txBody>
                    <a:bodyPr/>
                    <a:lstStyle/>
                    <a:p>
                      <a:pPr marL="51371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IO</a:t>
                      </a:r>
                      <a:r>
                        <a:rPr sz="1600" b="1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Systems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40970" indent="-54610">
                        <a:lnSpc>
                          <a:spcPct val="100000"/>
                        </a:lnSpc>
                        <a:spcBef>
                          <a:spcPts val="235"/>
                        </a:spcBef>
                        <a:buSzPct val="91666"/>
                        <a:buFont typeface="Arial"/>
                        <a:buChar char="•"/>
                        <a:tabLst>
                          <a:tab pos="141605" algn="l"/>
                        </a:tabLst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A/413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CA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1x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CMOC,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4x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35" dirty="0">
                          <a:latin typeface="Calibri"/>
                          <a:cs typeface="Calibri"/>
                        </a:rPr>
                        <a:t>CAT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40970" indent="-54610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41605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C/344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PO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Det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4x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TPT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40970" indent="-54610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41605" algn="l"/>
                        </a:tabLst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VMAX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40970" indent="-54610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41605" algn="l"/>
                        </a:tabLst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Prophet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40970" indent="-54610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41605" algn="l"/>
                        </a:tabLst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1x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30" dirty="0">
                          <a:latin typeface="Calibri"/>
                          <a:cs typeface="Calibri"/>
                        </a:rPr>
                        <a:t>PAO,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BN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UPAR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40970" indent="-54610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41605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EAB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EA-18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Growler,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7480" marR="276860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EC-130J Commando Solo, </a:t>
                      </a:r>
                      <a:r>
                        <a:rPr sz="1200" b="1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EC-130H Compass Call,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RC-135V/W Rivet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Joint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9539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b="1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Facts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75260" marR="138430" indent="-70485">
                        <a:lnSpc>
                          <a:spcPct val="100000"/>
                        </a:lnSpc>
                        <a:spcBef>
                          <a:spcPts val="75"/>
                        </a:spcBef>
                        <a:buSzPct val="91666"/>
                        <a:buFont typeface="Arial"/>
                        <a:buChar char="•"/>
                        <a:tabLst>
                          <a:tab pos="160020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Civ and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Govt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controlled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media (radio, TV)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reach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pop </a:t>
                      </a:r>
                      <a:r>
                        <a:rPr sz="1200" b="1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AO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9385" indent="-54610">
                        <a:lnSpc>
                          <a:spcPct val="100000"/>
                        </a:lnSpc>
                        <a:spcBef>
                          <a:spcPts val="5"/>
                        </a:spcBef>
                        <a:buSzPct val="91666"/>
                        <a:buFont typeface="Arial"/>
                        <a:buChar char="•"/>
                        <a:tabLst>
                          <a:tab pos="160020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EAB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requests</a:t>
                      </a:r>
                      <a:r>
                        <a:rPr sz="12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require</a:t>
                      </a:r>
                      <a:r>
                        <a:rPr sz="12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72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hours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9385" indent="-54610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60020" algn="l"/>
                        </a:tabLst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1x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newspaper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AO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9385" indent="-54610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60020" algn="l"/>
                        </a:tabLst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1x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radio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station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AO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9385" indent="-54610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60020" algn="l"/>
                        </a:tabLst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TV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station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AO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9385" indent="-54610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60020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HN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lead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handling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DPs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40335" marR="575945" indent="-35560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60020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DIV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has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approved</a:t>
                      </a:r>
                      <a:r>
                        <a:rPr sz="12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PO </a:t>
                      </a:r>
                      <a:r>
                        <a:rPr sz="1200" b="1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products</a:t>
                      </a:r>
                      <a:r>
                        <a:rPr sz="12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BCT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use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260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Assumptions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49860" marR="89535" indent="-70485" algn="just">
                        <a:lnSpc>
                          <a:spcPct val="100000"/>
                        </a:lnSpc>
                        <a:spcBef>
                          <a:spcPts val="75"/>
                        </a:spcBef>
                        <a:buSzPct val="91666"/>
                        <a:buFont typeface="Arial"/>
                        <a:buChar char="•"/>
                        <a:tabLst>
                          <a:tab pos="133985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Civ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pop will support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HNSF and </a:t>
                      </a:r>
                      <a:r>
                        <a:rPr sz="1200" b="1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CF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once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enemy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pushed out of </a:t>
                      </a:r>
                      <a:r>
                        <a:rPr sz="1200" b="1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AO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49860" marR="205740" indent="-70485">
                        <a:lnSpc>
                          <a:spcPct val="100000"/>
                        </a:lnSpc>
                        <a:spcBef>
                          <a:spcPts val="5"/>
                        </a:spcBef>
                        <a:buSzPct val="91666"/>
                        <a:buFont typeface="Arial"/>
                        <a:buChar char="•"/>
                        <a:tabLst>
                          <a:tab pos="133985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Civ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pop will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remain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place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during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attack</a:t>
                      </a:r>
                      <a:r>
                        <a:rPr sz="12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but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25% </a:t>
                      </a:r>
                      <a:r>
                        <a:rPr sz="1200" b="1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will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move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west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during 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consolidation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31445" marR="153035" indent="-55244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32080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SPF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will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DPs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move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into </a:t>
                      </a:r>
                      <a:r>
                        <a:rPr sz="1200" b="1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rear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areas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5715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670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b="1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Draft</a:t>
                      </a:r>
                      <a:r>
                        <a:rPr sz="16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BCT</a:t>
                      </a:r>
                      <a:r>
                        <a:rPr sz="16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IO</a:t>
                      </a:r>
                      <a:r>
                        <a:rPr sz="16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OBJs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88595" indent="-54610">
                        <a:lnSpc>
                          <a:spcPct val="100000"/>
                        </a:lnSpc>
                        <a:spcBef>
                          <a:spcPts val="75"/>
                        </a:spcBef>
                        <a:buSzPct val="91666"/>
                        <a:buFont typeface="Arial"/>
                        <a:buChar char="•"/>
                        <a:tabLst>
                          <a:tab pos="189230" algn="l"/>
                        </a:tabLst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Degrade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enemy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C2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to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05104">
                        <a:lnSpc>
                          <a:spcPct val="100000"/>
                        </a:lnSpc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prevent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sync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cbt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power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05104" marR="188595" indent="-70485">
                        <a:lnSpc>
                          <a:spcPct val="100000"/>
                        </a:lnSpc>
                        <a:spcBef>
                          <a:spcPts val="5"/>
                        </a:spcBef>
                        <a:buSzPct val="91666"/>
                        <a:buFont typeface="Arial"/>
                        <a:buChar char="•"/>
                        <a:tabLst>
                          <a:tab pos="189230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Influence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civ pop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minimize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interference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CF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operations</a:t>
                      </a:r>
                      <a:r>
                        <a:rPr sz="12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prevent</a:t>
                      </a:r>
                      <a:r>
                        <a:rPr sz="12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civ </a:t>
                      </a:r>
                      <a:r>
                        <a:rPr sz="1200" b="1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casualties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05104" marR="196850" indent="-70485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89230" algn="l"/>
                        </a:tabLst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Disrupt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enemy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media </a:t>
                      </a:r>
                      <a:r>
                        <a:rPr sz="1200" b="1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outlets to minimize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propaganda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571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0530">
                <a:tc>
                  <a:txBody>
                    <a:bodyPr/>
                    <a:lstStyle/>
                    <a:p>
                      <a:pPr marL="30099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Info</a:t>
                      </a:r>
                      <a:r>
                        <a:rPr sz="16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Environment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72085" marR="344805" indent="-70485">
                        <a:lnSpc>
                          <a:spcPct val="100000"/>
                        </a:lnSpc>
                        <a:spcBef>
                          <a:spcPts val="70"/>
                        </a:spcBef>
                        <a:buSzPct val="91666"/>
                        <a:buFont typeface="Arial"/>
                        <a:buChar char="•"/>
                        <a:tabLst>
                          <a:tab pos="156845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Radio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best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medium to </a:t>
                      </a:r>
                      <a:r>
                        <a:rPr sz="1200" b="1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reach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civ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pop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72085" marR="226060" indent="-70485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56845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Religious leaders are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key 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communicators</a:t>
                      </a:r>
                      <a:r>
                        <a:rPr sz="12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2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civ</a:t>
                      </a:r>
                      <a:r>
                        <a:rPr sz="12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pop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2641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Constraints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54940" marR="266065" indent="-70485">
                        <a:lnSpc>
                          <a:spcPct val="100000"/>
                        </a:lnSpc>
                        <a:spcBef>
                          <a:spcPts val="70"/>
                        </a:spcBef>
                        <a:buSzPct val="91666"/>
                        <a:buFont typeface="Arial"/>
                        <a:buChar char="•"/>
                        <a:tabLst>
                          <a:tab pos="139700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DIV CDR approves new PO </a:t>
                      </a:r>
                      <a:r>
                        <a:rPr sz="1200" b="1" spc="-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products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4940" marR="256540" indent="-70485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39700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Submit PO product reqs to </a:t>
                      </a:r>
                      <a:r>
                        <a:rPr sz="1200" b="1" spc="-2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344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PO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CO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4940" marR="222885" indent="-70485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39700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Coordinate</a:t>
                      </a:r>
                      <a:r>
                        <a:rPr sz="12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all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contact</a:t>
                      </a:r>
                      <a:r>
                        <a:rPr sz="12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with </a:t>
                      </a:r>
                      <a:r>
                        <a:rPr sz="1200" b="1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Prov civil auth through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US 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Consulate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036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Shortfalls</a:t>
                      </a:r>
                      <a:r>
                        <a:rPr sz="1600" b="1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/</a:t>
                      </a:r>
                      <a:r>
                        <a:rPr sz="16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RFIs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81610" indent="-54610">
                        <a:lnSpc>
                          <a:spcPct val="100000"/>
                        </a:lnSpc>
                        <a:spcBef>
                          <a:spcPts val="70"/>
                        </a:spcBef>
                        <a:buSzPct val="91666"/>
                        <a:buFont typeface="Arial"/>
                        <a:buChar char="•"/>
                        <a:tabLst>
                          <a:tab pos="182245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Shortfall</a:t>
                      </a:r>
                      <a:r>
                        <a:rPr sz="12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N/A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buFont typeface="Arial"/>
                        <a:buChar char="•"/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81610" indent="-54610">
                        <a:lnSpc>
                          <a:spcPct val="100000"/>
                        </a:lnSpc>
                        <a:spcBef>
                          <a:spcPts val="5"/>
                        </a:spcBef>
                        <a:buSzPct val="91666"/>
                        <a:buFont typeface="Arial"/>
                        <a:buChar char="•"/>
                        <a:tabLst>
                          <a:tab pos="182245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RFI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HN DP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plan?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81610" indent="-54610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82245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RFI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–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What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OCO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available?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5715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957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BCT</a:t>
                      </a:r>
                      <a:r>
                        <a:rPr sz="1600" b="1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HPTL</a:t>
                      </a:r>
                      <a:r>
                        <a:rPr sz="16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Noms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25095" indent="-54610">
                        <a:lnSpc>
                          <a:spcPct val="100000"/>
                        </a:lnSpc>
                        <a:spcBef>
                          <a:spcPts val="70"/>
                        </a:spcBef>
                        <a:buSzPct val="91666"/>
                        <a:buFont typeface="Arial"/>
                        <a:buChar char="•"/>
                        <a:tabLst>
                          <a:tab pos="125730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Radio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station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Town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A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25095" indent="-54610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25730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Imam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Town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mosque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5715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295">
                <a:tc gridSpan="2">
                  <a:txBody>
                    <a:bodyPr/>
                    <a:lstStyle/>
                    <a:p>
                      <a:pPr marR="150495" algn="ctr">
                        <a:lnSpc>
                          <a:spcPts val="1685"/>
                        </a:lnSpc>
                      </a:pPr>
                      <a:r>
                        <a:rPr sz="16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IO</a:t>
                      </a:r>
                      <a:r>
                        <a:rPr sz="1600" b="1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u="sng" spc="-3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Tasks</a:t>
                      </a:r>
                      <a:r>
                        <a:rPr sz="1600" b="1" u="sng" spc="-4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to</a:t>
                      </a:r>
                      <a:r>
                        <a:rPr sz="1600" b="1" u="sng" spc="-2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BCT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94310" marR="542290" indent="-86995">
                        <a:lnSpc>
                          <a:spcPct val="100000"/>
                        </a:lnSpc>
                        <a:spcBef>
                          <a:spcPts val="115"/>
                        </a:spcBef>
                        <a:buFont typeface="Arial"/>
                        <a:buChar char="•"/>
                        <a:tabLst>
                          <a:tab pos="177165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Identify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key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communicators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within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AO to deliver 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non- </a:t>
                      </a:r>
                      <a:r>
                        <a:rPr sz="1200" b="1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interference</a:t>
                      </a:r>
                      <a:r>
                        <a:rPr sz="12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messages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(specified)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76530" indent="-69215">
                        <a:lnSpc>
                          <a:spcPts val="1425"/>
                        </a:lnSpc>
                        <a:buFont typeface="Arial"/>
                        <a:buChar char="•"/>
                        <a:tabLst>
                          <a:tab pos="177165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Secure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MPS and</a:t>
                      </a:r>
                      <a:r>
                        <a:rPr sz="12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key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infrastructure</a:t>
                      </a:r>
                      <a:r>
                        <a:rPr sz="12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(specified)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76530" indent="-69215">
                        <a:lnSpc>
                          <a:spcPts val="1905"/>
                        </a:lnSpc>
                        <a:buFont typeface="Arial"/>
                        <a:buChar char="•"/>
                        <a:tabLst>
                          <a:tab pos="177165" algn="l"/>
                        </a:tabLst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st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blish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2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am</a:t>
                      </a:r>
                      <a:r>
                        <a:rPr sz="1600" b="1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US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C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onsul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(imp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d)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020444">
                        <a:lnSpc>
                          <a:spcPts val="1685"/>
                        </a:lnSpc>
                      </a:pPr>
                      <a:r>
                        <a:rPr sz="160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COA</a:t>
                      </a:r>
                      <a:r>
                        <a:rPr sz="160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DEV Recommendations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57480" indent="-54610">
                        <a:lnSpc>
                          <a:spcPct val="100000"/>
                        </a:lnSpc>
                        <a:spcBef>
                          <a:spcPts val="115"/>
                        </a:spcBef>
                        <a:buSzPct val="91666"/>
                        <a:buFont typeface="Arial"/>
                        <a:buChar char="•"/>
                        <a:tabLst>
                          <a:tab pos="158115" algn="l"/>
                        </a:tabLst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SLE</a:t>
                      </a:r>
                      <a:r>
                        <a:rPr sz="12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PO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products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support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non-interference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messages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7480" indent="-54610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58115" algn="l"/>
                        </a:tabLst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Use</a:t>
                      </a:r>
                      <a:r>
                        <a:rPr sz="12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AEW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deny enemy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C2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comms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during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AASLT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7480" indent="-54610">
                        <a:lnSpc>
                          <a:spcPct val="100000"/>
                        </a:lnSpc>
                        <a:buSzPct val="91666"/>
                        <a:buFont typeface="Arial"/>
                        <a:buChar char="•"/>
                        <a:tabLst>
                          <a:tab pos="158115" algn="l"/>
                        </a:tabLst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Use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AEW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to</a:t>
                      </a:r>
                      <a:r>
                        <a:rPr sz="12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jam radio station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Town</a:t>
                      </a:r>
                      <a:r>
                        <a:rPr sz="12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following </a:t>
                      </a:r>
                      <a:r>
                        <a:rPr sz="1200" b="1" spc="-20" dirty="0">
                          <a:latin typeface="Calibri"/>
                          <a:cs typeface="Calibri"/>
                        </a:rPr>
                        <a:t>AASLT</a:t>
                      </a:r>
                      <a:r>
                        <a:rPr sz="12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until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38430">
                        <a:lnSpc>
                          <a:spcPct val="100000"/>
                        </a:lnSpc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OBJ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X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 secured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 OBJ Y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enemy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destroyed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8764523" y="6548628"/>
            <a:ext cx="355600" cy="277495"/>
          </a:xfrm>
          <a:custGeom>
            <a:avLst/>
            <a:gdLst/>
            <a:ahLst/>
            <a:cxnLst/>
            <a:rect l="l" t="t" r="r" b="b"/>
            <a:pathLst>
              <a:path w="355600" h="277495">
                <a:moveTo>
                  <a:pt x="355092" y="0"/>
                </a:moveTo>
                <a:lnTo>
                  <a:pt x="0" y="0"/>
                </a:lnTo>
                <a:lnTo>
                  <a:pt x="0" y="277368"/>
                </a:lnTo>
                <a:lnTo>
                  <a:pt x="355092" y="277368"/>
                </a:lnTo>
                <a:lnTo>
                  <a:pt x="3550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823959" y="6587549"/>
            <a:ext cx="247015" cy="2343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285"/>
              </a:spcBef>
            </a:pPr>
            <a:r>
              <a:rPr sz="1200" b="1" spc="-5" dirty="0">
                <a:latin typeface="Arial"/>
                <a:cs typeface="Arial"/>
              </a:rPr>
              <a:t>40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0396" y="851153"/>
            <a:ext cx="34575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35" dirty="0">
                <a:latin typeface="Calibri Light"/>
                <a:cs typeface="Calibri Light"/>
              </a:rPr>
              <a:t>Republic</a:t>
            </a:r>
            <a:r>
              <a:rPr sz="3600" b="0" spc="-114" dirty="0">
                <a:latin typeface="Calibri Light"/>
                <a:cs typeface="Calibri Light"/>
              </a:rPr>
              <a:t> </a:t>
            </a:r>
            <a:r>
              <a:rPr sz="3600" b="0" spc="-10" dirty="0">
                <a:latin typeface="Calibri Light"/>
                <a:cs typeface="Calibri Light"/>
              </a:rPr>
              <a:t>of</a:t>
            </a:r>
            <a:r>
              <a:rPr sz="3600" b="0" spc="-75" dirty="0">
                <a:latin typeface="Calibri Light"/>
                <a:cs typeface="Calibri Light"/>
              </a:rPr>
              <a:t> </a:t>
            </a:r>
            <a:r>
              <a:rPr sz="3600" b="0" spc="-45" dirty="0">
                <a:latin typeface="Calibri Light"/>
                <a:cs typeface="Calibri Light"/>
              </a:rPr>
              <a:t>Atropia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35371" y="877062"/>
            <a:ext cx="3884929" cy="567753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241300" marR="262890" indent="-228600">
              <a:lnSpc>
                <a:spcPct val="90000"/>
              </a:lnSpc>
              <a:spcBef>
                <a:spcPts val="27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latin typeface="Calibri"/>
                <a:cs typeface="Calibri"/>
              </a:rPr>
              <a:t>POLITICAL: Political </a:t>
            </a:r>
            <a:r>
              <a:rPr sz="1400" dirty="0">
                <a:latin typeface="Calibri"/>
                <a:cs typeface="Calibri"/>
              </a:rPr>
              <a:t>issues </a:t>
            </a:r>
            <a:r>
              <a:rPr sz="1400" spc="-5" dirty="0">
                <a:latin typeface="Calibri"/>
                <a:cs typeface="Calibri"/>
              </a:rPr>
              <a:t>stem </a:t>
            </a:r>
            <a:r>
              <a:rPr sz="1400" spc="-10" dirty="0">
                <a:latin typeface="Calibri"/>
                <a:cs typeface="Calibri"/>
              </a:rPr>
              <a:t>from </a:t>
            </a:r>
            <a:r>
              <a:rPr sz="1400" spc="-5" dirty="0">
                <a:latin typeface="Calibri"/>
                <a:cs typeface="Calibri"/>
              </a:rPr>
              <a:t>South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Atropian</a:t>
            </a:r>
            <a:r>
              <a:rPr sz="1400" spc="-5" dirty="0">
                <a:latin typeface="Calibri"/>
                <a:cs typeface="Calibri"/>
              </a:rPr>
              <a:t> separatists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and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those </a:t>
            </a:r>
            <a:r>
              <a:rPr sz="1400" spc="-10" dirty="0">
                <a:latin typeface="Calibri"/>
                <a:cs typeface="Calibri"/>
              </a:rPr>
              <a:t>upset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by</a:t>
            </a:r>
            <a:r>
              <a:rPr sz="1400" dirty="0">
                <a:latin typeface="Calibri"/>
                <a:cs typeface="Calibri"/>
              </a:rPr>
              <a:t> lack of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adequate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utilities,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uneven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justice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system, </a:t>
            </a:r>
            <a:r>
              <a:rPr sz="1400" spc="-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substandard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social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services</a:t>
            </a:r>
            <a:endParaRPr sz="1400">
              <a:latin typeface="Calibri"/>
              <a:cs typeface="Calibri"/>
            </a:endParaRPr>
          </a:p>
          <a:p>
            <a:pPr marL="241300" marR="41275" indent="-228600">
              <a:lnSpc>
                <a:spcPct val="90000"/>
              </a:lnSpc>
              <a:spcBef>
                <a:spcPts val="101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spc="-30" dirty="0">
                <a:latin typeface="Calibri"/>
                <a:cs typeface="Calibri"/>
              </a:rPr>
              <a:t>MILITARY: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SAPA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the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most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serious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internal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threat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and enjoys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significant support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among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ethnic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Persian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population.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Arianian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conventional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threat 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 </a:t>
            </a:r>
            <a:r>
              <a:rPr sz="1400" spc="-5" dirty="0">
                <a:latin typeface="Calibri"/>
                <a:cs typeface="Calibri"/>
              </a:rPr>
              <a:t>not manageable </a:t>
            </a:r>
            <a:r>
              <a:rPr sz="1400" spc="-10" dirty="0">
                <a:latin typeface="Calibri"/>
                <a:cs typeface="Calibri"/>
              </a:rPr>
              <a:t>by </a:t>
            </a:r>
            <a:r>
              <a:rPr sz="1400" spc="-25" dirty="0">
                <a:latin typeface="Calibri"/>
                <a:cs typeface="Calibri"/>
              </a:rPr>
              <a:t>GOA/ASF. </a:t>
            </a:r>
            <a:r>
              <a:rPr sz="1400" dirty="0">
                <a:latin typeface="Calibri"/>
                <a:cs typeface="Calibri"/>
              </a:rPr>
              <a:t>ASF </a:t>
            </a:r>
            <a:r>
              <a:rPr sz="1400" spc="-5" dirty="0">
                <a:latin typeface="Calibri"/>
                <a:cs typeface="Calibri"/>
              </a:rPr>
              <a:t>mostly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equipped </a:t>
            </a:r>
            <a:r>
              <a:rPr sz="1400" dirty="0">
                <a:latin typeface="Calibri"/>
                <a:cs typeface="Calibri"/>
              </a:rPr>
              <a:t>with old </a:t>
            </a:r>
            <a:r>
              <a:rPr sz="1400" spc="-5" dirty="0">
                <a:latin typeface="Calibri"/>
                <a:cs typeface="Calibri"/>
              </a:rPr>
              <a:t>Soviet/Russian </a:t>
            </a:r>
            <a:r>
              <a:rPr sz="1400" spc="-10" dirty="0">
                <a:latin typeface="Calibri"/>
                <a:cs typeface="Calibri"/>
              </a:rPr>
              <a:t>systems </a:t>
            </a:r>
            <a:r>
              <a:rPr sz="1400" dirty="0">
                <a:latin typeface="Calibri"/>
                <a:cs typeface="Calibri"/>
              </a:rPr>
              <a:t>with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limited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tier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35" dirty="0">
                <a:latin typeface="Calibri"/>
                <a:cs typeface="Calibri"/>
              </a:rPr>
              <a:t>NATO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systems.</a:t>
            </a:r>
            <a:endParaRPr sz="1400">
              <a:latin typeface="Calibri"/>
              <a:cs typeface="Calibri"/>
            </a:endParaRPr>
          </a:p>
          <a:p>
            <a:pPr marL="241300" marR="5080" indent="-228600">
              <a:lnSpc>
                <a:spcPts val="1510"/>
              </a:lnSpc>
              <a:spcBef>
                <a:spcPts val="102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spc="-10" dirty="0">
                <a:latin typeface="Calibri"/>
                <a:cs typeface="Calibri"/>
              </a:rPr>
              <a:t>ECONOMIC: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Localized</a:t>
            </a:r>
            <a:r>
              <a:rPr sz="1400" spc="-5" dirty="0">
                <a:latin typeface="Calibri"/>
                <a:cs typeface="Calibri"/>
              </a:rPr>
              <a:t> conflict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stagnating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economy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resulting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-5" dirty="0">
                <a:latin typeface="Calibri"/>
                <a:cs typeface="Calibri"/>
              </a:rPr>
              <a:t>shortages of most consumer goods.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Large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oil </a:t>
            </a:r>
            <a:r>
              <a:rPr sz="1400" spc="-5" dirty="0">
                <a:latin typeface="Calibri"/>
                <a:cs typeface="Calibri"/>
              </a:rPr>
              <a:t>and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natural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gas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reserves.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Political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patronage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depresses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economic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growth.</a:t>
            </a:r>
            <a:endParaRPr sz="1400">
              <a:latin typeface="Calibri"/>
              <a:cs typeface="Calibri"/>
            </a:endParaRPr>
          </a:p>
          <a:p>
            <a:pPr marL="241300" marR="124460" indent="-228600">
              <a:lnSpc>
                <a:spcPts val="1510"/>
              </a:lnSpc>
              <a:spcBef>
                <a:spcPts val="10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latin typeface="Calibri"/>
                <a:cs typeface="Calibri"/>
              </a:rPr>
              <a:t>SOCIAL: Population mostly ethnic </a:t>
            </a:r>
            <a:r>
              <a:rPr sz="1400" spc="-10" dirty="0">
                <a:latin typeface="Calibri"/>
                <a:cs typeface="Calibri"/>
              </a:rPr>
              <a:t>Atropian </a:t>
            </a:r>
            <a:r>
              <a:rPr sz="1400" spc="-5" dirty="0">
                <a:latin typeface="Calibri"/>
                <a:cs typeface="Calibri"/>
              </a:rPr>
              <a:t>Sunni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Muslims.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69%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Atropian,</a:t>
            </a:r>
            <a:r>
              <a:rPr sz="1400" dirty="0">
                <a:latin typeface="Calibri"/>
                <a:cs typeface="Calibri"/>
              </a:rPr>
              <a:t> 25%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Persian,</a:t>
            </a:r>
            <a:r>
              <a:rPr sz="1400" dirty="0">
                <a:latin typeface="Calibri"/>
                <a:cs typeface="Calibri"/>
              </a:rPr>
              <a:t> 6%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other. 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99% literacy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rate.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</a:t>
            </a:r>
            <a:r>
              <a:rPr sz="1400" spc="-10" dirty="0">
                <a:latin typeface="Calibri"/>
                <a:cs typeface="Calibri"/>
              </a:rPr>
              <a:t> to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-5" dirty="0">
                <a:latin typeface="Calibri"/>
                <a:cs typeface="Calibri"/>
              </a:rPr>
              <a:t> million</a:t>
            </a:r>
            <a:r>
              <a:rPr sz="1400" spc="-10" dirty="0">
                <a:latin typeface="Calibri"/>
                <a:cs typeface="Calibri"/>
              </a:rPr>
              <a:t> IDPs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driven </a:t>
            </a:r>
            <a:r>
              <a:rPr sz="1400" spc="-10" dirty="0">
                <a:latin typeface="Calibri"/>
                <a:cs typeface="Calibri"/>
              </a:rPr>
              <a:t>by </a:t>
            </a:r>
            <a:r>
              <a:rPr sz="1400" spc="-5" dirty="0">
                <a:latin typeface="Calibri"/>
                <a:cs typeface="Calibri"/>
              </a:rPr>
              <a:t> conflict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towards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eastern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regions.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52%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of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population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urban.</a:t>
            </a:r>
            <a:endParaRPr sz="1400">
              <a:latin typeface="Calibri"/>
              <a:cs typeface="Calibri"/>
            </a:endParaRPr>
          </a:p>
          <a:p>
            <a:pPr marL="241300" marR="234315" indent="-228600">
              <a:lnSpc>
                <a:spcPts val="1510"/>
              </a:lnSpc>
              <a:spcBef>
                <a:spcPts val="1019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spc="-15" dirty="0">
                <a:latin typeface="Calibri"/>
                <a:cs typeface="Calibri"/>
              </a:rPr>
              <a:t>INFORMATION: </a:t>
            </a:r>
            <a:r>
              <a:rPr sz="1400" spc="-10" dirty="0">
                <a:latin typeface="Calibri"/>
                <a:cs typeface="Calibri"/>
              </a:rPr>
              <a:t>Free, </a:t>
            </a:r>
            <a:r>
              <a:rPr sz="1400" spc="-5" dirty="0">
                <a:latin typeface="Calibri"/>
                <a:cs typeface="Calibri"/>
              </a:rPr>
              <a:t>but </a:t>
            </a:r>
            <a:r>
              <a:rPr sz="1400" spc="-10" dirty="0">
                <a:latin typeface="Calibri"/>
                <a:cs typeface="Calibri"/>
              </a:rPr>
              <a:t>monitored </a:t>
            </a:r>
            <a:r>
              <a:rPr sz="1400" spc="-5" dirty="0">
                <a:latin typeface="Calibri"/>
                <a:cs typeface="Calibri"/>
              </a:rPr>
              <a:t>media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environment,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Growing</a:t>
            </a:r>
            <a:r>
              <a:rPr sz="1400" spc="-15" dirty="0">
                <a:latin typeface="Calibri"/>
                <a:cs typeface="Calibri"/>
              </a:rPr>
              <a:t> INFOWAR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capabilities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SAPA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with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IRA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support</a:t>
            </a:r>
            <a:endParaRPr sz="1400">
              <a:latin typeface="Calibri"/>
              <a:cs typeface="Calibri"/>
            </a:endParaRPr>
          </a:p>
          <a:p>
            <a:pPr marL="241300" marR="109220" indent="-228600">
              <a:lnSpc>
                <a:spcPct val="90000"/>
              </a:lnSpc>
              <a:spcBef>
                <a:spcPts val="98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400" spc="-5" dirty="0">
                <a:latin typeface="Calibri"/>
                <a:cs typeface="Calibri"/>
              </a:rPr>
              <a:t>INFRASTRUCTURE: Oil and </a:t>
            </a:r>
            <a:r>
              <a:rPr sz="1400" spc="-10" dirty="0">
                <a:latin typeface="Calibri"/>
                <a:cs typeface="Calibri"/>
              </a:rPr>
              <a:t>natural gas </a:t>
            </a:r>
            <a:r>
              <a:rPr sz="1400" spc="-5" dirty="0">
                <a:latin typeface="Calibri"/>
                <a:cs typeface="Calibri"/>
              </a:rPr>
              <a:t> facilities/pipelines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critical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long-term economic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growth. Road </a:t>
            </a:r>
            <a:r>
              <a:rPr sz="1400" spc="-10" dirty="0">
                <a:latin typeface="Calibri"/>
                <a:cs typeface="Calibri"/>
              </a:rPr>
              <a:t>system </a:t>
            </a:r>
            <a:r>
              <a:rPr sz="1400" spc="-5" dirty="0">
                <a:latin typeface="Calibri"/>
                <a:cs typeface="Calibri"/>
              </a:rPr>
              <a:t>limited. Rural areas </a:t>
            </a:r>
            <a:r>
              <a:rPr sz="1400" dirty="0">
                <a:latin typeface="Calibri"/>
                <a:cs typeface="Calibri"/>
              </a:rPr>
              <a:t>lack 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modern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water,</a:t>
            </a:r>
            <a:r>
              <a:rPr sz="1400" spc="-10" dirty="0">
                <a:latin typeface="Calibri"/>
                <a:cs typeface="Calibri"/>
              </a:rPr>
              <a:t> electricity,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sewage systems</a:t>
            </a:r>
            <a:r>
              <a:rPr sz="1200" spc="-10" dirty="0">
                <a:latin typeface="Calibri"/>
                <a:cs typeface="Calibri"/>
              </a:rPr>
              <a:t>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10461" y="115062"/>
            <a:ext cx="5892165" cy="707390"/>
          </a:xfrm>
          <a:custGeom>
            <a:avLst/>
            <a:gdLst/>
            <a:ahLst/>
            <a:cxnLst/>
            <a:rect l="l" t="t" r="r" b="b"/>
            <a:pathLst>
              <a:path w="5892165" h="707390">
                <a:moveTo>
                  <a:pt x="0" y="707135"/>
                </a:moveTo>
                <a:lnTo>
                  <a:pt x="5891784" y="707135"/>
                </a:lnTo>
                <a:lnTo>
                  <a:pt x="5891784" y="0"/>
                </a:lnTo>
                <a:lnTo>
                  <a:pt x="0" y="0"/>
                </a:lnTo>
                <a:lnTo>
                  <a:pt x="0" y="707135"/>
                </a:lnTo>
                <a:close/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24939" y="250063"/>
            <a:ext cx="5862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147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IO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Mission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Analysis</a:t>
            </a:r>
            <a:r>
              <a:rPr sz="2400" dirty="0">
                <a:latin typeface="Calibri"/>
                <a:cs typeface="Calibri"/>
              </a:rPr>
              <a:t> -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PMESII-PT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Analysis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05293" y="115062"/>
            <a:ext cx="1663064" cy="707390"/>
          </a:xfrm>
          <a:custGeom>
            <a:avLst/>
            <a:gdLst/>
            <a:ahLst/>
            <a:cxnLst/>
            <a:rect l="l" t="t" r="r" b="b"/>
            <a:pathLst>
              <a:path w="1663065" h="707390">
                <a:moveTo>
                  <a:pt x="0" y="707135"/>
                </a:moveTo>
                <a:lnTo>
                  <a:pt x="1662683" y="707135"/>
                </a:lnTo>
                <a:lnTo>
                  <a:pt x="1662683" y="0"/>
                </a:lnTo>
                <a:lnTo>
                  <a:pt x="0" y="0"/>
                </a:lnTo>
                <a:lnTo>
                  <a:pt x="0" y="70713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19771" y="185166"/>
            <a:ext cx="1633855" cy="483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95"/>
              </a:spcBef>
            </a:pPr>
            <a:r>
              <a:rPr sz="1600" b="1" spc="-50" dirty="0">
                <a:latin typeface="Calibri"/>
                <a:cs typeface="Calibri"/>
              </a:rPr>
              <a:t>LTP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TTP</a:t>
            </a:r>
            <a:endParaRPr sz="1600">
              <a:latin typeface="Calibri"/>
              <a:cs typeface="Calibri"/>
            </a:endParaRPr>
          </a:p>
          <a:p>
            <a:pPr marL="35560">
              <a:lnSpc>
                <a:spcPct val="100000"/>
              </a:lnSpc>
              <a:spcBef>
                <a:spcPts val="10"/>
              </a:spcBef>
            </a:pPr>
            <a:r>
              <a:rPr sz="1400" b="1" spc="-10" dirty="0">
                <a:latin typeface="Calibri"/>
                <a:cs typeface="Calibri"/>
              </a:rPr>
              <a:t>Reference: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FM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3-13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7056" y="1427988"/>
            <a:ext cx="4933315" cy="4998720"/>
            <a:chOff x="67056" y="1427988"/>
            <a:chExt cx="4933315" cy="499872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772" y="1427988"/>
              <a:ext cx="4919472" cy="49987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56" y="2869691"/>
              <a:ext cx="3472434" cy="3371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37253" y="5040629"/>
              <a:ext cx="428625" cy="253365"/>
            </a:xfrm>
            <a:custGeom>
              <a:avLst/>
              <a:gdLst/>
              <a:ahLst/>
              <a:cxnLst/>
              <a:rect l="l" t="t" r="r" b="b"/>
              <a:pathLst>
                <a:path w="428625" h="253364">
                  <a:moveTo>
                    <a:pt x="428244" y="0"/>
                  </a:moveTo>
                  <a:lnTo>
                    <a:pt x="0" y="0"/>
                  </a:lnTo>
                  <a:lnTo>
                    <a:pt x="0" y="252984"/>
                  </a:lnTo>
                  <a:lnTo>
                    <a:pt x="428244" y="252984"/>
                  </a:lnTo>
                  <a:lnTo>
                    <a:pt x="428244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37253" y="5040629"/>
              <a:ext cx="428625" cy="253365"/>
            </a:xfrm>
            <a:custGeom>
              <a:avLst/>
              <a:gdLst/>
              <a:ahLst/>
              <a:cxnLst/>
              <a:rect l="l" t="t" r="r" b="b"/>
              <a:pathLst>
                <a:path w="428625" h="253364">
                  <a:moveTo>
                    <a:pt x="0" y="252984"/>
                  </a:moveTo>
                  <a:lnTo>
                    <a:pt x="428244" y="252984"/>
                  </a:lnTo>
                  <a:lnTo>
                    <a:pt x="428244" y="0"/>
                  </a:lnTo>
                  <a:lnTo>
                    <a:pt x="0" y="0"/>
                  </a:lnTo>
                  <a:lnTo>
                    <a:pt x="0" y="25298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6293" y="1413510"/>
            <a:ext cx="4948555" cy="502793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 marL="686435">
              <a:lnSpc>
                <a:spcPct val="100000"/>
              </a:lnSpc>
              <a:spcBef>
                <a:spcPts val="430"/>
              </a:spcBef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IDP</a:t>
            </a:r>
            <a:r>
              <a:rPr sz="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FFFFFF"/>
                </a:solidFill>
                <a:latin typeface="Calibri"/>
                <a:cs typeface="Calibri"/>
              </a:rPr>
              <a:t>Flow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Calibri"/>
              <a:cs typeface="Calibri"/>
            </a:endParaRPr>
          </a:p>
          <a:p>
            <a:pPr marL="951230">
              <a:lnSpc>
                <a:spcPct val="100000"/>
              </a:lnSpc>
              <a:spcBef>
                <a:spcPts val="5"/>
              </a:spcBef>
            </a:pPr>
            <a:r>
              <a:rPr sz="700" b="1" spc="-5" dirty="0">
                <a:latin typeface="Calibri"/>
                <a:cs typeface="Calibri"/>
              </a:rPr>
              <a:t>Dara</a:t>
            </a:r>
            <a:r>
              <a:rPr sz="700" b="1" spc="-35" dirty="0">
                <a:latin typeface="Calibri"/>
                <a:cs typeface="Calibri"/>
              </a:rPr>
              <a:t> </a:t>
            </a:r>
            <a:r>
              <a:rPr sz="700" b="1" spc="-5" dirty="0">
                <a:latin typeface="Calibri"/>
                <a:cs typeface="Calibri"/>
              </a:rPr>
              <a:t>Lam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>
              <a:latin typeface="Calibri"/>
              <a:cs typeface="Calibri"/>
            </a:endParaRPr>
          </a:p>
          <a:p>
            <a:pPr marL="746125">
              <a:lnSpc>
                <a:spcPct val="100000"/>
              </a:lnSpc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IDP</a:t>
            </a:r>
            <a:r>
              <a:rPr sz="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FFFFFF"/>
                </a:solidFill>
                <a:latin typeface="Calibri"/>
                <a:cs typeface="Calibri"/>
              </a:rPr>
              <a:t>Flow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50">
              <a:latin typeface="Calibri"/>
              <a:cs typeface="Calibri"/>
            </a:endParaRPr>
          </a:p>
          <a:p>
            <a:pPr marL="839469">
              <a:lnSpc>
                <a:spcPct val="100000"/>
              </a:lnSpc>
            </a:pPr>
            <a:r>
              <a:rPr sz="700" b="1" spc="-10" dirty="0">
                <a:solidFill>
                  <a:srgbClr val="FFFFFF"/>
                </a:solidFill>
                <a:latin typeface="Calibri"/>
                <a:cs typeface="Calibri"/>
              </a:rPr>
              <a:t>IDP</a:t>
            </a:r>
            <a:r>
              <a:rPr sz="7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b="1" spc="-5" dirty="0">
                <a:solidFill>
                  <a:srgbClr val="FFFFFF"/>
                </a:solidFill>
                <a:latin typeface="Calibri"/>
                <a:cs typeface="Calibri"/>
              </a:rPr>
              <a:t>Flow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50">
              <a:latin typeface="Calibri"/>
              <a:cs typeface="Calibri"/>
            </a:endParaRPr>
          </a:p>
          <a:p>
            <a:pPr marR="701040" algn="r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Baku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698747" y="4981955"/>
            <a:ext cx="317500" cy="323215"/>
            <a:chOff x="3698747" y="4981955"/>
            <a:chExt cx="317500" cy="323215"/>
          </a:xfrm>
        </p:grpSpPr>
        <p:sp>
          <p:nvSpPr>
            <p:cNvPr id="15" name="object 15"/>
            <p:cNvSpPr/>
            <p:nvPr/>
          </p:nvSpPr>
          <p:spPr>
            <a:xfrm>
              <a:off x="3713225" y="4996433"/>
              <a:ext cx="288290" cy="294640"/>
            </a:xfrm>
            <a:custGeom>
              <a:avLst/>
              <a:gdLst/>
              <a:ahLst/>
              <a:cxnLst/>
              <a:rect l="l" t="t" r="r" b="b"/>
              <a:pathLst>
                <a:path w="288289" h="294639">
                  <a:moveTo>
                    <a:pt x="144018" y="0"/>
                  </a:moveTo>
                  <a:lnTo>
                    <a:pt x="109982" y="112395"/>
                  </a:lnTo>
                  <a:lnTo>
                    <a:pt x="0" y="112395"/>
                  </a:lnTo>
                  <a:lnTo>
                    <a:pt x="89026" y="181737"/>
                  </a:lnTo>
                  <a:lnTo>
                    <a:pt x="54990" y="294132"/>
                  </a:lnTo>
                  <a:lnTo>
                    <a:pt x="144018" y="224663"/>
                  </a:lnTo>
                  <a:lnTo>
                    <a:pt x="233045" y="294132"/>
                  </a:lnTo>
                  <a:lnTo>
                    <a:pt x="199009" y="181737"/>
                  </a:lnTo>
                  <a:lnTo>
                    <a:pt x="288036" y="112395"/>
                  </a:lnTo>
                  <a:lnTo>
                    <a:pt x="178053" y="112395"/>
                  </a:lnTo>
                  <a:lnTo>
                    <a:pt x="14401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13225" y="4996433"/>
              <a:ext cx="288290" cy="294640"/>
            </a:xfrm>
            <a:custGeom>
              <a:avLst/>
              <a:gdLst/>
              <a:ahLst/>
              <a:cxnLst/>
              <a:rect l="l" t="t" r="r" b="b"/>
              <a:pathLst>
                <a:path w="288289" h="294639">
                  <a:moveTo>
                    <a:pt x="0" y="112395"/>
                  </a:moveTo>
                  <a:lnTo>
                    <a:pt x="109982" y="112395"/>
                  </a:lnTo>
                  <a:lnTo>
                    <a:pt x="144018" y="0"/>
                  </a:lnTo>
                  <a:lnTo>
                    <a:pt x="178053" y="112395"/>
                  </a:lnTo>
                  <a:lnTo>
                    <a:pt x="288036" y="112395"/>
                  </a:lnTo>
                  <a:lnTo>
                    <a:pt x="199009" y="181737"/>
                  </a:lnTo>
                  <a:lnTo>
                    <a:pt x="233045" y="294132"/>
                  </a:lnTo>
                  <a:lnTo>
                    <a:pt x="144018" y="224663"/>
                  </a:lnTo>
                  <a:lnTo>
                    <a:pt x="54990" y="294132"/>
                  </a:lnTo>
                  <a:lnTo>
                    <a:pt x="89026" y="181737"/>
                  </a:lnTo>
                  <a:lnTo>
                    <a:pt x="0" y="112395"/>
                  </a:lnTo>
                  <a:close/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823959" y="6587549"/>
            <a:ext cx="247015" cy="2343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285"/>
              </a:spcBef>
            </a:pPr>
            <a:r>
              <a:rPr sz="1200" b="1" spc="-5" dirty="0">
                <a:latin typeface="Arial"/>
                <a:cs typeface="Arial"/>
              </a:rPr>
              <a:t>41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35582" y="1160779"/>
            <a:ext cx="55746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20" dirty="0">
                <a:latin typeface="Calibri Light"/>
                <a:cs typeface="Calibri Light"/>
              </a:rPr>
              <a:t>Unified</a:t>
            </a:r>
            <a:r>
              <a:rPr sz="3600" b="0" spc="-105" dirty="0">
                <a:latin typeface="Calibri Light"/>
                <a:cs typeface="Calibri Light"/>
              </a:rPr>
              <a:t> </a:t>
            </a:r>
            <a:r>
              <a:rPr sz="3600" b="0" spc="-25" dirty="0">
                <a:latin typeface="Calibri Light"/>
                <a:cs typeface="Calibri Light"/>
              </a:rPr>
              <a:t>Action</a:t>
            </a:r>
            <a:r>
              <a:rPr sz="3600" b="0" spc="-100" dirty="0">
                <a:latin typeface="Calibri Light"/>
                <a:cs typeface="Calibri Light"/>
              </a:rPr>
              <a:t> </a:t>
            </a:r>
            <a:r>
              <a:rPr sz="3600" b="0" spc="-35" dirty="0">
                <a:latin typeface="Calibri Light"/>
                <a:cs typeface="Calibri Light"/>
              </a:rPr>
              <a:t>Partner</a:t>
            </a:r>
            <a:r>
              <a:rPr sz="3600" b="0" spc="-90" dirty="0">
                <a:latin typeface="Calibri Light"/>
                <a:cs typeface="Calibri Light"/>
              </a:rPr>
              <a:t> </a:t>
            </a:r>
            <a:r>
              <a:rPr sz="3600" b="0" spc="-30" dirty="0">
                <a:latin typeface="Calibri Light"/>
                <a:cs typeface="Calibri Light"/>
              </a:rPr>
              <a:t>Analysis</a:t>
            </a:r>
            <a:endParaRPr sz="3600">
              <a:latin typeface="Calibri Light"/>
              <a:cs typeface="Calibri Light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31393" y="1856739"/>
          <a:ext cx="8587105" cy="4121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1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5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5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47370" marR="328930" indent="-21082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USG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/I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500" b="1" spc="-4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ency  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Efforts</a:t>
                      </a:r>
                      <a:r>
                        <a:rPr sz="15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Atropia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548005" marR="113664" indent="-42862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500" b="1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er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ional/Multin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500" b="1" spc="-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ional  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Efforts</a:t>
                      </a:r>
                      <a:r>
                        <a:rPr sz="1500" b="1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Atropia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496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500" b="1" dirty="0">
                          <a:latin typeface="Calibri"/>
                          <a:cs typeface="Calibri"/>
                        </a:rPr>
                        <a:t>BCT</a:t>
                      </a:r>
                      <a:r>
                        <a:rPr sz="1500" b="1" spc="-15" dirty="0">
                          <a:latin typeface="Calibri"/>
                          <a:cs typeface="Calibri"/>
                        </a:rPr>
                        <a:t> AO</a:t>
                      </a:r>
                      <a:r>
                        <a:rPr sz="15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 dirty="0">
                          <a:latin typeface="Calibri"/>
                          <a:cs typeface="Calibri"/>
                        </a:rPr>
                        <a:t>Considerations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9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5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Governance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US Dept</a:t>
                      </a:r>
                      <a:r>
                        <a:rPr sz="13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of </a:t>
                      </a:r>
                      <a:r>
                        <a:rPr sz="13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State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4965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4965" algn="l"/>
                          <a:tab pos="355600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Enhanced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security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4965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4965" algn="l"/>
                          <a:tab pos="355600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More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democratic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governance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4965" marR="64389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4965" algn="l"/>
                          <a:tab pos="355600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Sustained,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diversified </a:t>
                      </a:r>
                      <a:r>
                        <a:rPr sz="1300" spc="-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economy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Government</a:t>
                      </a:r>
                      <a:r>
                        <a:rPr sz="1300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of </a:t>
                      </a:r>
                      <a:r>
                        <a:rPr sz="1300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Atropia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Improving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human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rights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Legal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rights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women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Combatting</a:t>
                      </a:r>
                      <a:r>
                        <a:rPr sz="13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corruption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0" marR="289560" indent="-287020">
                        <a:lnSpc>
                          <a:spcPct val="100000"/>
                        </a:lnSpc>
                        <a:spcBef>
                          <a:spcPts val="185"/>
                        </a:spcBef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US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Consulate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Dara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Lam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(2- </a:t>
                      </a:r>
                      <a:r>
                        <a:rPr sz="1300" spc="-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star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HQ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eqivilent)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Early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link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integration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with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local civil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authorities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 indent="-28702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Host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Nation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lead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DPREs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Security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3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US</a:t>
                      </a:r>
                      <a:r>
                        <a:rPr sz="1300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Dept of</a:t>
                      </a:r>
                      <a:r>
                        <a:rPr sz="13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Defense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4965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4965" algn="l"/>
                          <a:tab pos="355600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Deter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aggression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4965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4965" algn="l"/>
                          <a:tab pos="355600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Assure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regional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security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4965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4965" algn="l"/>
                          <a:tab pos="355600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Protect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US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citizens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and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4965">
                        <a:lnSpc>
                          <a:spcPct val="100000"/>
                        </a:lnSpc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designated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TCNs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4965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4965" algn="l"/>
                          <a:tab pos="355600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Prevent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humanitarian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crisis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300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Atropian</a:t>
                      </a:r>
                      <a:r>
                        <a:rPr sz="1300" u="sng" spc="2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Security</a:t>
                      </a:r>
                      <a:r>
                        <a:rPr sz="13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Forces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Limited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offensive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capability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Facing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conventional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and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irregular</a:t>
                      </a:r>
                      <a:r>
                        <a:rPr sz="13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threats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 marR="290195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Criminal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network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supports </a:t>
                      </a:r>
                      <a:r>
                        <a:rPr sz="1300" spc="-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threat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irregular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forces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0" marR="358140" indent="-287020">
                        <a:lnSpc>
                          <a:spcPct val="100000"/>
                        </a:lnSpc>
                        <a:spcBef>
                          <a:spcPts val="190"/>
                        </a:spcBef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No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conventional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Atropian </a:t>
                      </a:r>
                      <a:r>
                        <a:rPr sz="1300" spc="-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Security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Forces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AO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Local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police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killed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hiding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US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SOF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linked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Atropian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SOF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(assist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targeting)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66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Assistance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3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US</a:t>
                      </a:r>
                      <a:r>
                        <a:rPr sz="1300" u="sng" spc="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Agency</a:t>
                      </a:r>
                      <a:r>
                        <a:rPr sz="1300" u="sng" spc="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for</a:t>
                      </a:r>
                      <a:r>
                        <a:rPr sz="13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Int</a:t>
                      </a:r>
                      <a:r>
                        <a:rPr sz="1300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Development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4965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4965" algn="l"/>
                          <a:tab pos="355600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Improved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economy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4965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4965" algn="l"/>
                          <a:tab pos="355600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Develop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democratic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4965">
                        <a:lnSpc>
                          <a:spcPct val="100000"/>
                        </a:lnSpc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institutions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4965" marR="29972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4965" algn="l"/>
                          <a:tab pos="355600" algn="l"/>
                        </a:tabLst>
                      </a:pPr>
                      <a:r>
                        <a:rPr sz="1300" spc="-20" dirty="0">
                          <a:latin typeface="Calibri"/>
                          <a:cs typeface="Calibri"/>
                        </a:rPr>
                        <a:t>Targeted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healthcare/social </a:t>
                      </a:r>
                      <a:r>
                        <a:rPr sz="1300" spc="-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assistance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300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IGO/NGO</a:t>
                      </a:r>
                      <a:r>
                        <a:rPr sz="1300" u="sng" spc="-1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Focus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UNOCHA – HA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3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DR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UNHCR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DPREs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ICRC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neutral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aid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OSCE –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conflict</a:t>
                      </a:r>
                      <a:r>
                        <a:rPr sz="13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resolution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0" marR="226695" indent="-287020">
                        <a:lnSpc>
                          <a:spcPct val="100000"/>
                        </a:lnSpc>
                        <a:spcBef>
                          <a:spcPts val="190"/>
                        </a:spcBef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Minimize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impact of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military </a:t>
                      </a:r>
                      <a:r>
                        <a:rPr sz="1300" spc="-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operations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civilian 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population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gain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support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 indent="-2870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355600" algn="l"/>
                          <a:tab pos="356235" algn="l"/>
                        </a:tabLst>
                      </a:pPr>
                      <a:r>
                        <a:rPr sz="1300" spc="-10" dirty="0">
                          <a:latin typeface="Calibri"/>
                          <a:cs typeface="Calibri"/>
                        </a:rPr>
                        <a:t>US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forces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provide only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55600">
                        <a:lnSpc>
                          <a:spcPct val="100000"/>
                        </a:lnSpc>
                      </a:pPr>
                      <a:r>
                        <a:rPr sz="1300" spc="-5" dirty="0">
                          <a:latin typeface="Calibri"/>
                          <a:cs typeface="Calibri"/>
                        </a:rPr>
                        <a:t>emergency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medical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HA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410461" y="115062"/>
            <a:ext cx="5892165" cy="707390"/>
          </a:xfrm>
          <a:custGeom>
            <a:avLst/>
            <a:gdLst/>
            <a:ahLst/>
            <a:cxnLst/>
            <a:rect l="l" t="t" r="r" b="b"/>
            <a:pathLst>
              <a:path w="5892165" h="707390">
                <a:moveTo>
                  <a:pt x="0" y="707135"/>
                </a:moveTo>
                <a:lnTo>
                  <a:pt x="5891784" y="707135"/>
                </a:lnTo>
                <a:lnTo>
                  <a:pt x="5891784" y="0"/>
                </a:lnTo>
                <a:lnTo>
                  <a:pt x="0" y="0"/>
                </a:lnTo>
                <a:lnTo>
                  <a:pt x="0" y="707135"/>
                </a:lnTo>
                <a:close/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24939" y="250063"/>
            <a:ext cx="5862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147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IO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Mission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Analysis</a:t>
            </a:r>
            <a:r>
              <a:rPr sz="2400" dirty="0">
                <a:latin typeface="Calibri"/>
                <a:cs typeface="Calibri"/>
              </a:rPr>
              <a:t> -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PMESII-PT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Analysis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05293" y="115062"/>
            <a:ext cx="1663064" cy="707390"/>
          </a:xfrm>
          <a:custGeom>
            <a:avLst/>
            <a:gdLst/>
            <a:ahLst/>
            <a:cxnLst/>
            <a:rect l="l" t="t" r="r" b="b"/>
            <a:pathLst>
              <a:path w="1663065" h="707390">
                <a:moveTo>
                  <a:pt x="0" y="707135"/>
                </a:moveTo>
                <a:lnTo>
                  <a:pt x="1662683" y="707135"/>
                </a:lnTo>
                <a:lnTo>
                  <a:pt x="1662683" y="0"/>
                </a:lnTo>
                <a:lnTo>
                  <a:pt x="0" y="0"/>
                </a:lnTo>
                <a:lnTo>
                  <a:pt x="0" y="70713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19771" y="185166"/>
            <a:ext cx="1633855" cy="483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95"/>
              </a:spcBef>
            </a:pPr>
            <a:r>
              <a:rPr sz="1600" b="1" spc="-50" dirty="0">
                <a:latin typeface="Calibri"/>
                <a:cs typeface="Calibri"/>
              </a:rPr>
              <a:t>LTP</a:t>
            </a:r>
            <a:r>
              <a:rPr sz="1600" b="1" spc="-3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TTP</a:t>
            </a:r>
            <a:endParaRPr sz="1600">
              <a:latin typeface="Calibri"/>
              <a:cs typeface="Calibri"/>
            </a:endParaRPr>
          </a:p>
          <a:p>
            <a:pPr marL="35560">
              <a:lnSpc>
                <a:spcPct val="100000"/>
              </a:lnSpc>
              <a:spcBef>
                <a:spcPts val="10"/>
              </a:spcBef>
            </a:pPr>
            <a:r>
              <a:rPr sz="1400" b="1" spc="-10" dirty="0">
                <a:latin typeface="Calibri"/>
                <a:cs typeface="Calibri"/>
              </a:rPr>
              <a:t>Reference: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FM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3-13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23959" y="6587549"/>
            <a:ext cx="247015" cy="2343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285"/>
              </a:spcBef>
            </a:pPr>
            <a:r>
              <a:rPr sz="1200" b="1" spc="-5" dirty="0">
                <a:latin typeface="Arial"/>
                <a:cs typeface="Arial"/>
              </a:rPr>
              <a:t>42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4027" y="1292350"/>
            <a:ext cx="8691880" cy="5439410"/>
            <a:chOff x="224027" y="1292350"/>
            <a:chExt cx="8691880" cy="54394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4027" y="1292350"/>
              <a:ext cx="8691372" cy="54391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39027" y="2909316"/>
              <a:ext cx="216408" cy="2087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611368" y="2089404"/>
              <a:ext cx="216535" cy="210820"/>
            </a:xfrm>
            <a:custGeom>
              <a:avLst/>
              <a:gdLst/>
              <a:ahLst/>
              <a:cxnLst/>
              <a:rect l="l" t="t" r="r" b="b"/>
              <a:pathLst>
                <a:path w="216535" h="210819">
                  <a:moveTo>
                    <a:pt x="108204" y="0"/>
                  </a:moveTo>
                  <a:lnTo>
                    <a:pt x="66061" y="8268"/>
                  </a:lnTo>
                  <a:lnTo>
                    <a:pt x="31670" y="30813"/>
                  </a:lnTo>
                  <a:lnTo>
                    <a:pt x="8495" y="64240"/>
                  </a:lnTo>
                  <a:lnTo>
                    <a:pt x="0" y="105156"/>
                  </a:lnTo>
                  <a:lnTo>
                    <a:pt x="8495" y="146071"/>
                  </a:lnTo>
                  <a:lnTo>
                    <a:pt x="31670" y="179498"/>
                  </a:lnTo>
                  <a:lnTo>
                    <a:pt x="66061" y="202043"/>
                  </a:lnTo>
                  <a:lnTo>
                    <a:pt x="108204" y="210312"/>
                  </a:lnTo>
                  <a:lnTo>
                    <a:pt x="150346" y="202043"/>
                  </a:lnTo>
                  <a:lnTo>
                    <a:pt x="184737" y="179498"/>
                  </a:lnTo>
                  <a:lnTo>
                    <a:pt x="207912" y="146071"/>
                  </a:lnTo>
                  <a:lnTo>
                    <a:pt x="216408" y="105156"/>
                  </a:lnTo>
                  <a:lnTo>
                    <a:pt x="207912" y="64240"/>
                  </a:lnTo>
                  <a:lnTo>
                    <a:pt x="184737" y="30813"/>
                  </a:lnTo>
                  <a:lnTo>
                    <a:pt x="150346" y="8268"/>
                  </a:lnTo>
                  <a:lnTo>
                    <a:pt x="108204" y="0"/>
                  </a:lnTo>
                  <a:close/>
                </a:path>
              </a:pathLst>
            </a:custGeom>
            <a:solidFill>
              <a:srgbClr val="00AF50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10640" y="1997963"/>
              <a:ext cx="5834380" cy="2794000"/>
            </a:xfrm>
            <a:custGeom>
              <a:avLst/>
              <a:gdLst/>
              <a:ahLst/>
              <a:cxnLst/>
              <a:rect l="l" t="t" r="r" b="b"/>
              <a:pathLst>
                <a:path w="5834380" h="2794000">
                  <a:moveTo>
                    <a:pt x="216408" y="925830"/>
                  </a:moveTo>
                  <a:lnTo>
                    <a:pt x="207911" y="885202"/>
                  </a:lnTo>
                  <a:lnTo>
                    <a:pt x="184734" y="852017"/>
                  </a:lnTo>
                  <a:lnTo>
                    <a:pt x="150342" y="829640"/>
                  </a:lnTo>
                  <a:lnTo>
                    <a:pt x="108204" y="821436"/>
                  </a:lnTo>
                  <a:lnTo>
                    <a:pt x="66052" y="829640"/>
                  </a:lnTo>
                  <a:lnTo>
                    <a:pt x="31661" y="852017"/>
                  </a:lnTo>
                  <a:lnTo>
                    <a:pt x="8483" y="885202"/>
                  </a:lnTo>
                  <a:lnTo>
                    <a:pt x="0" y="925830"/>
                  </a:lnTo>
                  <a:lnTo>
                    <a:pt x="8483" y="966470"/>
                  </a:lnTo>
                  <a:lnTo>
                    <a:pt x="31661" y="999655"/>
                  </a:lnTo>
                  <a:lnTo>
                    <a:pt x="66052" y="1022032"/>
                  </a:lnTo>
                  <a:lnTo>
                    <a:pt x="108204" y="1030224"/>
                  </a:lnTo>
                  <a:lnTo>
                    <a:pt x="150342" y="1022032"/>
                  </a:lnTo>
                  <a:lnTo>
                    <a:pt x="184734" y="999655"/>
                  </a:lnTo>
                  <a:lnTo>
                    <a:pt x="207911" y="966470"/>
                  </a:lnTo>
                  <a:lnTo>
                    <a:pt x="216408" y="925830"/>
                  </a:lnTo>
                  <a:close/>
                </a:path>
                <a:path w="5834380" h="2794000">
                  <a:moveTo>
                    <a:pt x="1917192" y="342138"/>
                  </a:moveTo>
                  <a:lnTo>
                    <a:pt x="1908619" y="301510"/>
                  </a:lnTo>
                  <a:lnTo>
                    <a:pt x="1885276" y="268325"/>
                  </a:lnTo>
                  <a:lnTo>
                    <a:pt x="1850644" y="245948"/>
                  </a:lnTo>
                  <a:lnTo>
                    <a:pt x="1808226" y="237744"/>
                  </a:lnTo>
                  <a:lnTo>
                    <a:pt x="1765795" y="245948"/>
                  </a:lnTo>
                  <a:lnTo>
                    <a:pt x="1731162" y="268325"/>
                  </a:lnTo>
                  <a:lnTo>
                    <a:pt x="1707819" y="301510"/>
                  </a:lnTo>
                  <a:lnTo>
                    <a:pt x="1699260" y="342138"/>
                  </a:lnTo>
                  <a:lnTo>
                    <a:pt x="1707819" y="382778"/>
                  </a:lnTo>
                  <a:lnTo>
                    <a:pt x="1731162" y="415963"/>
                  </a:lnTo>
                  <a:lnTo>
                    <a:pt x="1765795" y="438340"/>
                  </a:lnTo>
                  <a:lnTo>
                    <a:pt x="1808226" y="446532"/>
                  </a:lnTo>
                  <a:lnTo>
                    <a:pt x="1850644" y="438340"/>
                  </a:lnTo>
                  <a:lnTo>
                    <a:pt x="1885276" y="415963"/>
                  </a:lnTo>
                  <a:lnTo>
                    <a:pt x="1908619" y="382778"/>
                  </a:lnTo>
                  <a:lnTo>
                    <a:pt x="1917192" y="342138"/>
                  </a:lnTo>
                  <a:close/>
                </a:path>
                <a:path w="5834380" h="2794000">
                  <a:moveTo>
                    <a:pt x="1932432" y="2526030"/>
                  </a:moveTo>
                  <a:lnTo>
                    <a:pt x="1923859" y="2485402"/>
                  </a:lnTo>
                  <a:lnTo>
                    <a:pt x="1900516" y="2452217"/>
                  </a:lnTo>
                  <a:lnTo>
                    <a:pt x="1865884" y="2429840"/>
                  </a:lnTo>
                  <a:lnTo>
                    <a:pt x="1823466" y="2421636"/>
                  </a:lnTo>
                  <a:lnTo>
                    <a:pt x="1781035" y="2429840"/>
                  </a:lnTo>
                  <a:lnTo>
                    <a:pt x="1746402" y="2452217"/>
                  </a:lnTo>
                  <a:lnTo>
                    <a:pt x="1723059" y="2485402"/>
                  </a:lnTo>
                  <a:lnTo>
                    <a:pt x="1714500" y="2526030"/>
                  </a:lnTo>
                  <a:lnTo>
                    <a:pt x="1723059" y="2566670"/>
                  </a:lnTo>
                  <a:lnTo>
                    <a:pt x="1746402" y="2599855"/>
                  </a:lnTo>
                  <a:lnTo>
                    <a:pt x="1781035" y="2622232"/>
                  </a:lnTo>
                  <a:lnTo>
                    <a:pt x="1823466" y="2630424"/>
                  </a:lnTo>
                  <a:lnTo>
                    <a:pt x="1865884" y="2622232"/>
                  </a:lnTo>
                  <a:lnTo>
                    <a:pt x="1900516" y="2599855"/>
                  </a:lnTo>
                  <a:lnTo>
                    <a:pt x="1923859" y="2566670"/>
                  </a:lnTo>
                  <a:lnTo>
                    <a:pt x="1932432" y="2526030"/>
                  </a:lnTo>
                  <a:close/>
                </a:path>
                <a:path w="5834380" h="2794000">
                  <a:moveTo>
                    <a:pt x="2217420" y="104394"/>
                  </a:moveTo>
                  <a:lnTo>
                    <a:pt x="2208847" y="63766"/>
                  </a:lnTo>
                  <a:lnTo>
                    <a:pt x="2185505" y="30581"/>
                  </a:lnTo>
                  <a:lnTo>
                    <a:pt x="2150872" y="8204"/>
                  </a:lnTo>
                  <a:lnTo>
                    <a:pt x="2108454" y="0"/>
                  </a:lnTo>
                  <a:lnTo>
                    <a:pt x="2066023" y="8204"/>
                  </a:lnTo>
                  <a:lnTo>
                    <a:pt x="2031390" y="30581"/>
                  </a:lnTo>
                  <a:lnTo>
                    <a:pt x="2008047" y="63766"/>
                  </a:lnTo>
                  <a:lnTo>
                    <a:pt x="1999488" y="104394"/>
                  </a:lnTo>
                  <a:lnTo>
                    <a:pt x="2008047" y="145034"/>
                  </a:lnTo>
                  <a:lnTo>
                    <a:pt x="2031390" y="178219"/>
                  </a:lnTo>
                  <a:lnTo>
                    <a:pt x="2066023" y="200596"/>
                  </a:lnTo>
                  <a:lnTo>
                    <a:pt x="2108454" y="208788"/>
                  </a:lnTo>
                  <a:lnTo>
                    <a:pt x="2150872" y="200596"/>
                  </a:lnTo>
                  <a:lnTo>
                    <a:pt x="2185505" y="178219"/>
                  </a:lnTo>
                  <a:lnTo>
                    <a:pt x="2208847" y="145034"/>
                  </a:lnTo>
                  <a:lnTo>
                    <a:pt x="2217420" y="104394"/>
                  </a:lnTo>
                  <a:close/>
                </a:path>
                <a:path w="5834380" h="2794000">
                  <a:moveTo>
                    <a:pt x="3849624" y="2370582"/>
                  </a:moveTo>
                  <a:lnTo>
                    <a:pt x="3841051" y="2329954"/>
                  </a:lnTo>
                  <a:lnTo>
                    <a:pt x="3817709" y="2296769"/>
                  </a:lnTo>
                  <a:lnTo>
                    <a:pt x="3783076" y="2274392"/>
                  </a:lnTo>
                  <a:lnTo>
                    <a:pt x="3740658" y="2266188"/>
                  </a:lnTo>
                  <a:lnTo>
                    <a:pt x="3698227" y="2274392"/>
                  </a:lnTo>
                  <a:lnTo>
                    <a:pt x="3663594" y="2296769"/>
                  </a:lnTo>
                  <a:lnTo>
                    <a:pt x="3640251" y="2329954"/>
                  </a:lnTo>
                  <a:lnTo>
                    <a:pt x="3631692" y="2370582"/>
                  </a:lnTo>
                  <a:lnTo>
                    <a:pt x="3640251" y="2411222"/>
                  </a:lnTo>
                  <a:lnTo>
                    <a:pt x="3663594" y="2444407"/>
                  </a:lnTo>
                  <a:lnTo>
                    <a:pt x="3698227" y="2466784"/>
                  </a:lnTo>
                  <a:lnTo>
                    <a:pt x="3740658" y="2474976"/>
                  </a:lnTo>
                  <a:lnTo>
                    <a:pt x="3783076" y="2466784"/>
                  </a:lnTo>
                  <a:lnTo>
                    <a:pt x="3817709" y="2444407"/>
                  </a:lnTo>
                  <a:lnTo>
                    <a:pt x="3841051" y="2411222"/>
                  </a:lnTo>
                  <a:lnTo>
                    <a:pt x="3849624" y="2370582"/>
                  </a:lnTo>
                  <a:close/>
                </a:path>
                <a:path w="5834380" h="2794000">
                  <a:moveTo>
                    <a:pt x="5687568" y="1069848"/>
                  </a:moveTo>
                  <a:lnTo>
                    <a:pt x="5679071" y="1028941"/>
                  </a:lnTo>
                  <a:lnTo>
                    <a:pt x="5655894" y="995514"/>
                  </a:lnTo>
                  <a:lnTo>
                    <a:pt x="5621502" y="972972"/>
                  </a:lnTo>
                  <a:lnTo>
                    <a:pt x="5579364" y="964692"/>
                  </a:lnTo>
                  <a:lnTo>
                    <a:pt x="5537212" y="972972"/>
                  </a:lnTo>
                  <a:lnTo>
                    <a:pt x="5502821" y="995514"/>
                  </a:lnTo>
                  <a:lnTo>
                    <a:pt x="5479643" y="1028941"/>
                  </a:lnTo>
                  <a:lnTo>
                    <a:pt x="5471160" y="1069848"/>
                  </a:lnTo>
                  <a:lnTo>
                    <a:pt x="5479643" y="1110767"/>
                  </a:lnTo>
                  <a:lnTo>
                    <a:pt x="5502821" y="1144193"/>
                  </a:lnTo>
                  <a:lnTo>
                    <a:pt x="5537212" y="1166736"/>
                  </a:lnTo>
                  <a:lnTo>
                    <a:pt x="5579364" y="1175004"/>
                  </a:lnTo>
                  <a:lnTo>
                    <a:pt x="5621502" y="1166736"/>
                  </a:lnTo>
                  <a:lnTo>
                    <a:pt x="5655894" y="1144193"/>
                  </a:lnTo>
                  <a:lnTo>
                    <a:pt x="5679071" y="1110767"/>
                  </a:lnTo>
                  <a:lnTo>
                    <a:pt x="5687568" y="1069848"/>
                  </a:lnTo>
                  <a:close/>
                </a:path>
                <a:path w="5834380" h="2794000">
                  <a:moveTo>
                    <a:pt x="5833872" y="2689098"/>
                  </a:moveTo>
                  <a:lnTo>
                    <a:pt x="5825375" y="2648470"/>
                  </a:lnTo>
                  <a:lnTo>
                    <a:pt x="5802198" y="2615285"/>
                  </a:lnTo>
                  <a:lnTo>
                    <a:pt x="5767806" y="2592908"/>
                  </a:lnTo>
                  <a:lnTo>
                    <a:pt x="5725668" y="2584704"/>
                  </a:lnTo>
                  <a:lnTo>
                    <a:pt x="5683516" y="2592908"/>
                  </a:lnTo>
                  <a:lnTo>
                    <a:pt x="5649125" y="2615285"/>
                  </a:lnTo>
                  <a:lnTo>
                    <a:pt x="5625947" y="2648470"/>
                  </a:lnTo>
                  <a:lnTo>
                    <a:pt x="5617464" y="2689098"/>
                  </a:lnTo>
                  <a:lnTo>
                    <a:pt x="5625947" y="2729738"/>
                  </a:lnTo>
                  <a:lnTo>
                    <a:pt x="5649125" y="2762923"/>
                  </a:lnTo>
                  <a:lnTo>
                    <a:pt x="5683516" y="2785300"/>
                  </a:lnTo>
                  <a:lnTo>
                    <a:pt x="5725668" y="2793492"/>
                  </a:lnTo>
                  <a:lnTo>
                    <a:pt x="5767806" y="2785300"/>
                  </a:lnTo>
                  <a:lnTo>
                    <a:pt x="5802198" y="2762923"/>
                  </a:lnTo>
                  <a:lnTo>
                    <a:pt x="5825375" y="2729738"/>
                  </a:lnTo>
                  <a:lnTo>
                    <a:pt x="5833872" y="2689098"/>
                  </a:lnTo>
                  <a:close/>
                </a:path>
              </a:pathLst>
            </a:custGeom>
            <a:solidFill>
              <a:srgbClr val="FFFF00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77696" y="2151887"/>
              <a:ext cx="4386580" cy="815340"/>
            </a:xfrm>
            <a:custGeom>
              <a:avLst/>
              <a:gdLst/>
              <a:ahLst/>
              <a:cxnLst/>
              <a:rect l="l" t="t" r="r" b="b"/>
              <a:pathLst>
                <a:path w="4386580" h="815339">
                  <a:moveTo>
                    <a:pt x="86868" y="773430"/>
                  </a:moveTo>
                  <a:lnTo>
                    <a:pt x="83451" y="757135"/>
                  </a:lnTo>
                  <a:lnTo>
                    <a:pt x="74142" y="743813"/>
                  </a:lnTo>
                  <a:lnTo>
                    <a:pt x="60337" y="734822"/>
                  </a:lnTo>
                  <a:lnTo>
                    <a:pt x="43434" y="731520"/>
                  </a:lnTo>
                  <a:lnTo>
                    <a:pt x="26517" y="734822"/>
                  </a:lnTo>
                  <a:lnTo>
                    <a:pt x="12712" y="743813"/>
                  </a:lnTo>
                  <a:lnTo>
                    <a:pt x="3403" y="757135"/>
                  </a:lnTo>
                  <a:lnTo>
                    <a:pt x="0" y="773430"/>
                  </a:lnTo>
                  <a:lnTo>
                    <a:pt x="3403" y="789736"/>
                  </a:lnTo>
                  <a:lnTo>
                    <a:pt x="12712" y="803059"/>
                  </a:lnTo>
                  <a:lnTo>
                    <a:pt x="26517" y="812050"/>
                  </a:lnTo>
                  <a:lnTo>
                    <a:pt x="43434" y="815340"/>
                  </a:lnTo>
                  <a:lnTo>
                    <a:pt x="60337" y="812050"/>
                  </a:lnTo>
                  <a:lnTo>
                    <a:pt x="74142" y="803059"/>
                  </a:lnTo>
                  <a:lnTo>
                    <a:pt x="83451" y="789736"/>
                  </a:lnTo>
                  <a:lnTo>
                    <a:pt x="86868" y="773430"/>
                  </a:lnTo>
                  <a:close/>
                </a:path>
                <a:path w="4386580" h="815339">
                  <a:moveTo>
                    <a:pt x="4386072" y="41910"/>
                  </a:moveTo>
                  <a:lnTo>
                    <a:pt x="4382655" y="25615"/>
                  </a:lnTo>
                  <a:lnTo>
                    <a:pt x="4373346" y="12293"/>
                  </a:lnTo>
                  <a:lnTo>
                    <a:pt x="4359541" y="3302"/>
                  </a:lnTo>
                  <a:lnTo>
                    <a:pt x="4342638" y="0"/>
                  </a:lnTo>
                  <a:lnTo>
                    <a:pt x="4325721" y="3302"/>
                  </a:lnTo>
                  <a:lnTo>
                    <a:pt x="4311916" y="12293"/>
                  </a:lnTo>
                  <a:lnTo>
                    <a:pt x="4302607" y="25615"/>
                  </a:lnTo>
                  <a:lnTo>
                    <a:pt x="4299204" y="41910"/>
                  </a:lnTo>
                  <a:lnTo>
                    <a:pt x="4302607" y="58216"/>
                  </a:lnTo>
                  <a:lnTo>
                    <a:pt x="4311916" y="71539"/>
                  </a:lnTo>
                  <a:lnTo>
                    <a:pt x="4325721" y="80530"/>
                  </a:lnTo>
                  <a:lnTo>
                    <a:pt x="4342638" y="83820"/>
                  </a:lnTo>
                  <a:lnTo>
                    <a:pt x="4359541" y="80530"/>
                  </a:lnTo>
                  <a:lnTo>
                    <a:pt x="4373346" y="71539"/>
                  </a:lnTo>
                  <a:lnTo>
                    <a:pt x="4382655" y="58216"/>
                  </a:lnTo>
                  <a:lnTo>
                    <a:pt x="4386072" y="419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77695" y="2883408"/>
              <a:ext cx="86995" cy="83820"/>
            </a:xfrm>
            <a:custGeom>
              <a:avLst/>
              <a:gdLst/>
              <a:ahLst/>
              <a:cxnLst/>
              <a:rect l="l" t="t" r="r" b="b"/>
              <a:pathLst>
                <a:path w="86994" h="83819">
                  <a:moveTo>
                    <a:pt x="0" y="41909"/>
                  </a:moveTo>
                  <a:lnTo>
                    <a:pt x="3411" y="25610"/>
                  </a:lnTo>
                  <a:lnTo>
                    <a:pt x="12715" y="12287"/>
                  </a:lnTo>
                  <a:lnTo>
                    <a:pt x="26521" y="3298"/>
                  </a:lnTo>
                  <a:lnTo>
                    <a:pt x="43434" y="0"/>
                  </a:lnTo>
                  <a:lnTo>
                    <a:pt x="60346" y="3298"/>
                  </a:lnTo>
                  <a:lnTo>
                    <a:pt x="74152" y="12287"/>
                  </a:lnTo>
                  <a:lnTo>
                    <a:pt x="83456" y="25610"/>
                  </a:lnTo>
                  <a:lnTo>
                    <a:pt x="86867" y="41909"/>
                  </a:lnTo>
                  <a:lnTo>
                    <a:pt x="83456" y="58209"/>
                  </a:lnTo>
                  <a:lnTo>
                    <a:pt x="74152" y="71532"/>
                  </a:lnTo>
                  <a:lnTo>
                    <a:pt x="60346" y="80521"/>
                  </a:lnTo>
                  <a:lnTo>
                    <a:pt x="43434" y="83819"/>
                  </a:lnTo>
                  <a:lnTo>
                    <a:pt x="26521" y="80521"/>
                  </a:lnTo>
                  <a:lnTo>
                    <a:pt x="12715" y="71532"/>
                  </a:lnTo>
                  <a:lnTo>
                    <a:pt x="3411" y="58209"/>
                  </a:lnTo>
                  <a:lnTo>
                    <a:pt x="0" y="41909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42759" y="3022092"/>
              <a:ext cx="86995" cy="83820"/>
            </a:xfrm>
            <a:custGeom>
              <a:avLst/>
              <a:gdLst/>
              <a:ahLst/>
              <a:cxnLst/>
              <a:rect l="l" t="t" r="r" b="b"/>
              <a:pathLst>
                <a:path w="86995" h="83819">
                  <a:moveTo>
                    <a:pt x="43434" y="0"/>
                  </a:moveTo>
                  <a:lnTo>
                    <a:pt x="26521" y="3298"/>
                  </a:lnTo>
                  <a:lnTo>
                    <a:pt x="12715" y="12287"/>
                  </a:lnTo>
                  <a:lnTo>
                    <a:pt x="3411" y="25610"/>
                  </a:lnTo>
                  <a:lnTo>
                    <a:pt x="0" y="41910"/>
                  </a:lnTo>
                  <a:lnTo>
                    <a:pt x="3411" y="58209"/>
                  </a:lnTo>
                  <a:lnTo>
                    <a:pt x="12715" y="71532"/>
                  </a:lnTo>
                  <a:lnTo>
                    <a:pt x="26521" y="80521"/>
                  </a:lnTo>
                  <a:lnTo>
                    <a:pt x="43434" y="83820"/>
                  </a:lnTo>
                  <a:lnTo>
                    <a:pt x="60346" y="80521"/>
                  </a:lnTo>
                  <a:lnTo>
                    <a:pt x="74152" y="71532"/>
                  </a:lnTo>
                  <a:lnTo>
                    <a:pt x="83456" y="58209"/>
                  </a:lnTo>
                  <a:lnTo>
                    <a:pt x="86868" y="41910"/>
                  </a:lnTo>
                  <a:lnTo>
                    <a:pt x="83456" y="25610"/>
                  </a:lnTo>
                  <a:lnTo>
                    <a:pt x="74152" y="12287"/>
                  </a:lnTo>
                  <a:lnTo>
                    <a:pt x="60346" y="3298"/>
                  </a:lnTo>
                  <a:lnTo>
                    <a:pt x="434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42759" y="3022092"/>
              <a:ext cx="86995" cy="83820"/>
            </a:xfrm>
            <a:custGeom>
              <a:avLst/>
              <a:gdLst/>
              <a:ahLst/>
              <a:cxnLst/>
              <a:rect l="l" t="t" r="r" b="b"/>
              <a:pathLst>
                <a:path w="86995" h="83819">
                  <a:moveTo>
                    <a:pt x="0" y="41910"/>
                  </a:moveTo>
                  <a:lnTo>
                    <a:pt x="3411" y="25610"/>
                  </a:lnTo>
                  <a:lnTo>
                    <a:pt x="12715" y="12287"/>
                  </a:lnTo>
                  <a:lnTo>
                    <a:pt x="26521" y="3298"/>
                  </a:lnTo>
                  <a:lnTo>
                    <a:pt x="43434" y="0"/>
                  </a:lnTo>
                  <a:lnTo>
                    <a:pt x="60346" y="3298"/>
                  </a:lnTo>
                  <a:lnTo>
                    <a:pt x="74152" y="12287"/>
                  </a:lnTo>
                  <a:lnTo>
                    <a:pt x="83456" y="25610"/>
                  </a:lnTo>
                  <a:lnTo>
                    <a:pt x="86868" y="41910"/>
                  </a:lnTo>
                  <a:lnTo>
                    <a:pt x="83456" y="58209"/>
                  </a:lnTo>
                  <a:lnTo>
                    <a:pt x="74152" y="71532"/>
                  </a:lnTo>
                  <a:lnTo>
                    <a:pt x="60346" y="80521"/>
                  </a:lnTo>
                  <a:lnTo>
                    <a:pt x="43434" y="83820"/>
                  </a:lnTo>
                  <a:lnTo>
                    <a:pt x="26521" y="80521"/>
                  </a:lnTo>
                  <a:lnTo>
                    <a:pt x="12715" y="71532"/>
                  </a:lnTo>
                  <a:lnTo>
                    <a:pt x="3411" y="58209"/>
                  </a:lnTo>
                  <a:lnTo>
                    <a:pt x="0" y="4191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77183" y="2071116"/>
              <a:ext cx="86995" cy="71755"/>
            </a:xfrm>
            <a:custGeom>
              <a:avLst/>
              <a:gdLst/>
              <a:ahLst/>
              <a:cxnLst/>
              <a:rect l="l" t="t" r="r" b="b"/>
              <a:pathLst>
                <a:path w="86995" h="71755">
                  <a:moveTo>
                    <a:pt x="43433" y="0"/>
                  </a:moveTo>
                  <a:lnTo>
                    <a:pt x="26521" y="2809"/>
                  </a:lnTo>
                  <a:lnTo>
                    <a:pt x="12715" y="10477"/>
                  </a:lnTo>
                  <a:lnTo>
                    <a:pt x="3411" y="21859"/>
                  </a:lnTo>
                  <a:lnTo>
                    <a:pt x="0" y="35813"/>
                  </a:lnTo>
                  <a:lnTo>
                    <a:pt x="3411" y="49768"/>
                  </a:lnTo>
                  <a:lnTo>
                    <a:pt x="12715" y="61150"/>
                  </a:lnTo>
                  <a:lnTo>
                    <a:pt x="26521" y="68818"/>
                  </a:lnTo>
                  <a:lnTo>
                    <a:pt x="43433" y="71628"/>
                  </a:lnTo>
                  <a:lnTo>
                    <a:pt x="60346" y="68818"/>
                  </a:lnTo>
                  <a:lnTo>
                    <a:pt x="74152" y="61150"/>
                  </a:lnTo>
                  <a:lnTo>
                    <a:pt x="83456" y="49768"/>
                  </a:lnTo>
                  <a:lnTo>
                    <a:pt x="86867" y="35813"/>
                  </a:lnTo>
                  <a:lnTo>
                    <a:pt x="83456" y="21859"/>
                  </a:lnTo>
                  <a:lnTo>
                    <a:pt x="74152" y="10477"/>
                  </a:lnTo>
                  <a:lnTo>
                    <a:pt x="60346" y="2809"/>
                  </a:lnTo>
                  <a:lnTo>
                    <a:pt x="43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77183" y="2071116"/>
              <a:ext cx="86995" cy="71755"/>
            </a:xfrm>
            <a:custGeom>
              <a:avLst/>
              <a:gdLst/>
              <a:ahLst/>
              <a:cxnLst/>
              <a:rect l="l" t="t" r="r" b="b"/>
              <a:pathLst>
                <a:path w="86995" h="71755">
                  <a:moveTo>
                    <a:pt x="0" y="35813"/>
                  </a:moveTo>
                  <a:lnTo>
                    <a:pt x="3411" y="21859"/>
                  </a:lnTo>
                  <a:lnTo>
                    <a:pt x="12715" y="10477"/>
                  </a:lnTo>
                  <a:lnTo>
                    <a:pt x="26521" y="2809"/>
                  </a:lnTo>
                  <a:lnTo>
                    <a:pt x="43433" y="0"/>
                  </a:lnTo>
                  <a:lnTo>
                    <a:pt x="60346" y="2809"/>
                  </a:lnTo>
                  <a:lnTo>
                    <a:pt x="74152" y="10477"/>
                  </a:lnTo>
                  <a:lnTo>
                    <a:pt x="83456" y="21859"/>
                  </a:lnTo>
                  <a:lnTo>
                    <a:pt x="86867" y="35813"/>
                  </a:lnTo>
                  <a:lnTo>
                    <a:pt x="83456" y="49768"/>
                  </a:lnTo>
                  <a:lnTo>
                    <a:pt x="74152" y="61150"/>
                  </a:lnTo>
                  <a:lnTo>
                    <a:pt x="60346" y="68818"/>
                  </a:lnTo>
                  <a:lnTo>
                    <a:pt x="43433" y="71628"/>
                  </a:lnTo>
                  <a:lnTo>
                    <a:pt x="26521" y="68818"/>
                  </a:lnTo>
                  <a:lnTo>
                    <a:pt x="12715" y="61150"/>
                  </a:lnTo>
                  <a:lnTo>
                    <a:pt x="3411" y="49768"/>
                  </a:lnTo>
                  <a:lnTo>
                    <a:pt x="0" y="35813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83051" y="4480560"/>
              <a:ext cx="100965" cy="82550"/>
            </a:xfrm>
            <a:custGeom>
              <a:avLst/>
              <a:gdLst/>
              <a:ahLst/>
              <a:cxnLst/>
              <a:rect l="l" t="t" r="r" b="b"/>
              <a:pathLst>
                <a:path w="100964" h="82550">
                  <a:moveTo>
                    <a:pt x="50292" y="0"/>
                  </a:moveTo>
                  <a:lnTo>
                    <a:pt x="30700" y="3232"/>
                  </a:lnTo>
                  <a:lnTo>
                    <a:pt x="14716" y="12049"/>
                  </a:lnTo>
                  <a:lnTo>
                    <a:pt x="3946" y="25128"/>
                  </a:lnTo>
                  <a:lnTo>
                    <a:pt x="0" y="41147"/>
                  </a:lnTo>
                  <a:lnTo>
                    <a:pt x="3946" y="57167"/>
                  </a:lnTo>
                  <a:lnTo>
                    <a:pt x="14716" y="70246"/>
                  </a:lnTo>
                  <a:lnTo>
                    <a:pt x="30700" y="79063"/>
                  </a:lnTo>
                  <a:lnTo>
                    <a:pt x="50292" y="82295"/>
                  </a:lnTo>
                  <a:lnTo>
                    <a:pt x="69883" y="79063"/>
                  </a:lnTo>
                  <a:lnTo>
                    <a:pt x="85867" y="70246"/>
                  </a:lnTo>
                  <a:lnTo>
                    <a:pt x="96637" y="57167"/>
                  </a:lnTo>
                  <a:lnTo>
                    <a:pt x="100584" y="41147"/>
                  </a:lnTo>
                  <a:lnTo>
                    <a:pt x="96637" y="25128"/>
                  </a:lnTo>
                  <a:lnTo>
                    <a:pt x="85867" y="12049"/>
                  </a:lnTo>
                  <a:lnTo>
                    <a:pt x="69883" y="3232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83051" y="4480560"/>
              <a:ext cx="100965" cy="82550"/>
            </a:xfrm>
            <a:custGeom>
              <a:avLst/>
              <a:gdLst/>
              <a:ahLst/>
              <a:cxnLst/>
              <a:rect l="l" t="t" r="r" b="b"/>
              <a:pathLst>
                <a:path w="100964" h="82550">
                  <a:moveTo>
                    <a:pt x="0" y="41147"/>
                  </a:moveTo>
                  <a:lnTo>
                    <a:pt x="3946" y="25128"/>
                  </a:lnTo>
                  <a:lnTo>
                    <a:pt x="14716" y="12049"/>
                  </a:lnTo>
                  <a:lnTo>
                    <a:pt x="30700" y="3232"/>
                  </a:lnTo>
                  <a:lnTo>
                    <a:pt x="50292" y="0"/>
                  </a:lnTo>
                  <a:lnTo>
                    <a:pt x="69883" y="3232"/>
                  </a:lnTo>
                  <a:lnTo>
                    <a:pt x="85867" y="12049"/>
                  </a:lnTo>
                  <a:lnTo>
                    <a:pt x="96637" y="25128"/>
                  </a:lnTo>
                  <a:lnTo>
                    <a:pt x="100584" y="41147"/>
                  </a:lnTo>
                  <a:lnTo>
                    <a:pt x="96637" y="57167"/>
                  </a:lnTo>
                  <a:lnTo>
                    <a:pt x="85867" y="70246"/>
                  </a:lnTo>
                  <a:lnTo>
                    <a:pt x="69883" y="79063"/>
                  </a:lnTo>
                  <a:lnTo>
                    <a:pt x="50292" y="82295"/>
                  </a:lnTo>
                  <a:lnTo>
                    <a:pt x="30700" y="79063"/>
                  </a:lnTo>
                  <a:lnTo>
                    <a:pt x="14716" y="70246"/>
                  </a:lnTo>
                  <a:lnTo>
                    <a:pt x="3946" y="57167"/>
                  </a:lnTo>
                  <a:lnTo>
                    <a:pt x="0" y="4114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98719" y="4325111"/>
              <a:ext cx="86995" cy="71755"/>
            </a:xfrm>
            <a:custGeom>
              <a:avLst/>
              <a:gdLst/>
              <a:ahLst/>
              <a:cxnLst/>
              <a:rect l="l" t="t" r="r" b="b"/>
              <a:pathLst>
                <a:path w="86995" h="71754">
                  <a:moveTo>
                    <a:pt x="43433" y="0"/>
                  </a:moveTo>
                  <a:lnTo>
                    <a:pt x="26521" y="2809"/>
                  </a:lnTo>
                  <a:lnTo>
                    <a:pt x="12715" y="10477"/>
                  </a:lnTo>
                  <a:lnTo>
                    <a:pt x="3411" y="21859"/>
                  </a:lnTo>
                  <a:lnTo>
                    <a:pt x="0" y="35813"/>
                  </a:lnTo>
                  <a:lnTo>
                    <a:pt x="3411" y="49768"/>
                  </a:lnTo>
                  <a:lnTo>
                    <a:pt x="12715" y="61150"/>
                  </a:lnTo>
                  <a:lnTo>
                    <a:pt x="26521" y="68818"/>
                  </a:lnTo>
                  <a:lnTo>
                    <a:pt x="43433" y="71627"/>
                  </a:lnTo>
                  <a:lnTo>
                    <a:pt x="60346" y="68818"/>
                  </a:lnTo>
                  <a:lnTo>
                    <a:pt x="74152" y="61150"/>
                  </a:lnTo>
                  <a:lnTo>
                    <a:pt x="83456" y="49768"/>
                  </a:lnTo>
                  <a:lnTo>
                    <a:pt x="86867" y="35813"/>
                  </a:lnTo>
                  <a:lnTo>
                    <a:pt x="83456" y="21859"/>
                  </a:lnTo>
                  <a:lnTo>
                    <a:pt x="74152" y="10477"/>
                  </a:lnTo>
                  <a:lnTo>
                    <a:pt x="60346" y="2809"/>
                  </a:lnTo>
                  <a:lnTo>
                    <a:pt x="43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998719" y="4325111"/>
              <a:ext cx="86995" cy="71755"/>
            </a:xfrm>
            <a:custGeom>
              <a:avLst/>
              <a:gdLst/>
              <a:ahLst/>
              <a:cxnLst/>
              <a:rect l="l" t="t" r="r" b="b"/>
              <a:pathLst>
                <a:path w="86995" h="71754">
                  <a:moveTo>
                    <a:pt x="0" y="35813"/>
                  </a:moveTo>
                  <a:lnTo>
                    <a:pt x="3411" y="21859"/>
                  </a:lnTo>
                  <a:lnTo>
                    <a:pt x="12715" y="10477"/>
                  </a:lnTo>
                  <a:lnTo>
                    <a:pt x="26521" y="2809"/>
                  </a:lnTo>
                  <a:lnTo>
                    <a:pt x="43433" y="0"/>
                  </a:lnTo>
                  <a:lnTo>
                    <a:pt x="60346" y="2809"/>
                  </a:lnTo>
                  <a:lnTo>
                    <a:pt x="74152" y="10477"/>
                  </a:lnTo>
                  <a:lnTo>
                    <a:pt x="83456" y="21859"/>
                  </a:lnTo>
                  <a:lnTo>
                    <a:pt x="86867" y="35813"/>
                  </a:lnTo>
                  <a:lnTo>
                    <a:pt x="83456" y="49768"/>
                  </a:lnTo>
                  <a:lnTo>
                    <a:pt x="74152" y="61150"/>
                  </a:lnTo>
                  <a:lnTo>
                    <a:pt x="60346" y="68818"/>
                  </a:lnTo>
                  <a:lnTo>
                    <a:pt x="43433" y="71627"/>
                  </a:lnTo>
                  <a:lnTo>
                    <a:pt x="26521" y="68818"/>
                  </a:lnTo>
                  <a:lnTo>
                    <a:pt x="12715" y="61150"/>
                  </a:lnTo>
                  <a:lnTo>
                    <a:pt x="3411" y="49768"/>
                  </a:lnTo>
                  <a:lnTo>
                    <a:pt x="0" y="35813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990587" y="4645151"/>
              <a:ext cx="88900" cy="82550"/>
            </a:xfrm>
            <a:custGeom>
              <a:avLst/>
              <a:gdLst/>
              <a:ahLst/>
              <a:cxnLst/>
              <a:rect l="l" t="t" r="r" b="b"/>
              <a:pathLst>
                <a:path w="88900" h="82550">
                  <a:moveTo>
                    <a:pt x="44195" y="0"/>
                  </a:moveTo>
                  <a:lnTo>
                    <a:pt x="27003" y="3232"/>
                  </a:lnTo>
                  <a:lnTo>
                    <a:pt x="12953" y="12049"/>
                  </a:lnTo>
                  <a:lnTo>
                    <a:pt x="3476" y="25128"/>
                  </a:lnTo>
                  <a:lnTo>
                    <a:pt x="0" y="41148"/>
                  </a:lnTo>
                  <a:lnTo>
                    <a:pt x="3476" y="57167"/>
                  </a:lnTo>
                  <a:lnTo>
                    <a:pt x="12953" y="70246"/>
                  </a:lnTo>
                  <a:lnTo>
                    <a:pt x="27003" y="79063"/>
                  </a:lnTo>
                  <a:lnTo>
                    <a:pt x="44195" y="82296"/>
                  </a:lnTo>
                  <a:lnTo>
                    <a:pt x="61388" y="79063"/>
                  </a:lnTo>
                  <a:lnTo>
                    <a:pt x="75437" y="70246"/>
                  </a:lnTo>
                  <a:lnTo>
                    <a:pt x="84915" y="57167"/>
                  </a:lnTo>
                  <a:lnTo>
                    <a:pt x="88391" y="41148"/>
                  </a:lnTo>
                  <a:lnTo>
                    <a:pt x="84915" y="25128"/>
                  </a:lnTo>
                  <a:lnTo>
                    <a:pt x="75437" y="12049"/>
                  </a:lnTo>
                  <a:lnTo>
                    <a:pt x="61388" y="3232"/>
                  </a:lnTo>
                  <a:lnTo>
                    <a:pt x="441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990587" y="4645151"/>
              <a:ext cx="88900" cy="82550"/>
            </a:xfrm>
            <a:custGeom>
              <a:avLst/>
              <a:gdLst/>
              <a:ahLst/>
              <a:cxnLst/>
              <a:rect l="l" t="t" r="r" b="b"/>
              <a:pathLst>
                <a:path w="88900" h="82550">
                  <a:moveTo>
                    <a:pt x="0" y="41148"/>
                  </a:moveTo>
                  <a:lnTo>
                    <a:pt x="3476" y="25128"/>
                  </a:lnTo>
                  <a:lnTo>
                    <a:pt x="12953" y="12049"/>
                  </a:lnTo>
                  <a:lnTo>
                    <a:pt x="27003" y="3232"/>
                  </a:lnTo>
                  <a:lnTo>
                    <a:pt x="44195" y="0"/>
                  </a:lnTo>
                  <a:lnTo>
                    <a:pt x="61388" y="3232"/>
                  </a:lnTo>
                  <a:lnTo>
                    <a:pt x="75437" y="12049"/>
                  </a:lnTo>
                  <a:lnTo>
                    <a:pt x="84915" y="25128"/>
                  </a:lnTo>
                  <a:lnTo>
                    <a:pt x="88391" y="41148"/>
                  </a:lnTo>
                  <a:lnTo>
                    <a:pt x="84915" y="57167"/>
                  </a:lnTo>
                  <a:lnTo>
                    <a:pt x="75437" y="70246"/>
                  </a:lnTo>
                  <a:lnTo>
                    <a:pt x="61388" y="79063"/>
                  </a:lnTo>
                  <a:lnTo>
                    <a:pt x="44195" y="82296"/>
                  </a:lnTo>
                  <a:lnTo>
                    <a:pt x="27003" y="79063"/>
                  </a:lnTo>
                  <a:lnTo>
                    <a:pt x="12953" y="70246"/>
                  </a:lnTo>
                  <a:lnTo>
                    <a:pt x="3476" y="57167"/>
                  </a:lnTo>
                  <a:lnTo>
                    <a:pt x="0" y="41148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70860" y="2290572"/>
              <a:ext cx="86995" cy="83820"/>
            </a:xfrm>
            <a:custGeom>
              <a:avLst/>
              <a:gdLst/>
              <a:ahLst/>
              <a:cxnLst/>
              <a:rect l="l" t="t" r="r" b="b"/>
              <a:pathLst>
                <a:path w="86994" h="83819">
                  <a:moveTo>
                    <a:pt x="43433" y="0"/>
                  </a:moveTo>
                  <a:lnTo>
                    <a:pt x="26521" y="3298"/>
                  </a:lnTo>
                  <a:lnTo>
                    <a:pt x="12715" y="12287"/>
                  </a:lnTo>
                  <a:lnTo>
                    <a:pt x="3411" y="25610"/>
                  </a:lnTo>
                  <a:lnTo>
                    <a:pt x="0" y="41910"/>
                  </a:lnTo>
                  <a:lnTo>
                    <a:pt x="3411" y="58209"/>
                  </a:lnTo>
                  <a:lnTo>
                    <a:pt x="12715" y="71532"/>
                  </a:lnTo>
                  <a:lnTo>
                    <a:pt x="26521" y="80521"/>
                  </a:lnTo>
                  <a:lnTo>
                    <a:pt x="43433" y="83819"/>
                  </a:lnTo>
                  <a:lnTo>
                    <a:pt x="60346" y="80521"/>
                  </a:lnTo>
                  <a:lnTo>
                    <a:pt x="74152" y="71532"/>
                  </a:lnTo>
                  <a:lnTo>
                    <a:pt x="83456" y="58209"/>
                  </a:lnTo>
                  <a:lnTo>
                    <a:pt x="86867" y="41910"/>
                  </a:lnTo>
                  <a:lnTo>
                    <a:pt x="83456" y="25610"/>
                  </a:lnTo>
                  <a:lnTo>
                    <a:pt x="74152" y="12287"/>
                  </a:lnTo>
                  <a:lnTo>
                    <a:pt x="60346" y="3298"/>
                  </a:lnTo>
                  <a:lnTo>
                    <a:pt x="434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70860" y="2290572"/>
              <a:ext cx="86995" cy="83820"/>
            </a:xfrm>
            <a:custGeom>
              <a:avLst/>
              <a:gdLst/>
              <a:ahLst/>
              <a:cxnLst/>
              <a:rect l="l" t="t" r="r" b="b"/>
              <a:pathLst>
                <a:path w="86994" h="83819">
                  <a:moveTo>
                    <a:pt x="0" y="41910"/>
                  </a:moveTo>
                  <a:lnTo>
                    <a:pt x="3411" y="25610"/>
                  </a:lnTo>
                  <a:lnTo>
                    <a:pt x="12715" y="12287"/>
                  </a:lnTo>
                  <a:lnTo>
                    <a:pt x="26521" y="3298"/>
                  </a:lnTo>
                  <a:lnTo>
                    <a:pt x="43433" y="0"/>
                  </a:lnTo>
                  <a:lnTo>
                    <a:pt x="60346" y="3298"/>
                  </a:lnTo>
                  <a:lnTo>
                    <a:pt x="74152" y="12287"/>
                  </a:lnTo>
                  <a:lnTo>
                    <a:pt x="83456" y="25610"/>
                  </a:lnTo>
                  <a:lnTo>
                    <a:pt x="86867" y="41910"/>
                  </a:lnTo>
                  <a:lnTo>
                    <a:pt x="83456" y="58209"/>
                  </a:lnTo>
                  <a:lnTo>
                    <a:pt x="74152" y="71532"/>
                  </a:lnTo>
                  <a:lnTo>
                    <a:pt x="60346" y="80521"/>
                  </a:lnTo>
                  <a:lnTo>
                    <a:pt x="43433" y="83819"/>
                  </a:lnTo>
                  <a:lnTo>
                    <a:pt x="26521" y="80521"/>
                  </a:lnTo>
                  <a:lnTo>
                    <a:pt x="12715" y="71532"/>
                  </a:lnTo>
                  <a:lnTo>
                    <a:pt x="3411" y="58209"/>
                  </a:lnTo>
                  <a:lnTo>
                    <a:pt x="0" y="4191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734439" y="854455"/>
            <a:ext cx="5671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latin typeface="Calibri"/>
                <a:cs typeface="Calibri"/>
              </a:rPr>
              <a:t>AO </a:t>
            </a:r>
            <a:r>
              <a:rPr sz="2400" b="1" spc="-10" dirty="0">
                <a:latin typeface="Calibri"/>
                <a:cs typeface="Calibri"/>
              </a:rPr>
              <a:t>BEAR</a:t>
            </a:r>
            <a:r>
              <a:rPr sz="2400" b="1" spc="-25" dirty="0">
                <a:latin typeface="Calibri"/>
                <a:cs typeface="Calibri"/>
              </a:rPr>
              <a:t> POPULATION</a:t>
            </a:r>
            <a:r>
              <a:rPr sz="2400" b="1" spc="-5" dirty="0">
                <a:latin typeface="Calibri"/>
                <a:cs typeface="Calibri"/>
              </a:rPr>
              <a:t> CENTER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ASSESSMENT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94588" y="3017520"/>
            <a:ext cx="1138555" cy="169545"/>
          </a:xfrm>
          <a:prstGeom prst="rect">
            <a:avLst/>
          </a:prstGeom>
          <a:solidFill>
            <a:srgbClr val="FFFFFF">
              <a:alpha val="70195"/>
            </a:srgbClr>
          </a:solidFill>
        </p:spPr>
        <p:txBody>
          <a:bodyPr vert="horz" wrap="square" lIns="0" tIns="8255" rIns="0" bIns="0" rtlCol="0">
            <a:spAutoFit/>
          </a:bodyPr>
          <a:lstStyle/>
          <a:p>
            <a:pPr marL="34290">
              <a:lnSpc>
                <a:spcPct val="100000"/>
              </a:lnSpc>
              <a:spcBef>
                <a:spcPts val="65"/>
              </a:spcBef>
            </a:pP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SAPA</a:t>
            </a:r>
            <a:r>
              <a:rPr sz="9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Strongpoint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21864" y="2449067"/>
            <a:ext cx="876300" cy="169545"/>
          </a:xfrm>
          <a:prstGeom prst="rect">
            <a:avLst/>
          </a:prstGeom>
          <a:solidFill>
            <a:srgbClr val="FFFFFF">
              <a:alpha val="70195"/>
            </a:srgbClr>
          </a:solidFill>
        </p:spPr>
        <p:txBody>
          <a:bodyPr vert="horz" wrap="square" lIns="0" tIns="889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70"/>
              </a:spcBef>
            </a:pP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SAPA</a:t>
            </a:r>
            <a:r>
              <a:rPr sz="9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Control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10128" y="1776983"/>
            <a:ext cx="876300" cy="169545"/>
          </a:xfrm>
          <a:prstGeom prst="rect">
            <a:avLst/>
          </a:prstGeom>
          <a:solidFill>
            <a:srgbClr val="FFFFFF">
              <a:alpha val="70195"/>
            </a:srgbClr>
          </a:solidFill>
        </p:spPr>
        <p:txBody>
          <a:bodyPr vert="horz" wrap="square" lIns="0" tIns="8255" rIns="0" bIns="0" rtlCol="0">
            <a:spAutoFit/>
          </a:bodyPr>
          <a:lstStyle/>
          <a:p>
            <a:pPr marL="34290">
              <a:lnSpc>
                <a:spcPct val="100000"/>
              </a:lnSpc>
              <a:spcBef>
                <a:spcPts val="65"/>
              </a:spcBef>
            </a:pP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SAPA</a:t>
            </a:r>
            <a:r>
              <a:rPr sz="9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Control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26435" y="4625340"/>
            <a:ext cx="876300" cy="169545"/>
          </a:xfrm>
          <a:prstGeom prst="rect">
            <a:avLst/>
          </a:prstGeom>
          <a:solidFill>
            <a:srgbClr val="FFFFFF">
              <a:alpha val="70195"/>
            </a:srgbClr>
          </a:solidFill>
        </p:spPr>
        <p:txBody>
          <a:bodyPr vert="horz" wrap="square" lIns="0" tIns="10160" rIns="0" bIns="0" rtlCol="0">
            <a:spAutoFit/>
          </a:bodyPr>
          <a:lstStyle/>
          <a:p>
            <a:pPr marL="34290">
              <a:lnSpc>
                <a:spcPct val="100000"/>
              </a:lnSpc>
              <a:spcBef>
                <a:spcPts val="80"/>
              </a:spcBef>
            </a:pP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SAPA</a:t>
            </a:r>
            <a:r>
              <a:rPr sz="9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Control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290574" y="2942844"/>
            <a:ext cx="4834890" cy="3708400"/>
            <a:chOff x="1290574" y="2942844"/>
            <a:chExt cx="4834890" cy="3708400"/>
          </a:xfrm>
        </p:grpSpPr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0364" y="2942844"/>
              <a:ext cx="164591" cy="14173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296924" y="5250179"/>
              <a:ext cx="1294130" cy="1394460"/>
            </a:xfrm>
            <a:custGeom>
              <a:avLst/>
              <a:gdLst/>
              <a:ahLst/>
              <a:cxnLst/>
              <a:rect l="l" t="t" r="r" b="b"/>
              <a:pathLst>
                <a:path w="1294130" h="1394459">
                  <a:moveTo>
                    <a:pt x="1293876" y="0"/>
                  </a:moveTo>
                  <a:lnTo>
                    <a:pt x="0" y="0"/>
                  </a:lnTo>
                  <a:lnTo>
                    <a:pt x="0" y="1394460"/>
                  </a:lnTo>
                  <a:lnTo>
                    <a:pt x="1293876" y="1394460"/>
                  </a:lnTo>
                  <a:lnTo>
                    <a:pt x="12938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96924" y="5250179"/>
              <a:ext cx="1294130" cy="1394460"/>
            </a:xfrm>
            <a:custGeom>
              <a:avLst/>
              <a:gdLst/>
              <a:ahLst/>
              <a:cxnLst/>
              <a:rect l="l" t="t" r="r" b="b"/>
              <a:pathLst>
                <a:path w="1294130" h="1394459">
                  <a:moveTo>
                    <a:pt x="0" y="1394460"/>
                  </a:moveTo>
                  <a:lnTo>
                    <a:pt x="1293876" y="1394460"/>
                  </a:lnTo>
                  <a:lnTo>
                    <a:pt x="1293876" y="0"/>
                  </a:lnTo>
                  <a:lnTo>
                    <a:pt x="0" y="0"/>
                  </a:lnTo>
                  <a:lnTo>
                    <a:pt x="0" y="139446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371600" y="5323332"/>
            <a:ext cx="1141730" cy="137160"/>
          </a:xfrm>
          <a:prstGeom prst="rect">
            <a:avLst/>
          </a:prstGeom>
          <a:solidFill>
            <a:srgbClr val="00AF50"/>
          </a:solidFill>
          <a:ln w="12191">
            <a:solidFill>
              <a:srgbClr val="000000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363855">
              <a:lnSpc>
                <a:spcPct val="100000"/>
              </a:lnSpc>
              <a:spcBef>
                <a:spcPts val="175"/>
              </a:spcBef>
            </a:pPr>
            <a:r>
              <a:rPr sz="500" spc="10" dirty="0">
                <a:latin typeface="Arial"/>
                <a:cs typeface="Arial"/>
              </a:rPr>
              <a:t>PERMISSIV</a:t>
            </a:r>
            <a:r>
              <a:rPr sz="600" spc="10" dirty="0">
                <a:latin typeface="Arial"/>
                <a:cs typeface="Arial"/>
              </a:rPr>
              <a:t>E</a:t>
            </a:r>
            <a:endParaRPr sz="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71600" y="5510784"/>
            <a:ext cx="1141730" cy="137160"/>
          </a:xfrm>
          <a:prstGeom prst="rect">
            <a:avLst/>
          </a:prstGeom>
          <a:solidFill>
            <a:srgbClr val="FFFF00"/>
          </a:solidFill>
          <a:ln w="12191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374650">
              <a:lnSpc>
                <a:spcPct val="100000"/>
              </a:lnSpc>
              <a:spcBef>
                <a:spcPts val="250"/>
              </a:spcBef>
            </a:pPr>
            <a:r>
              <a:rPr sz="500" spc="10" dirty="0">
                <a:latin typeface="Arial"/>
                <a:cs typeface="Arial"/>
              </a:rPr>
              <a:t>UNCERTAIN</a:t>
            </a:r>
            <a:endParaRPr sz="5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71600" y="5698235"/>
            <a:ext cx="1141730" cy="137160"/>
          </a:xfrm>
          <a:prstGeom prst="rect">
            <a:avLst/>
          </a:prstGeom>
          <a:solidFill>
            <a:srgbClr val="FF0000"/>
          </a:solidFill>
          <a:ln w="12191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500" spc="10" dirty="0">
                <a:latin typeface="Arial"/>
                <a:cs typeface="Arial"/>
              </a:rPr>
              <a:t>HOSTILE</a:t>
            </a:r>
            <a:endParaRPr sz="5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365250" y="5886958"/>
            <a:ext cx="1154430" cy="684530"/>
            <a:chOff x="1365250" y="5886958"/>
            <a:chExt cx="1154430" cy="684530"/>
          </a:xfrm>
        </p:grpSpPr>
        <p:sp>
          <p:nvSpPr>
            <p:cNvPr id="34" name="object 34"/>
            <p:cNvSpPr/>
            <p:nvPr/>
          </p:nvSpPr>
          <p:spPr>
            <a:xfrm>
              <a:off x="1371600" y="5893308"/>
              <a:ext cx="1141730" cy="137160"/>
            </a:xfrm>
            <a:custGeom>
              <a:avLst/>
              <a:gdLst/>
              <a:ahLst/>
              <a:cxnLst/>
              <a:rect l="l" t="t" r="r" b="b"/>
              <a:pathLst>
                <a:path w="1141730" h="137160">
                  <a:moveTo>
                    <a:pt x="0" y="137159"/>
                  </a:moveTo>
                  <a:lnTo>
                    <a:pt x="1141476" y="137159"/>
                  </a:lnTo>
                  <a:lnTo>
                    <a:pt x="1141476" y="0"/>
                  </a:lnTo>
                  <a:lnTo>
                    <a:pt x="0" y="0"/>
                  </a:lnTo>
                  <a:lnTo>
                    <a:pt x="0" y="137159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1600" y="6118860"/>
              <a:ext cx="166115" cy="1417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5796" y="6329172"/>
              <a:ext cx="86867" cy="8382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1223" y="6478524"/>
              <a:ext cx="96011" cy="92963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1296924" y="5250179"/>
            <a:ext cx="1294130" cy="1394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sz="500" spc="20" dirty="0">
                <a:latin typeface="Arial"/>
                <a:cs typeface="Arial"/>
              </a:rPr>
              <a:t>UNKNOWN</a:t>
            </a:r>
            <a:endParaRPr sz="500">
              <a:latin typeface="Arial"/>
              <a:cs typeface="Arial"/>
            </a:endParaRPr>
          </a:p>
          <a:p>
            <a:pPr marL="342900" marR="430530" indent="-2540">
              <a:lnSpc>
                <a:spcPct val="217200"/>
              </a:lnSpc>
              <a:spcBef>
                <a:spcPts val="495"/>
              </a:spcBef>
            </a:pPr>
            <a:r>
              <a:rPr sz="500" spc="5" dirty="0">
                <a:latin typeface="Arial"/>
                <a:cs typeface="Arial"/>
              </a:rPr>
              <a:t>Provincial Capital </a:t>
            </a:r>
            <a:r>
              <a:rPr sz="500" spc="-125" dirty="0">
                <a:latin typeface="Arial"/>
                <a:cs typeface="Arial"/>
              </a:rPr>
              <a:t> </a:t>
            </a:r>
            <a:r>
              <a:rPr sz="500" spc="10" dirty="0">
                <a:latin typeface="Arial"/>
                <a:cs typeface="Arial"/>
              </a:rPr>
              <a:t>Municipal</a:t>
            </a:r>
            <a:r>
              <a:rPr sz="500" spc="-25" dirty="0">
                <a:latin typeface="Arial"/>
                <a:cs typeface="Arial"/>
              </a:rPr>
              <a:t> </a:t>
            </a:r>
            <a:r>
              <a:rPr sz="500" spc="10" dirty="0">
                <a:latin typeface="Arial"/>
                <a:cs typeface="Arial"/>
              </a:rPr>
              <a:t>Town</a:t>
            </a: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00">
              <a:latin typeface="Arial"/>
              <a:cs typeface="Arial"/>
            </a:endParaRPr>
          </a:p>
          <a:p>
            <a:pPr marL="340995">
              <a:lnSpc>
                <a:spcPct val="100000"/>
              </a:lnSpc>
            </a:pPr>
            <a:r>
              <a:rPr sz="500" spc="5" dirty="0">
                <a:latin typeface="Arial"/>
                <a:cs typeface="Arial"/>
              </a:rPr>
              <a:t>Non-municipal</a:t>
            </a:r>
            <a:r>
              <a:rPr sz="500" spc="-20" dirty="0">
                <a:latin typeface="Arial"/>
                <a:cs typeface="Arial"/>
              </a:rPr>
              <a:t> </a:t>
            </a:r>
            <a:r>
              <a:rPr sz="500" spc="10" dirty="0">
                <a:latin typeface="Arial"/>
                <a:cs typeface="Arial"/>
              </a:rPr>
              <a:t>Town</a:t>
            </a:r>
            <a:endParaRPr sz="5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496814" y="2977642"/>
            <a:ext cx="506730" cy="403225"/>
            <a:chOff x="5496814" y="2977642"/>
            <a:chExt cx="506730" cy="403225"/>
          </a:xfrm>
        </p:grpSpPr>
        <p:sp>
          <p:nvSpPr>
            <p:cNvPr id="40" name="object 40"/>
            <p:cNvSpPr/>
            <p:nvPr/>
          </p:nvSpPr>
          <p:spPr>
            <a:xfrm>
              <a:off x="5506212" y="2987040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79">
                  <a:moveTo>
                    <a:pt x="389763" y="0"/>
                  </a:moveTo>
                  <a:lnTo>
                    <a:pt x="96392" y="0"/>
                  </a:lnTo>
                  <a:lnTo>
                    <a:pt x="0" y="192786"/>
                  </a:lnTo>
                  <a:lnTo>
                    <a:pt x="96392" y="385572"/>
                  </a:lnTo>
                  <a:lnTo>
                    <a:pt x="389763" y="385572"/>
                  </a:lnTo>
                  <a:lnTo>
                    <a:pt x="486155" y="192786"/>
                  </a:lnTo>
                  <a:lnTo>
                    <a:pt x="389763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506212" y="2987040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79">
                  <a:moveTo>
                    <a:pt x="0" y="192786"/>
                  </a:moveTo>
                  <a:lnTo>
                    <a:pt x="96392" y="0"/>
                  </a:lnTo>
                  <a:lnTo>
                    <a:pt x="389763" y="0"/>
                  </a:lnTo>
                  <a:lnTo>
                    <a:pt x="486155" y="192786"/>
                  </a:lnTo>
                  <a:lnTo>
                    <a:pt x="389763" y="385572"/>
                  </a:lnTo>
                  <a:lnTo>
                    <a:pt x="96392" y="385572"/>
                  </a:lnTo>
                  <a:lnTo>
                    <a:pt x="0" y="192786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506212" y="2987040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79">
                  <a:moveTo>
                    <a:pt x="105155" y="0"/>
                  </a:moveTo>
                  <a:lnTo>
                    <a:pt x="381635" y="385699"/>
                  </a:lnTo>
                </a:path>
                <a:path w="486410" h="386079">
                  <a:moveTo>
                    <a:pt x="381635" y="0"/>
                  </a:moveTo>
                  <a:lnTo>
                    <a:pt x="105155" y="385699"/>
                  </a:lnTo>
                </a:path>
                <a:path w="486410" h="386079">
                  <a:moveTo>
                    <a:pt x="0" y="192024"/>
                  </a:moveTo>
                  <a:lnTo>
                    <a:pt x="486028" y="192024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614416" y="2983992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79" h="196850">
                  <a:moveTo>
                    <a:pt x="0" y="0"/>
                  </a:moveTo>
                  <a:lnTo>
                    <a:pt x="135636" y="196596"/>
                  </a:lnTo>
                  <a:lnTo>
                    <a:pt x="271272" y="44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614416" y="2983992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79" h="196850">
                  <a:moveTo>
                    <a:pt x="0" y="0"/>
                  </a:moveTo>
                  <a:lnTo>
                    <a:pt x="271272" y="4445"/>
                  </a:lnTo>
                  <a:lnTo>
                    <a:pt x="135636" y="19659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751576" y="2985516"/>
              <a:ext cx="245745" cy="195580"/>
            </a:xfrm>
            <a:custGeom>
              <a:avLst/>
              <a:gdLst/>
              <a:ahLst/>
              <a:cxnLst/>
              <a:rect l="l" t="t" r="r" b="b"/>
              <a:pathLst>
                <a:path w="245745" h="195580">
                  <a:moveTo>
                    <a:pt x="136016" y="0"/>
                  </a:moveTo>
                  <a:lnTo>
                    <a:pt x="0" y="195072"/>
                  </a:lnTo>
                  <a:lnTo>
                    <a:pt x="245363" y="195072"/>
                  </a:lnTo>
                  <a:lnTo>
                    <a:pt x="136016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751576" y="2985516"/>
              <a:ext cx="245745" cy="195580"/>
            </a:xfrm>
            <a:custGeom>
              <a:avLst/>
              <a:gdLst/>
              <a:ahLst/>
              <a:cxnLst/>
              <a:rect l="l" t="t" r="r" b="b"/>
              <a:pathLst>
                <a:path w="245745" h="195580">
                  <a:moveTo>
                    <a:pt x="136016" y="0"/>
                  </a:moveTo>
                  <a:lnTo>
                    <a:pt x="0" y="195072"/>
                  </a:lnTo>
                  <a:lnTo>
                    <a:pt x="245363" y="195072"/>
                  </a:lnTo>
                  <a:lnTo>
                    <a:pt x="136016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750052" y="3180588"/>
              <a:ext cx="243840" cy="189230"/>
            </a:xfrm>
            <a:custGeom>
              <a:avLst/>
              <a:gdLst/>
              <a:ahLst/>
              <a:cxnLst/>
              <a:rect l="l" t="t" r="r" b="b"/>
              <a:pathLst>
                <a:path w="243839" h="189229">
                  <a:moveTo>
                    <a:pt x="243839" y="0"/>
                  </a:moveTo>
                  <a:lnTo>
                    <a:pt x="0" y="0"/>
                  </a:lnTo>
                  <a:lnTo>
                    <a:pt x="137668" y="188975"/>
                  </a:lnTo>
                  <a:lnTo>
                    <a:pt x="243839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750052" y="3180588"/>
              <a:ext cx="243840" cy="189230"/>
            </a:xfrm>
            <a:custGeom>
              <a:avLst/>
              <a:gdLst/>
              <a:ahLst/>
              <a:cxnLst/>
              <a:rect l="l" t="t" r="r" b="b"/>
              <a:pathLst>
                <a:path w="243839" h="189229">
                  <a:moveTo>
                    <a:pt x="137668" y="188975"/>
                  </a:moveTo>
                  <a:lnTo>
                    <a:pt x="0" y="0"/>
                  </a:lnTo>
                  <a:lnTo>
                    <a:pt x="243839" y="0"/>
                  </a:lnTo>
                  <a:lnTo>
                    <a:pt x="137668" y="18897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611368" y="3180588"/>
              <a:ext cx="276225" cy="193675"/>
            </a:xfrm>
            <a:custGeom>
              <a:avLst/>
              <a:gdLst/>
              <a:ahLst/>
              <a:cxnLst/>
              <a:rect l="l" t="t" r="r" b="b"/>
              <a:pathLst>
                <a:path w="276225" h="193675">
                  <a:moveTo>
                    <a:pt x="133096" y="0"/>
                  </a:moveTo>
                  <a:lnTo>
                    <a:pt x="0" y="191262"/>
                  </a:lnTo>
                  <a:lnTo>
                    <a:pt x="275844" y="193548"/>
                  </a:lnTo>
                  <a:lnTo>
                    <a:pt x="13309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611368" y="3180588"/>
              <a:ext cx="276225" cy="193675"/>
            </a:xfrm>
            <a:custGeom>
              <a:avLst/>
              <a:gdLst/>
              <a:ahLst/>
              <a:cxnLst/>
              <a:rect l="l" t="t" r="r" b="b"/>
              <a:pathLst>
                <a:path w="276225" h="193675">
                  <a:moveTo>
                    <a:pt x="0" y="191262"/>
                  </a:moveTo>
                  <a:lnTo>
                    <a:pt x="133096" y="0"/>
                  </a:lnTo>
                  <a:lnTo>
                    <a:pt x="275844" y="193548"/>
                  </a:lnTo>
                  <a:lnTo>
                    <a:pt x="0" y="19126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503164" y="3177540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39" h="193675">
                  <a:moveTo>
                    <a:pt x="0" y="0"/>
                  </a:moveTo>
                  <a:lnTo>
                    <a:pt x="110998" y="193548"/>
                  </a:lnTo>
                  <a:lnTo>
                    <a:pt x="243839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503164" y="3177540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39" h="193675">
                  <a:moveTo>
                    <a:pt x="0" y="0"/>
                  </a:moveTo>
                  <a:lnTo>
                    <a:pt x="243839" y="2286"/>
                  </a:lnTo>
                  <a:lnTo>
                    <a:pt x="110998" y="193548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503164" y="2983992"/>
              <a:ext cx="248920" cy="196850"/>
            </a:xfrm>
            <a:custGeom>
              <a:avLst/>
              <a:gdLst/>
              <a:ahLst/>
              <a:cxnLst/>
              <a:rect l="l" t="t" r="r" b="b"/>
              <a:pathLst>
                <a:path w="248920" h="196850">
                  <a:moveTo>
                    <a:pt x="113411" y="0"/>
                  </a:moveTo>
                  <a:lnTo>
                    <a:pt x="0" y="194310"/>
                  </a:lnTo>
                  <a:lnTo>
                    <a:pt x="248412" y="196596"/>
                  </a:lnTo>
                  <a:lnTo>
                    <a:pt x="113411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503164" y="2983992"/>
              <a:ext cx="248920" cy="196850"/>
            </a:xfrm>
            <a:custGeom>
              <a:avLst/>
              <a:gdLst/>
              <a:ahLst/>
              <a:cxnLst/>
              <a:rect l="l" t="t" r="r" b="b"/>
              <a:pathLst>
                <a:path w="248920" h="196850">
                  <a:moveTo>
                    <a:pt x="113411" y="0"/>
                  </a:moveTo>
                  <a:lnTo>
                    <a:pt x="248412" y="196596"/>
                  </a:lnTo>
                  <a:lnTo>
                    <a:pt x="0" y="194310"/>
                  </a:lnTo>
                  <a:lnTo>
                    <a:pt x="113411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5717285" y="2999359"/>
            <a:ext cx="211454" cy="17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9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P</a:t>
            </a:r>
            <a:endParaRPr sz="600">
              <a:latin typeface="Calibri"/>
              <a:cs typeface="Calibri"/>
            </a:endParaRPr>
          </a:p>
          <a:p>
            <a:pPr marL="131445">
              <a:lnSpc>
                <a:spcPts val="590"/>
              </a:lnSpc>
            </a:pPr>
            <a:r>
              <a:rPr sz="600" b="1" dirty="0">
                <a:latin typeface="Calibri"/>
                <a:cs typeface="Calibri"/>
              </a:rPr>
              <a:t>M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717285" y="3248914"/>
            <a:ext cx="6159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604128" y="3046221"/>
            <a:ext cx="4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595620" y="3201670"/>
            <a:ext cx="3206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9875" algn="l"/>
              </a:tabLst>
            </a:pPr>
            <a:r>
              <a:rPr sz="900" b="1" baseline="4629" dirty="0">
                <a:latin typeface="Calibri"/>
                <a:cs typeface="Calibri"/>
              </a:rPr>
              <a:t>I	</a:t>
            </a:r>
            <a:r>
              <a:rPr sz="600" b="1" dirty="0">
                <a:latin typeface="Calibri"/>
                <a:cs typeface="Calibri"/>
              </a:rPr>
              <a:t>E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5169153" y="1828545"/>
            <a:ext cx="506730" cy="403225"/>
            <a:chOff x="5169153" y="1828545"/>
            <a:chExt cx="506730" cy="403225"/>
          </a:xfrm>
        </p:grpSpPr>
        <p:sp>
          <p:nvSpPr>
            <p:cNvPr id="60" name="object 60"/>
            <p:cNvSpPr/>
            <p:nvPr/>
          </p:nvSpPr>
          <p:spPr>
            <a:xfrm>
              <a:off x="5178551" y="1837943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80">
                  <a:moveTo>
                    <a:pt x="389763" y="0"/>
                  </a:moveTo>
                  <a:lnTo>
                    <a:pt x="96393" y="0"/>
                  </a:lnTo>
                  <a:lnTo>
                    <a:pt x="0" y="192785"/>
                  </a:lnTo>
                  <a:lnTo>
                    <a:pt x="96393" y="385571"/>
                  </a:lnTo>
                  <a:lnTo>
                    <a:pt x="389763" y="385571"/>
                  </a:lnTo>
                  <a:lnTo>
                    <a:pt x="486156" y="192785"/>
                  </a:lnTo>
                  <a:lnTo>
                    <a:pt x="389763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178551" y="1837943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80">
                  <a:moveTo>
                    <a:pt x="0" y="192785"/>
                  </a:moveTo>
                  <a:lnTo>
                    <a:pt x="96393" y="0"/>
                  </a:lnTo>
                  <a:lnTo>
                    <a:pt x="389763" y="0"/>
                  </a:lnTo>
                  <a:lnTo>
                    <a:pt x="486156" y="192785"/>
                  </a:lnTo>
                  <a:lnTo>
                    <a:pt x="389763" y="385571"/>
                  </a:lnTo>
                  <a:lnTo>
                    <a:pt x="96393" y="385571"/>
                  </a:lnTo>
                  <a:lnTo>
                    <a:pt x="0" y="19278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178551" y="1837943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80">
                  <a:moveTo>
                    <a:pt x="105156" y="0"/>
                  </a:moveTo>
                  <a:lnTo>
                    <a:pt x="381635" y="385698"/>
                  </a:lnTo>
                </a:path>
                <a:path w="486410" h="386080">
                  <a:moveTo>
                    <a:pt x="381635" y="0"/>
                  </a:moveTo>
                  <a:lnTo>
                    <a:pt x="105156" y="385698"/>
                  </a:lnTo>
                </a:path>
                <a:path w="486410" h="386080">
                  <a:moveTo>
                    <a:pt x="0" y="193547"/>
                  </a:moveTo>
                  <a:lnTo>
                    <a:pt x="486028" y="193547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286755" y="1834895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79" h="196850">
                  <a:moveTo>
                    <a:pt x="0" y="0"/>
                  </a:moveTo>
                  <a:lnTo>
                    <a:pt x="135636" y="196595"/>
                  </a:lnTo>
                  <a:lnTo>
                    <a:pt x="271272" y="4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286755" y="1834895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79" h="196850">
                  <a:moveTo>
                    <a:pt x="0" y="0"/>
                  </a:moveTo>
                  <a:lnTo>
                    <a:pt x="271272" y="4444"/>
                  </a:lnTo>
                  <a:lnTo>
                    <a:pt x="135636" y="196595"/>
                  </a:lnTo>
                  <a:lnTo>
                    <a:pt x="0" y="0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425439" y="1837943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39" h="193675">
                  <a:moveTo>
                    <a:pt x="135255" y="0"/>
                  </a:moveTo>
                  <a:lnTo>
                    <a:pt x="0" y="193547"/>
                  </a:lnTo>
                  <a:lnTo>
                    <a:pt x="243839" y="193547"/>
                  </a:lnTo>
                  <a:lnTo>
                    <a:pt x="135255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425439" y="1837943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39" h="193675">
                  <a:moveTo>
                    <a:pt x="135255" y="0"/>
                  </a:moveTo>
                  <a:lnTo>
                    <a:pt x="0" y="193547"/>
                  </a:lnTo>
                  <a:lnTo>
                    <a:pt x="243839" y="193547"/>
                  </a:lnTo>
                  <a:lnTo>
                    <a:pt x="135255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422391" y="2031491"/>
              <a:ext cx="245745" cy="189230"/>
            </a:xfrm>
            <a:custGeom>
              <a:avLst/>
              <a:gdLst/>
              <a:ahLst/>
              <a:cxnLst/>
              <a:rect l="l" t="t" r="r" b="b"/>
              <a:pathLst>
                <a:path w="245745" h="189230">
                  <a:moveTo>
                    <a:pt x="245363" y="0"/>
                  </a:moveTo>
                  <a:lnTo>
                    <a:pt x="0" y="0"/>
                  </a:lnTo>
                  <a:lnTo>
                    <a:pt x="138430" y="188975"/>
                  </a:lnTo>
                  <a:lnTo>
                    <a:pt x="245363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422391" y="2031491"/>
              <a:ext cx="245745" cy="189230"/>
            </a:xfrm>
            <a:custGeom>
              <a:avLst/>
              <a:gdLst/>
              <a:ahLst/>
              <a:cxnLst/>
              <a:rect l="l" t="t" r="r" b="b"/>
              <a:pathLst>
                <a:path w="245745" h="189230">
                  <a:moveTo>
                    <a:pt x="138430" y="188975"/>
                  </a:moveTo>
                  <a:lnTo>
                    <a:pt x="0" y="0"/>
                  </a:lnTo>
                  <a:lnTo>
                    <a:pt x="245363" y="0"/>
                  </a:lnTo>
                  <a:lnTo>
                    <a:pt x="138430" y="18897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285231" y="2031491"/>
              <a:ext cx="276225" cy="193675"/>
            </a:xfrm>
            <a:custGeom>
              <a:avLst/>
              <a:gdLst/>
              <a:ahLst/>
              <a:cxnLst/>
              <a:rect l="l" t="t" r="r" b="b"/>
              <a:pathLst>
                <a:path w="276225" h="193675">
                  <a:moveTo>
                    <a:pt x="133095" y="0"/>
                  </a:moveTo>
                  <a:lnTo>
                    <a:pt x="0" y="191262"/>
                  </a:lnTo>
                  <a:lnTo>
                    <a:pt x="275843" y="193548"/>
                  </a:lnTo>
                  <a:lnTo>
                    <a:pt x="13309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285231" y="2031491"/>
              <a:ext cx="276225" cy="193675"/>
            </a:xfrm>
            <a:custGeom>
              <a:avLst/>
              <a:gdLst/>
              <a:ahLst/>
              <a:cxnLst/>
              <a:rect l="l" t="t" r="r" b="b"/>
              <a:pathLst>
                <a:path w="276225" h="193675">
                  <a:moveTo>
                    <a:pt x="0" y="191262"/>
                  </a:moveTo>
                  <a:lnTo>
                    <a:pt x="133095" y="0"/>
                  </a:lnTo>
                  <a:lnTo>
                    <a:pt x="275843" y="193548"/>
                  </a:lnTo>
                  <a:lnTo>
                    <a:pt x="0" y="19126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175503" y="2028443"/>
              <a:ext cx="245745" cy="195580"/>
            </a:xfrm>
            <a:custGeom>
              <a:avLst/>
              <a:gdLst/>
              <a:ahLst/>
              <a:cxnLst/>
              <a:rect l="l" t="t" r="r" b="b"/>
              <a:pathLst>
                <a:path w="245745" h="195580">
                  <a:moveTo>
                    <a:pt x="0" y="0"/>
                  </a:moveTo>
                  <a:lnTo>
                    <a:pt x="111760" y="195071"/>
                  </a:lnTo>
                  <a:lnTo>
                    <a:pt x="245363" y="22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175503" y="2028443"/>
              <a:ext cx="245745" cy="195580"/>
            </a:xfrm>
            <a:custGeom>
              <a:avLst/>
              <a:gdLst/>
              <a:ahLst/>
              <a:cxnLst/>
              <a:rect l="l" t="t" r="r" b="b"/>
              <a:pathLst>
                <a:path w="245745" h="195580">
                  <a:moveTo>
                    <a:pt x="0" y="0"/>
                  </a:moveTo>
                  <a:lnTo>
                    <a:pt x="245363" y="2285"/>
                  </a:lnTo>
                  <a:lnTo>
                    <a:pt x="111760" y="195071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175503" y="1834895"/>
              <a:ext cx="250190" cy="196850"/>
            </a:xfrm>
            <a:custGeom>
              <a:avLst/>
              <a:gdLst/>
              <a:ahLst/>
              <a:cxnLst/>
              <a:rect l="l" t="t" r="r" b="b"/>
              <a:pathLst>
                <a:path w="250189" h="196850">
                  <a:moveTo>
                    <a:pt x="114046" y="0"/>
                  </a:moveTo>
                  <a:lnTo>
                    <a:pt x="0" y="194309"/>
                  </a:lnTo>
                  <a:lnTo>
                    <a:pt x="249936" y="196595"/>
                  </a:lnTo>
                  <a:lnTo>
                    <a:pt x="114046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175503" y="1834895"/>
              <a:ext cx="250190" cy="196850"/>
            </a:xfrm>
            <a:custGeom>
              <a:avLst/>
              <a:gdLst/>
              <a:ahLst/>
              <a:cxnLst/>
              <a:rect l="l" t="t" r="r" b="b"/>
              <a:pathLst>
                <a:path w="250189" h="196850">
                  <a:moveTo>
                    <a:pt x="114046" y="0"/>
                  </a:moveTo>
                  <a:lnTo>
                    <a:pt x="249936" y="196595"/>
                  </a:lnTo>
                  <a:lnTo>
                    <a:pt x="0" y="194309"/>
                  </a:lnTo>
                  <a:lnTo>
                    <a:pt x="114046" y="0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5390134" y="1850516"/>
            <a:ext cx="211454" cy="17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9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P</a:t>
            </a:r>
            <a:endParaRPr sz="600">
              <a:latin typeface="Calibri"/>
              <a:cs typeface="Calibri"/>
            </a:endParaRPr>
          </a:p>
          <a:p>
            <a:pPr marL="131445">
              <a:lnSpc>
                <a:spcPts val="590"/>
              </a:lnSpc>
            </a:pPr>
            <a:r>
              <a:rPr sz="600" b="1" dirty="0">
                <a:latin typeface="Calibri"/>
                <a:cs typeface="Calibri"/>
              </a:rPr>
              <a:t>M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526151" y="2052573"/>
            <a:ext cx="628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390134" y="2100198"/>
            <a:ext cx="6159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277103" y="1897507"/>
            <a:ext cx="4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268595" y="2045334"/>
            <a:ext cx="4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6918706" y="3061461"/>
            <a:ext cx="506730" cy="403225"/>
            <a:chOff x="6918706" y="3061461"/>
            <a:chExt cx="506730" cy="403225"/>
          </a:xfrm>
        </p:grpSpPr>
        <p:sp>
          <p:nvSpPr>
            <p:cNvPr id="81" name="object 81"/>
            <p:cNvSpPr/>
            <p:nvPr/>
          </p:nvSpPr>
          <p:spPr>
            <a:xfrm>
              <a:off x="6928104" y="3070859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09" h="386079">
                  <a:moveTo>
                    <a:pt x="389763" y="0"/>
                  </a:moveTo>
                  <a:lnTo>
                    <a:pt x="96393" y="0"/>
                  </a:lnTo>
                  <a:lnTo>
                    <a:pt x="0" y="192786"/>
                  </a:lnTo>
                  <a:lnTo>
                    <a:pt x="96393" y="385572"/>
                  </a:lnTo>
                  <a:lnTo>
                    <a:pt x="389763" y="385572"/>
                  </a:lnTo>
                  <a:lnTo>
                    <a:pt x="486155" y="192786"/>
                  </a:lnTo>
                  <a:lnTo>
                    <a:pt x="389763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928104" y="3070859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09" h="386079">
                  <a:moveTo>
                    <a:pt x="0" y="192786"/>
                  </a:moveTo>
                  <a:lnTo>
                    <a:pt x="96393" y="0"/>
                  </a:lnTo>
                  <a:lnTo>
                    <a:pt x="389763" y="0"/>
                  </a:lnTo>
                  <a:lnTo>
                    <a:pt x="486155" y="192786"/>
                  </a:lnTo>
                  <a:lnTo>
                    <a:pt x="389763" y="385572"/>
                  </a:lnTo>
                  <a:lnTo>
                    <a:pt x="96393" y="385572"/>
                  </a:lnTo>
                  <a:lnTo>
                    <a:pt x="0" y="192786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928104" y="3070859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09" h="386079">
                  <a:moveTo>
                    <a:pt x="105155" y="0"/>
                  </a:moveTo>
                  <a:lnTo>
                    <a:pt x="381635" y="385699"/>
                  </a:lnTo>
                </a:path>
                <a:path w="486409" h="386079">
                  <a:moveTo>
                    <a:pt x="381635" y="0"/>
                  </a:moveTo>
                  <a:lnTo>
                    <a:pt x="105155" y="385699"/>
                  </a:lnTo>
                </a:path>
                <a:path w="486409" h="386079">
                  <a:moveTo>
                    <a:pt x="0" y="193548"/>
                  </a:moveTo>
                  <a:lnTo>
                    <a:pt x="486028" y="193548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036308" y="3067811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79" h="196850">
                  <a:moveTo>
                    <a:pt x="0" y="0"/>
                  </a:moveTo>
                  <a:lnTo>
                    <a:pt x="135636" y="196596"/>
                  </a:lnTo>
                  <a:lnTo>
                    <a:pt x="271272" y="44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7036308" y="3067811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79" h="196850">
                  <a:moveTo>
                    <a:pt x="0" y="0"/>
                  </a:moveTo>
                  <a:lnTo>
                    <a:pt x="271272" y="4445"/>
                  </a:lnTo>
                  <a:lnTo>
                    <a:pt x="135636" y="19659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173468" y="3070859"/>
              <a:ext cx="245745" cy="193675"/>
            </a:xfrm>
            <a:custGeom>
              <a:avLst/>
              <a:gdLst/>
              <a:ahLst/>
              <a:cxnLst/>
              <a:rect l="l" t="t" r="r" b="b"/>
              <a:pathLst>
                <a:path w="245745" h="193675">
                  <a:moveTo>
                    <a:pt x="136016" y="0"/>
                  </a:moveTo>
                  <a:lnTo>
                    <a:pt x="0" y="193548"/>
                  </a:lnTo>
                  <a:lnTo>
                    <a:pt x="245363" y="193548"/>
                  </a:lnTo>
                  <a:lnTo>
                    <a:pt x="13601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173468" y="3070859"/>
              <a:ext cx="245745" cy="193675"/>
            </a:xfrm>
            <a:custGeom>
              <a:avLst/>
              <a:gdLst/>
              <a:ahLst/>
              <a:cxnLst/>
              <a:rect l="l" t="t" r="r" b="b"/>
              <a:pathLst>
                <a:path w="245745" h="193675">
                  <a:moveTo>
                    <a:pt x="136016" y="0"/>
                  </a:moveTo>
                  <a:lnTo>
                    <a:pt x="0" y="193548"/>
                  </a:lnTo>
                  <a:lnTo>
                    <a:pt x="245363" y="193548"/>
                  </a:lnTo>
                  <a:lnTo>
                    <a:pt x="136016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171944" y="3264407"/>
              <a:ext cx="243840" cy="189230"/>
            </a:xfrm>
            <a:custGeom>
              <a:avLst/>
              <a:gdLst/>
              <a:ahLst/>
              <a:cxnLst/>
              <a:rect l="l" t="t" r="r" b="b"/>
              <a:pathLst>
                <a:path w="243840" h="189229">
                  <a:moveTo>
                    <a:pt x="243839" y="0"/>
                  </a:moveTo>
                  <a:lnTo>
                    <a:pt x="0" y="0"/>
                  </a:lnTo>
                  <a:lnTo>
                    <a:pt x="137667" y="188975"/>
                  </a:lnTo>
                  <a:lnTo>
                    <a:pt x="24383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7171944" y="3264407"/>
              <a:ext cx="243840" cy="189230"/>
            </a:xfrm>
            <a:custGeom>
              <a:avLst/>
              <a:gdLst/>
              <a:ahLst/>
              <a:cxnLst/>
              <a:rect l="l" t="t" r="r" b="b"/>
              <a:pathLst>
                <a:path w="243840" h="189229">
                  <a:moveTo>
                    <a:pt x="137667" y="188975"/>
                  </a:moveTo>
                  <a:lnTo>
                    <a:pt x="0" y="0"/>
                  </a:lnTo>
                  <a:lnTo>
                    <a:pt x="243839" y="0"/>
                  </a:lnTo>
                  <a:lnTo>
                    <a:pt x="137667" y="18897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033260" y="3264407"/>
              <a:ext cx="276225" cy="193675"/>
            </a:xfrm>
            <a:custGeom>
              <a:avLst/>
              <a:gdLst/>
              <a:ahLst/>
              <a:cxnLst/>
              <a:rect l="l" t="t" r="r" b="b"/>
              <a:pathLst>
                <a:path w="276225" h="193675">
                  <a:moveTo>
                    <a:pt x="133096" y="0"/>
                  </a:moveTo>
                  <a:lnTo>
                    <a:pt x="0" y="191262"/>
                  </a:lnTo>
                  <a:lnTo>
                    <a:pt x="275844" y="193547"/>
                  </a:lnTo>
                  <a:lnTo>
                    <a:pt x="13309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7033260" y="3264407"/>
              <a:ext cx="276225" cy="193675"/>
            </a:xfrm>
            <a:custGeom>
              <a:avLst/>
              <a:gdLst/>
              <a:ahLst/>
              <a:cxnLst/>
              <a:rect l="l" t="t" r="r" b="b"/>
              <a:pathLst>
                <a:path w="276225" h="193675">
                  <a:moveTo>
                    <a:pt x="0" y="191262"/>
                  </a:moveTo>
                  <a:lnTo>
                    <a:pt x="133096" y="0"/>
                  </a:lnTo>
                  <a:lnTo>
                    <a:pt x="275844" y="193547"/>
                  </a:lnTo>
                  <a:lnTo>
                    <a:pt x="0" y="19126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6925056" y="3261359"/>
              <a:ext cx="243840" cy="195580"/>
            </a:xfrm>
            <a:custGeom>
              <a:avLst/>
              <a:gdLst/>
              <a:ahLst/>
              <a:cxnLst/>
              <a:rect l="l" t="t" r="r" b="b"/>
              <a:pathLst>
                <a:path w="243840" h="195579">
                  <a:moveTo>
                    <a:pt x="0" y="0"/>
                  </a:moveTo>
                  <a:lnTo>
                    <a:pt x="110998" y="195072"/>
                  </a:lnTo>
                  <a:lnTo>
                    <a:pt x="243840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6925056" y="3261359"/>
              <a:ext cx="243840" cy="195580"/>
            </a:xfrm>
            <a:custGeom>
              <a:avLst/>
              <a:gdLst/>
              <a:ahLst/>
              <a:cxnLst/>
              <a:rect l="l" t="t" r="r" b="b"/>
              <a:pathLst>
                <a:path w="243840" h="195579">
                  <a:moveTo>
                    <a:pt x="0" y="0"/>
                  </a:moveTo>
                  <a:lnTo>
                    <a:pt x="243840" y="2286"/>
                  </a:lnTo>
                  <a:lnTo>
                    <a:pt x="110998" y="195072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6925056" y="3067811"/>
              <a:ext cx="248920" cy="196850"/>
            </a:xfrm>
            <a:custGeom>
              <a:avLst/>
              <a:gdLst/>
              <a:ahLst/>
              <a:cxnLst/>
              <a:rect l="l" t="t" r="r" b="b"/>
              <a:pathLst>
                <a:path w="248920" h="196850">
                  <a:moveTo>
                    <a:pt x="113411" y="0"/>
                  </a:moveTo>
                  <a:lnTo>
                    <a:pt x="0" y="194310"/>
                  </a:lnTo>
                  <a:lnTo>
                    <a:pt x="248412" y="196596"/>
                  </a:lnTo>
                  <a:lnTo>
                    <a:pt x="11341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6925056" y="3067811"/>
              <a:ext cx="248920" cy="196850"/>
            </a:xfrm>
            <a:custGeom>
              <a:avLst/>
              <a:gdLst/>
              <a:ahLst/>
              <a:cxnLst/>
              <a:rect l="l" t="t" r="r" b="b"/>
              <a:pathLst>
                <a:path w="248920" h="196850">
                  <a:moveTo>
                    <a:pt x="113411" y="0"/>
                  </a:moveTo>
                  <a:lnTo>
                    <a:pt x="248412" y="196596"/>
                  </a:lnTo>
                  <a:lnTo>
                    <a:pt x="0" y="194310"/>
                  </a:lnTo>
                  <a:lnTo>
                    <a:pt x="113411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7139178" y="3083433"/>
            <a:ext cx="211454" cy="17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9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P</a:t>
            </a:r>
            <a:endParaRPr sz="600">
              <a:latin typeface="Calibri"/>
              <a:cs typeface="Calibri"/>
            </a:endParaRPr>
          </a:p>
          <a:p>
            <a:pPr marL="131445">
              <a:lnSpc>
                <a:spcPts val="590"/>
              </a:lnSpc>
            </a:pPr>
            <a:r>
              <a:rPr sz="600" b="1" dirty="0">
                <a:latin typeface="Calibri"/>
                <a:cs typeface="Calibri"/>
              </a:rPr>
              <a:t>M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275068" y="3285871"/>
            <a:ext cx="628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139178" y="3333115"/>
            <a:ext cx="6159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7026020" y="3130422"/>
            <a:ext cx="4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017511" y="3278504"/>
            <a:ext cx="4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909574" y="2489961"/>
            <a:ext cx="506730" cy="403225"/>
            <a:chOff x="909574" y="2489961"/>
            <a:chExt cx="506730" cy="403225"/>
          </a:xfrm>
        </p:grpSpPr>
        <p:sp>
          <p:nvSpPr>
            <p:cNvPr id="102" name="object 102"/>
            <p:cNvSpPr/>
            <p:nvPr/>
          </p:nvSpPr>
          <p:spPr>
            <a:xfrm>
              <a:off x="918972" y="2499359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09" h="386080">
                  <a:moveTo>
                    <a:pt x="389763" y="0"/>
                  </a:moveTo>
                  <a:lnTo>
                    <a:pt x="96393" y="0"/>
                  </a:lnTo>
                  <a:lnTo>
                    <a:pt x="0" y="192786"/>
                  </a:lnTo>
                  <a:lnTo>
                    <a:pt x="96393" y="385572"/>
                  </a:lnTo>
                  <a:lnTo>
                    <a:pt x="389763" y="385572"/>
                  </a:lnTo>
                  <a:lnTo>
                    <a:pt x="486156" y="192786"/>
                  </a:lnTo>
                  <a:lnTo>
                    <a:pt x="389763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918972" y="2499359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09" h="386080">
                  <a:moveTo>
                    <a:pt x="0" y="192786"/>
                  </a:moveTo>
                  <a:lnTo>
                    <a:pt x="96393" y="0"/>
                  </a:lnTo>
                  <a:lnTo>
                    <a:pt x="389763" y="0"/>
                  </a:lnTo>
                  <a:lnTo>
                    <a:pt x="486156" y="192786"/>
                  </a:lnTo>
                  <a:lnTo>
                    <a:pt x="389763" y="385572"/>
                  </a:lnTo>
                  <a:lnTo>
                    <a:pt x="96393" y="385572"/>
                  </a:lnTo>
                  <a:lnTo>
                    <a:pt x="0" y="19278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918972" y="2499359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09" h="386080">
                  <a:moveTo>
                    <a:pt x="105156" y="0"/>
                  </a:moveTo>
                  <a:lnTo>
                    <a:pt x="381634" y="385699"/>
                  </a:lnTo>
                </a:path>
                <a:path w="486409" h="386080">
                  <a:moveTo>
                    <a:pt x="381634" y="0"/>
                  </a:moveTo>
                  <a:lnTo>
                    <a:pt x="105156" y="385699"/>
                  </a:lnTo>
                </a:path>
                <a:path w="486409" h="386080">
                  <a:moveTo>
                    <a:pt x="0" y="192024"/>
                  </a:moveTo>
                  <a:lnTo>
                    <a:pt x="486028" y="192024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027176" y="2496311"/>
              <a:ext cx="271780" cy="195580"/>
            </a:xfrm>
            <a:custGeom>
              <a:avLst/>
              <a:gdLst/>
              <a:ahLst/>
              <a:cxnLst/>
              <a:rect l="l" t="t" r="r" b="b"/>
              <a:pathLst>
                <a:path w="271780" h="195580">
                  <a:moveTo>
                    <a:pt x="0" y="0"/>
                  </a:moveTo>
                  <a:lnTo>
                    <a:pt x="135636" y="195072"/>
                  </a:lnTo>
                  <a:lnTo>
                    <a:pt x="271272" y="44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027176" y="2496311"/>
              <a:ext cx="271780" cy="195580"/>
            </a:xfrm>
            <a:custGeom>
              <a:avLst/>
              <a:gdLst/>
              <a:ahLst/>
              <a:cxnLst/>
              <a:rect l="l" t="t" r="r" b="b"/>
              <a:pathLst>
                <a:path w="271780" h="195580">
                  <a:moveTo>
                    <a:pt x="0" y="0"/>
                  </a:moveTo>
                  <a:lnTo>
                    <a:pt x="271272" y="4445"/>
                  </a:lnTo>
                  <a:lnTo>
                    <a:pt x="135636" y="195072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164336" y="2497835"/>
              <a:ext cx="245745" cy="193675"/>
            </a:xfrm>
            <a:custGeom>
              <a:avLst/>
              <a:gdLst/>
              <a:ahLst/>
              <a:cxnLst/>
              <a:rect l="l" t="t" r="r" b="b"/>
              <a:pathLst>
                <a:path w="245744" h="193675">
                  <a:moveTo>
                    <a:pt x="136016" y="0"/>
                  </a:moveTo>
                  <a:lnTo>
                    <a:pt x="0" y="193548"/>
                  </a:lnTo>
                  <a:lnTo>
                    <a:pt x="245363" y="193548"/>
                  </a:lnTo>
                  <a:lnTo>
                    <a:pt x="13601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164336" y="2497835"/>
              <a:ext cx="245745" cy="193675"/>
            </a:xfrm>
            <a:custGeom>
              <a:avLst/>
              <a:gdLst/>
              <a:ahLst/>
              <a:cxnLst/>
              <a:rect l="l" t="t" r="r" b="b"/>
              <a:pathLst>
                <a:path w="245744" h="193675">
                  <a:moveTo>
                    <a:pt x="136016" y="0"/>
                  </a:moveTo>
                  <a:lnTo>
                    <a:pt x="0" y="193548"/>
                  </a:lnTo>
                  <a:lnTo>
                    <a:pt x="245363" y="193548"/>
                  </a:lnTo>
                  <a:lnTo>
                    <a:pt x="136016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162812" y="2691383"/>
              <a:ext cx="243840" cy="190500"/>
            </a:xfrm>
            <a:custGeom>
              <a:avLst/>
              <a:gdLst/>
              <a:ahLst/>
              <a:cxnLst/>
              <a:rect l="l" t="t" r="r" b="b"/>
              <a:pathLst>
                <a:path w="243840" h="190500">
                  <a:moveTo>
                    <a:pt x="243840" y="0"/>
                  </a:moveTo>
                  <a:lnTo>
                    <a:pt x="0" y="0"/>
                  </a:lnTo>
                  <a:lnTo>
                    <a:pt x="137668" y="190500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162812" y="2691383"/>
              <a:ext cx="243840" cy="190500"/>
            </a:xfrm>
            <a:custGeom>
              <a:avLst/>
              <a:gdLst/>
              <a:ahLst/>
              <a:cxnLst/>
              <a:rect l="l" t="t" r="r" b="b"/>
              <a:pathLst>
                <a:path w="243840" h="190500">
                  <a:moveTo>
                    <a:pt x="137668" y="190500"/>
                  </a:moveTo>
                  <a:lnTo>
                    <a:pt x="0" y="0"/>
                  </a:lnTo>
                  <a:lnTo>
                    <a:pt x="243840" y="0"/>
                  </a:lnTo>
                  <a:lnTo>
                    <a:pt x="137668" y="1905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024128" y="2691383"/>
              <a:ext cx="276225" cy="195580"/>
            </a:xfrm>
            <a:custGeom>
              <a:avLst/>
              <a:gdLst/>
              <a:ahLst/>
              <a:cxnLst/>
              <a:rect l="l" t="t" r="r" b="b"/>
              <a:pathLst>
                <a:path w="276225" h="195580">
                  <a:moveTo>
                    <a:pt x="133083" y="0"/>
                  </a:moveTo>
                  <a:lnTo>
                    <a:pt x="0" y="192786"/>
                  </a:lnTo>
                  <a:lnTo>
                    <a:pt x="275844" y="195071"/>
                  </a:lnTo>
                  <a:lnTo>
                    <a:pt x="133083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024128" y="2691383"/>
              <a:ext cx="276225" cy="195580"/>
            </a:xfrm>
            <a:custGeom>
              <a:avLst/>
              <a:gdLst/>
              <a:ahLst/>
              <a:cxnLst/>
              <a:rect l="l" t="t" r="r" b="b"/>
              <a:pathLst>
                <a:path w="276225" h="195580">
                  <a:moveTo>
                    <a:pt x="0" y="192786"/>
                  </a:moveTo>
                  <a:lnTo>
                    <a:pt x="133083" y="0"/>
                  </a:lnTo>
                  <a:lnTo>
                    <a:pt x="275844" y="195071"/>
                  </a:lnTo>
                  <a:lnTo>
                    <a:pt x="0" y="19278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915924" y="2689859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40" h="193675">
                  <a:moveTo>
                    <a:pt x="0" y="0"/>
                  </a:moveTo>
                  <a:lnTo>
                    <a:pt x="111061" y="193548"/>
                  </a:lnTo>
                  <a:lnTo>
                    <a:pt x="243839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915924" y="2689859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40" h="193675">
                  <a:moveTo>
                    <a:pt x="0" y="0"/>
                  </a:moveTo>
                  <a:lnTo>
                    <a:pt x="243839" y="2286"/>
                  </a:lnTo>
                  <a:lnTo>
                    <a:pt x="111061" y="193548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915924" y="2496311"/>
              <a:ext cx="248920" cy="195580"/>
            </a:xfrm>
            <a:custGeom>
              <a:avLst/>
              <a:gdLst/>
              <a:ahLst/>
              <a:cxnLst/>
              <a:rect l="l" t="t" r="r" b="b"/>
              <a:pathLst>
                <a:path w="248919" h="195580">
                  <a:moveTo>
                    <a:pt x="113347" y="0"/>
                  </a:moveTo>
                  <a:lnTo>
                    <a:pt x="0" y="192912"/>
                  </a:lnTo>
                  <a:lnTo>
                    <a:pt x="248412" y="195072"/>
                  </a:lnTo>
                  <a:lnTo>
                    <a:pt x="11334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915924" y="2496311"/>
              <a:ext cx="248920" cy="195580"/>
            </a:xfrm>
            <a:custGeom>
              <a:avLst/>
              <a:gdLst/>
              <a:ahLst/>
              <a:cxnLst/>
              <a:rect l="l" t="t" r="r" b="b"/>
              <a:pathLst>
                <a:path w="248919" h="195580">
                  <a:moveTo>
                    <a:pt x="113347" y="0"/>
                  </a:moveTo>
                  <a:lnTo>
                    <a:pt x="248412" y="195072"/>
                  </a:lnTo>
                  <a:lnTo>
                    <a:pt x="0" y="192912"/>
                  </a:lnTo>
                  <a:lnTo>
                    <a:pt x="113347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7" name="object 117"/>
          <p:cNvSpPr txBox="1"/>
          <p:nvPr/>
        </p:nvSpPr>
        <p:spPr>
          <a:xfrm>
            <a:off x="1129080" y="2511044"/>
            <a:ext cx="211454" cy="17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9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P</a:t>
            </a:r>
            <a:endParaRPr sz="600">
              <a:latin typeface="Calibri"/>
              <a:cs typeface="Calibri"/>
            </a:endParaRPr>
          </a:p>
          <a:p>
            <a:pPr marL="131445">
              <a:lnSpc>
                <a:spcPts val="590"/>
              </a:lnSpc>
            </a:pPr>
            <a:r>
              <a:rPr sz="600" b="1" dirty="0">
                <a:latin typeface="Calibri"/>
                <a:cs typeface="Calibri"/>
              </a:rPr>
              <a:t>M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265047" y="2713482"/>
            <a:ext cx="628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129080" y="2760726"/>
            <a:ext cx="6159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016000" y="2558034"/>
            <a:ext cx="4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007465" y="2705861"/>
            <a:ext cx="4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22" name="object 122"/>
          <p:cNvGrpSpPr/>
          <p:nvPr/>
        </p:nvGrpSpPr>
        <p:grpSpPr>
          <a:xfrm>
            <a:off x="2546350" y="1991614"/>
            <a:ext cx="506730" cy="403225"/>
            <a:chOff x="2546350" y="1991614"/>
            <a:chExt cx="506730" cy="403225"/>
          </a:xfrm>
        </p:grpSpPr>
        <p:sp>
          <p:nvSpPr>
            <p:cNvPr id="123" name="object 123"/>
            <p:cNvSpPr/>
            <p:nvPr/>
          </p:nvSpPr>
          <p:spPr>
            <a:xfrm>
              <a:off x="2555748" y="2001012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80">
                  <a:moveTo>
                    <a:pt x="389763" y="0"/>
                  </a:moveTo>
                  <a:lnTo>
                    <a:pt x="96393" y="0"/>
                  </a:lnTo>
                  <a:lnTo>
                    <a:pt x="0" y="192786"/>
                  </a:lnTo>
                  <a:lnTo>
                    <a:pt x="96393" y="385572"/>
                  </a:lnTo>
                  <a:lnTo>
                    <a:pt x="389763" y="385572"/>
                  </a:lnTo>
                  <a:lnTo>
                    <a:pt x="486156" y="192786"/>
                  </a:lnTo>
                  <a:lnTo>
                    <a:pt x="389763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555748" y="2001012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80">
                  <a:moveTo>
                    <a:pt x="0" y="192786"/>
                  </a:moveTo>
                  <a:lnTo>
                    <a:pt x="96393" y="0"/>
                  </a:lnTo>
                  <a:lnTo>
                    <a:pt x="389763" y="0"/>
                  </a:lnTo>
                  <a:lnTo>
                    <a:pt x="486156" y="192786"/>
                  </a:lnTo>
                  <a:lnTo>
                    <a:pt x="389763" y="385572"/>
                  </a:lnTo>
                  <a:lnTo>
                    <a:pt x="96393" y="385572"/>
                  </a:lnTo>
                  <a:lnTo>
                    <a:pt x="0" y="19278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555748" y="2001012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80">
                  <a:moveTo>
                    <a:pt x="105156" y="0"/>
                  </a:moveTo>
                  <a:lnTo>
                    <a:pt x="381634" y="385699"/>
                  </a:lnTo>
                </a:path>
                <a:path w="486410" h="386080">
                  <a:moveTo>
                    <a:pt x="381634" y="0"/>
                  </a:moveTo>
                  <a:lnTo>
                    <a:pt x="105156" y="385699"/>
                  </a:lnTo>
                </a:path>
                <a:path w="486410" h="386080">
                  <a:moveTo>
                    <a:pt x="0" y="193548"/>
                  </a:moveTo>
                  <a:lnTo>
                    <a:pt x="486028" y="193548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663952" y="1997964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80" h="196850">
                  <a:moveTo>
                    <a:pt x="0" y="0"/>
                  </a:moveTo>
                  <a:lnTo>
                    <a:pt x="135636" y="196596"/>
                  </a:lnTo>
                  <a:lnTo>
                    <a:pt x="271272" y="44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2663952" y="1997964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80" h="196850">
                  <a:moveTo>
                    <a:pt x="0" y="0"/>
                  </a:moveTo>
                  <a:lnTo>
                    <a:pt x="271272" y="4445"/>
                  </a:lnTo>
                  <a:lnTo>
                    <a:pt x="135636" y="19659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2802636" y="2001012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39" h="193675">
                  <a:moveTo>
                    <a:pt x="135255" y="0"/>
                  </a:moveTo>
                  <a:lnTo>
                    <a:pt x="0" y="193548"/>
                  </a:lnTo>
                  <a:lnTo>
                    <a:pt x="243839" y="193548"/>
                  </a:lnTo>
                  <a:lnTo>
                    <a:pt x="13525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2802636" y="2001012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39" h="193675">
                  <a:moveTo>
                    <a:pt x="135255" y="0"/>
                  </a:moveTo>
                  <a:lnTo>
                    <a:pt x="0" y="193548"/>
                  </a:lnTo>
                  <a:lnTo>
                    <a:pt x="243839" y="193548"/>
                  </a:lnTo>
                  <a:lnTo>
                    <a:pt x="135255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799588" y="2194560"/>
              <a:ext cx="245745" cy="189230"/>
            </a:xfrm>
            <a:custGeom>
              <a:avLst/>
              <a:gdLst/>
              <a:ahLst/>
              <a:cxnLst/>
              <a:rect l="l" t="t" r="r" b="b"/>
              <a:pathLst>
                <a:path w="245744" h="189230">
                  <a:moveTo>
                    <a:pt x="245363" y="0"/>
                  </a:moveTo>
                  <a:lnTo>
                    <a:pt x="0" y="0"/>
                  </a:lnTo>
                  <a:lnTo>
                    <a:pt x="138430" y="188975"/>
                  </a:lnTo>
                  <a:lnTo>
                    <a:pt x="24536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2799588" y="2194560"/>
              <a:ext cx="245745" cy="189230"/>
            </a:xfrm>
            <a:custGeom>
              <a:avLst/>
              <a:gdLst/>
              <a:ahLst/>
              <a:cxnLst/>
              <a:rect l="l" t="t" r="r" b="b"/>
              <a:pathLst>
                <a:path w="245744" h="189230">
                  <a:moveTo>
                    <a:pt x="138430" y="188975"/>
                  </a:moveTo>
                  <a:lnTo>
                    <a:pt x="0" y="0"/>
                  </a:lnTo>
                  <a:lnTo>
                    <a:pt x="245363" y="0"/>
                  </a:lnTo>
                  <a:lnTo>
                    <a:pt x="138430" y="18897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660904" y="2194560"/>
              <a:ext cx="277495" cy="193675"/>
            </a:xfrm>
            <a:custGeom>
              <a:avLst/>
              <a:gdLst/>
              <a:ahLst/>
              <a:cxnLst/>
              <a:rect l="l" t="t" r="r" b="b"/>
              <a:pathLst>
                <a:path w="277494" h="193675">
                  <a:moveTo>
                    <a:pt x="133857" y="0"/>
                  </a:moveTo>
                  <a:lnTo>
                    <a:pt x="0" y="191262"/>
                  </a:lnTo>
                  <a:lnTo>
                    <a:pt x="277368" y="193548"/>
                  </a:lnTo>
                  <a:lnTo>
                    <a:pt x="13385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2660904" y="2194560"/>
              <a:ext cx="277495" cy="193675"/>
            </a:xfrm>
            <a:custGeom>
              <a:avLst/>
              <a:gdLst/>
              <a:ahLst/>
              <a:cxnLst/>
              <a:rect l="l" t="t" r="r" b="b"/>
              <a:pathLst>
                <a:path w="277494" h="193675">
                  <a:moveTo>
                    <a:pt x="0" y="191262"/>
                  </a:moveTo>
                  <a:lnTo>
                    <a:pt x="133857" y="0"/>
                  </a:lnTo>
                  <a:lnTo>
                    <a:pt x="277368" y="193548"/>
                  </a:lnTo>
                  <a:lnTo>
                    <a:pt x="0" y="19126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552700" y="2191512"/>
              <a:ext cx="243840" cy="195580"/>
            </a:xfrm>
            <a:custGeom>
              <a:avLst/>
              <a:gdLst/>
              <a:ahLst/>
              <a:cxnLst/>
              <a:rect l="l" t="t" r="r" b="b"/>
              <a:pathLst>
                <a:path w="243839" h="195580">
                  <a:moveTo>
                    <a:pt x="0" y="0"/>
                  </a:moveTo>
                  <a:lnTo>
                    <a:pt x="110998" y="195072"/>
                  </a:lnTo>
                  <a:lnTo>
                    <a:pt x="243839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2552700" y="2191512"/>
              <a:ext cx="243840" cy="195580"/>
            </a:xfrm>
            <a:custGeom>
              <a:avLst/>
              <a:gdLst/>
              <a:ahLst/>
              <a:cxnLst/>
              <a:rect l="l" t="t" r="r" b="b"/>
              <a:pathLst>
                <a:path w="243839" h="195580">
                  <a:moveTo>
                    <a:pt x="0" y="0"/>
                  </a:moveTo>
                  <a:lnTo>
                    <a:pt x="243839" y="2286"/>
                  </a:lnTo>
                  <a:lnTo>
                    <a:pt x="110998" y="195072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2552700" y="1997964"/>
              <a:ext cx="250190" cy="196850"/>
            </a:xfrm>
            <a:custGeom>
              <a:avLst/>
              <a:gdLst/>
              <a:ahLst/>
              <a:cxnLst/>
              <a:rect l="l" t="t" r="r" b="b"/>
              <a:pathLst>
                <a:path w="250189" h="196850">
                  <a:moveTo>
                    <a:pt x="114045" y="0"/>
                  </a:moveTo>
                  <a:lnTo>
                    <a:pt x="0" y="194310"/>
                  </a:lnTo>
                  <a:lnTo>
                    <a:pt x="249936" y="196596"/>
                  </a:lnTo>
                  <a:lnTo>
                    <a:pt x="11404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2552700" y="1997964"/>
              <a:ext cx="250190" cy="196850"/>
            </a:xfrm>
            <a:custGeom>
              <a:avLst/>
              <a:gdLst/>
              <a:ahLst/>
              <a:cxnLst/>
              <a:rect l="l" t="t" r="r" b="b"/>
              <a:pathLst>
                <a:path w="250189" h="196850">
                  <a:moveTo>
                    <a:pt x="114045" y="0"/>
                  </a:moveTo>
                  <a:lnTo>
                    <a:pt x="249936" y="196596"/>
                  </a:lnTo>
                  <a:lnTo>
                    <a:pt x="0" y="194310"/>
                  </a:lnTo>
                  <a:lnTo>
                    <a:pt x="114045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8" name="object 138"/>
          <p:cNvSpPr txBox="1"/>
          <p:nvPr/>
        </p:nvSpPr>
        <p:spPr>
          <a:xfrm>
            <a:off x="2766822" y="2013330"/>
            <a:ext cx="211454" cy="17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9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P</a:t>
            </a:r>
            <a:endParaRPr sz="600">
              <a:latin typeface="Calibri"/>
              <a:cs typeface="Calibri"/>
            </a:endParaRPr>
          </a:p>
          <a:p>
            <a:pPr marL="131445">
              <a:lnSpc>
                <a:spcPts val="590"/>
              </a:lnSpc>
            </a:pPr>
            <a:r>
              <a:rPr sz="600" b="1" dirty="0">
                <a:latin typeface="Calibri"/>
                <a:cs typeface="Calibri"/>
              </a:rPr>
              <a:t>M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2766822" y="2262885"/>
            <a:ext cx="6159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2653410" y="2060194"/>
            <a:ext cx="4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2644901" y="2215641"/>
            <a:ext cx="3206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9875" algn="l"/>
              </a:tabLst>
            </a:pPr>
            <a:r>
              <a:rPr sz="900" b="1" baseline="4629" dirty="0">
                <a:latin typeface="Calibri"/>
                <a:cs typeface="Calibri"/>
              </a:rPr>
              <a:t>I	</a:t>
            </a:r>
            <a:r>
              <a:rPr sz="600" b="1" dirty="0">
                <a:latin typeface="Calibri"/>
                <a:cs typeface="Calibri"/>
              </a:rPr>
              <a:t>E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42" name="object 142"/>
          <p:cNvGrpSpPr/>
          <p:nvPr/>
        </p:nvGrpSpPr>
        <p:grpSpPr>
          <a:xfrm>
            <a:off x="3206242" y="1386586"/>
            <a:ext cx="506730" cy="403225"/>
            <a:chOff x="3206242" y="1386586"/>
            <a:chExt cx="506730" cy="403225"/>
          </a:xfrm>
        </p:grpSpPr>
        <p:sp>
          <p:nvSpPr>
            <p:cNvPr id="143" name="object 143"/>
            <p:cNvSpPr/>
            <p:nvPr/>
          </p:nvSpPr>
          <p:spPr>
            <a:xfrm>
              <a:off x="3217164" y="1395984"/>
              <a:ext cx="485140" cy="386080"/>
            </a:xfrm>
            <a:custGeom>
              <a:avLst/>
              <a:gdLst/>
              <a:ahLst/>
              <a:cxnLst/>
              <a:rect l="l" t="t" r="r" b="b"/>
              <a:pathLst>
                <a:path w="485139" h="386080">
                  <a:moveTo>
                    <a:pt x="388238" y="0"/>
                  </a:moveTo>
                  <a:lnTo>
                    <a:pt x="96393" y="0"/>
                  </a:lnTo>
                  <a:lnTo>
                    <a:pt x="0" y="192786"/>
                  </a:lnTo>
                  <a:lnTo>
                    <a:pt x="96393" y="385571"/>
                  </a:lnTo>
                  <a:lnTo>
                    <a:pt x="388238" y="385571"/>
                  </a:lnTo>
                  <a:lnTo>
                    <a:pt x="484632" y="192786"/>
                  </a:lnTo>
                  <a:lnTo>
                    <a:pt x="38823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217164" y="1395984"/>
              <a:ext cx="485140" cy="386080"/>
            </a:xfrm>
            <a:custGeom>
              <a:avLst/>
              <a:gdLst/>
              <a:ahLst/>
              <a:cxnLst/>
              <a:rect l="l" t="t" r="r" b="b"/>
              <a:pathLst>
                <a:path w="485139" h="386080">
                  <a:moveTo>
                    <a:pt x="0" y="192786"/>
                  </a:moveTo>
                  <a:lnTo>
                    <a:pt x="96393" y="0"/>
                  </a:lnTo>
                  <a:lnTo>
                    <a:pt x="388238" y="0"/>
                  </a:lnTo>
                  <a:lnTo>
                    <a:pt x="484632" y="192786"/>
                  </a:lnTo>
                  <a:lnTo>
                    <a:pt x="388238" y="385571"/>
                  </a:lnTo>
                  <a:lnTo>
                    <a:pt x="96393" y="385571"/>
                  </a:lnTo>
                  <a:lnTo>
                    <a:pt x="0" y="192786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217164" y="1395984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80">
                  <a:moveTo>
                    <a:pt x="103632" y="0"/>
                  </a:moveTo>
                  <a:lnTo>
                    <a:pt x="380111" y="385699"/>
                  </a:lnTo>
                </a:path>
                <a:path w="486410" h="386080">
                  <a:moveTo>
                    <a:pt x="380111" y="0"/>
                  </a:moveTo>
                  <a:lnTo>
                    <a:pt x="103632" y="385699"/>
                  </a:lnTo>
                </a:path>
                <a:path w="486410" h="386080">
                  <a:moveTo>
                    <a:pt x="0" y="193548"/>
                  </a:moveTo>
                  <a:lnTo>
                    <a:pt x="486028" y="193548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323844" y="1392936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79" h="196850">
                  <a:moveTo>
                    <a:pt x="0" y="0"/>
                  </a:moveTo>
                  <a:lnTo>
                    <a:pt x="135635" y="196596"/>
                  </a:lnTo>
                  <a:lnTo>
                    <a:pt x="271271" y="4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323844" y="1392936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79" h="196850">
                  <a:moveTo>
                    <a:pt x="0" y="0"/>
                  </a:moveTo>
                  <a:lnTo>
                    <a:pt x="271271" y="4444"/>
                  </a:lnTo>
                  <a:lnTo>
                    <a:pt x="135635" y="19659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462528" y="1395984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39" h="193675">
                  <a:moveTo>
                    <a:pt x="135255" y="0"/>
                  </a:moveTo>
                  <a:lnTo>
                    <a:pt x="0" y="193548"/>
                  </a:lnTo>
                  <a:lnTo>
                    <a:pt x="243839" y="193548"/>
                  </a:lnTo>
                  <a:lnTo>
                    <a:pt x="13525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462528" y="1395984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39" h="193675">
                  <a:moveTo>
                    <a:pt x="135255" y="0"/>
                  </a:moveTo>
                  <a:lnTo>
                    <a:pt x="0" y="193548"/>
                  </a:lnTo>
                  <a:lnTo>
                    <a:pt x="243839" y="193548"/>
                  </a:lnTo>
                  <a:lnTo>
                    <a:pt x="135255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459480" y="1589531"/>
              <a:ext cx="245745" cy="189230"/>
            </a:xfrm>
            <a:custGeom>
              <a:avLst/>
              <a:gdLst/>
              <a:ahLst/>
              <a:cxnLst/>
              <a:rect l="l" t="t" r="r" b="b"/>
              <a:pathLst>
                <a:path w="245745" h="189230">
                  <a:moveTo>
                    <a:pt x="245364" y="0"/>
                  </a:moveTo>
                  <a:lnTo>
                    <a:pt x="0" y="0"/>
                  </a:lnTo>
                  <a:lnTo>
                    <a:pt x="138430" y="188975"/>
                  </a:lnTo>
                  <a:lnTo>
                    <a:pt x="245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459480" y="1589531"/>
              <a:ext cx="245745" cy="189230"/>
            </a:xfrm>
            <a:custGeom>
              <a:avLst/>
              <a:gdLst/>
              <a:ahLst/>
              <a:cxnLst/>
              <a:rect l="l" t="t" r="r" b="b"/>
              <a:pathLst>
                <a:path w="245745" h="189230">
                  <a:moveTo>
                    <a:pt x="138430" y="188975"/>
                  </a:moveTo>
                  <a:lnTo>
                    <a:pt x="0" y="0"/>
                  </a:lnTo>
                  <a:lnTo>
                    <a:pt x="245364" y="0"/>
                  </a:lnTo>
                  <a:lnTo>
                    <a:pt x="138430" y="18897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322320" y="1589531"/>
              <a:ext cx="276225" cy="193675"/>
            </a:xfrm>
            <a:custGeom>
              <a:avLst/>
              <a:gdLst/>
              <a:ahLst/>
              <a:cxnLst/>
              <a:rect l="l" t="t" r="r" b="b"/>
              <a:pathLst>
                <a:path w="276225" h="193675">
                  <a:moveTo>
                    <a:pt x="133095" y="0"/>
                  </a:moveTo>
                  <a:lnTo>
                    <a:pt x="0" y="191262"/>
                  </a:lnTo>
                  <a:lnTo>
                    <a:pt x="275843" y="193547"/>
                  </a:lnTo>
                  <a:lnTo>
                    <a:pt x="13309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322320" y="1589531"/>
              <a:ext cx="276225" cy="193675"/>
            </a:xfrm>
            <a:custGeom>
              <a:avLst/>
              <a:gdLst/>
              <a:ahLst/>
              <a:cxnLst/>
              <a:rect l="l" t="t" r="r" b="b"/>
              <a:pathLst>
                <a:path w="276225" h="193675">
                  <a:moveTo>
                    <a:pt x="0" y="191262"/>
                  </a:moveTo>
                  <a:lnTo>
                    <a:pt x="133095" y="0"/>
                  </a:lnTo>
                  <a:lnTo>
                    <a:pt x="275843" y="193547"/>
                  </a:lnTo>
                  <a:lnTo>
                    <a:pt x="0" y="19126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212592" y="1586484"/>
              <a:ext cx="245745" cy="195580"/>
            </a:xfrm>
            <a:custGeom>
              <a:avLst/>
              <a:gdLst/>
              <a:ahLst/>
              <a:cxnLst/>
              <a:rect l="l" t="t" r="r" b="b"/>
              <a:pathLst>
                <a:path w="245745" h="195580">
                  <a:moveTo>
                    <a:pt x="0" y="0"/>
                  </a:moveTo>
                  <a:lnTo>
                    <a:pt x="111759" y="195071"/>
                  </a:lnTo>
                  <a:lnTo>
                    <a:pt x="245363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212592" y="1586484"/>
              <a:ext cx="245745" cy="195580"/>
            </a:xfrm>
            <a:custGeom>
              <a:avLst/>
              <a:gdLst/>
              <a:ahLst/>
              <a:cxnLst/>
              <a:rect l="l" t="t" r="r" b="b"/>
              <a:pathLst>
                <a:path w="245745" h="195580">
                  <a:moveTo>
                    <a:pt x="0" y="0"/>
                  </a:moveTo>
                  <a:lnTo>
                    <a:pt x="245363" y="2286"/>
                  </a:lnTo>
                  <a:lnTo>
                    <a:pt x="111759" y="195071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212592" y="1392936"/>
              <a:ext cx="250190" cy="196850"/>
            </a:xfrm>
            <a:custGeom>
              <a:avLst/>
              <a:gdLst/>
              <a:ahLst/>
              <a:cxnLst/>
              <a:rect l="l" t="t" r="r" b="b"/>
              <a:pathLst>
                <a:path w="250189" h="196850">
                  <a:moveTo>
                    <a:pt x="114045" y="0"/>
                  </a:moveTo>
                  <a:lnTo>
                    <a:pt x="0" y="194310"/>
                  </a:lnTo>
                  <a:lnTo>
                    <a:pt x="249935" y="196596"/>
                  </a:lnTo>
                  <a:lnTo>
                    <a:pt x="11404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212592" y="1392936"/>
              <a:ext cx="250190" cy="196850"/>
            </a:xfrm>
            <a:custGeom>
              <a:avLst/>
              <a:gdLst/>
              <a:ahLst/>
              <a:cxnLst/>
              <a:rect l="l" t="t" r="r" b="b"/>
              <a:pathLst>
                <a:path w="250189" h="196850">
                  <a:moveTo>
                    <a:pt x="114045" y="0"/>
                  </a:moveTo>
                  <a:lnTo>
                    <a:pt x="249935" y="196596"/>
                  </a:lnTo>
                  <a:lnTo>
                    <a:pt x="0" y="194310"/>
                  </a:lnTo>
                  <a:lnTo>
                    <a:pt x="114045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8" name="object 158"/>
          <p:cNvSpPr txBox="1"/>
          <p:nvPr/>
        </p:nvSpPr>
        <p:spPr>
          <a:xfrm>
            <a:off x="3426967" y="1408303"/>
            <a:ext cx="211454" cy="17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9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P</a:t>
            </a:r>
            <a:endParaRPr sz="600">
              <a:latin typeface="Calibri"/>
              <a:cs typeface="Calibri"/>
            </a:endParaRPr>
          </a:p>
          <a:p>
            <a:pPr marL="131445">
              <a:lnSpc>
                <a:spcPts val="590"/>
              </a:lnSpc>
            </a:pPr>
            <a:r>
              <a:rPr sz="600" b="1" dirty="0">
                <a:latin typeface="Calibri"/>
                <a:cs typeface="Calibri"/>
              </a:rPr>
              <a:t>M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3426967" y="1657858"/>
            <a:ext cx="6159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3313938" y="1455165"/>
            <a:ext cx="4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3305302" y="1610359"/>
            <a:ext cx="3206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0510" algn="l"/>
              </a:tabLst>
            </a:pPr>
            <a:r>
              <a:rPr sz="900" b="1" baseline="4629" dirty="0">
                <a:latin typeface="Calibri"/>
                <a:cs typeface="Calibri"/>
              </a:rPr>
              <a:t>I	</a:t>
            </a:r>
            <a:r>
              <a:rPr sz="600" b="1" dirty="0">
                <a:latin typeface="Calibri"/>
                <a:cs typeface="Calibri"/>
              </a:rPr>
              <a:t>E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62" name="object 162"/>
          <p:cNvGrpSpPr/>
          <p:nvPr/>
        </p:nvGrpSpPr>
        <p:grpSpPr>
          <a:xfrm>
            <a:off x="4503165" y="3989578"/>
            <a:ext cx="506730" cy="403225"/>
            <a:chOff x="4503165" y="3989578"/>
            <a:chExt cx="506730" cy="403225"/>
          </a:xfrm>
        </p:grpSpPr>
        <p:sp>
          <p:nvSpPr>
            <p:cNvPr id="163" name="object 163"/>
            <p:cNvSpPr/>
            <p:nvPr/>
          </p:nvSpPr>
          <p:spPr>
            <a:xfrm>
              <a:off x="4512563" y="3998976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79">
                  <a:moveTo>
                    <a:pt x="389763" y="0"/>
                  </a:moveTo>
                  <a:lnTo>
                    <a:pt x="96393" y="0"/>
                  </a:lnTo>
                  <a:lnTo>
                    <a:pt x="0" y="192786"/>
                  </a:lnTo>
                  <a:lnTo>
                    <a:pt x="96393" y="385572"/>
                  </a:lnTo>
                  <a:lnTo>
                    <a:pt x="389763" y="385572"/>
                  </a:lnTo>
                  <a:lnTo>
                    <a:pt x="486156" y="192786"/>
                  </a:lnTo>
                  <a:lnTo>
                    <a:pt x="389763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512563" y="3998976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79">
                  <a:moveTo>
                    <a:pt x="0" y="192786"/>
                  </a:moveTo>
                  <a:lnTo>
                    <a:pt x="96393" y="0"/>
                  </a:lnTo>
                  <a:lnTo>
                    <a:pt x="389763" y="0"/>
                  </a:lnTo>
                  <a:lnTo>
                    <a:pt x="486156" y="192786"/>
                  </a:lnTo>
                  <a:lnTo>
                    <a:pt x="389763" y="385572"/>
                  </a:lnTo>
                  <a:lnTo>
                    <a:pt x="96393" y="385572"/>
                  </a:lnTo>
                  <a:lnTo>
                    <a:pt x="0" y="192786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512563" y="3998976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79">
                  <a:moveTo>
                    <a:pt x="105156" y="0"/>
                  </a:moveTo>
                  <a:lnTo>
                    <a:pt x="381635" y="385699"/>
                  </a:lnTo>
                </a:path>
                <a:path w="486410" h="386079">
                  <a:moveTo>
                    <a:pt x="381635" y="0"/>
                  </a:moveTo>
                  <a:lnTo>
                    <a:pt x="105156" y="385699"/>
                  </a:lnTo>
                </a:path>
                <a:path w="486410" h="386079">
                  <a:moveTo>
                    <a:pt x="0" y="192024"/>
                  </a:moveTo>
                  <a:lnTo>
                    <a:pt x="486028" y="192024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620767" y="3995928"/>
              <a:ext cx="271780" cy="195580"/>
            </a:xfrm>
            <a:custGeom>
              <a:avLst/>
              <a:gdLst/>
              <a:ahLst/>
              <a:cxnLst/>
              <a:rect l="l" t="t" r="r" b="b"/>
              <a:pathLst>
                <a:path w="271779" h="195579">
                  <a:moveTo>
                    <a:pt x="0" y="0"/>
                  </a:moveTo>
                  <a:lnTo>
                    <a:pt x="135636" y="195072"/>
                  </a:lnTo>
                  <a:lnTo>
                    <a:pt x="271272" y="44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620767" y="3995928"/>
              <a:ext cx="271780" cy="195580"/>
            </a:xfrm>
            <a:custGeom>
              <a:avLst/>
              <a:gdLst/>
              <a:ahLst/>
              <a:cxnLst/>
              <a:rect l="l" t="t" r="r" b="b"/>
              <a:pathLst>
                <a:path w="271779" h="195579">
                  <a:moveTo>
                    <a:pt x="0" y="0"/>
                  </a:moveTo>
                  <a:lnTo>
                    <a:pt x="271272" y="4445"/>
                  </a:lnTo>
                  <a:lnTo>
                    <a:pt x="135636" y="195072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4759451" y="3997452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39" h="193675">
                  <a:moveTo>
                    <a:pt x="135255" y="0"/>
                  </a:moveTo>
                  <a:lnTo>
                    <a:pt x="0" y="193548"/>
                  </a:lnTo>
                  <a:lnTo>
                    <a:pt x="243839" y="193548"/>
                  </a:lnTo>
                  <a:lnTo>
                    <a:pt x="135255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4759451" y="3997452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39" h="193675">
                  <a:moveTo>
                    <a:pt x="135255" y="0"/>
                  </a:moveTo>
                  <a:lnTo>
                    <a:pt x="0" y="193548"/>
                  </a:lnTo>
                  <a:lnTo>
                    <a:pt x="243839" y="193548"/>
                  </a:lnTo>
                  <a:lnTo>
                    <a:pt x="135255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4756403" y="4191000"/>
              <a:ext cx="245745" cy="190500"/>
            </a:xfrm>
            <a:custGeom>
              <a:avLst/>
              <a:gdLst/>
              <a:ahLst/>
              <a:cxnLst/>
              <a:rect l="l" t="t" r="r" b="b"/>
              <a:pathLst>
                <a:path w="245745" h="190500">
                  <a:moveTo>
                    <a:pt x="245363" y="0"/>
                  </a:moveTo>
                  <a:lnTo>
                    <a:pt x="0" y="0"/>
                  </a:lnTo>
                  <a:lnTo>
                    <a:pt x="138430" y="190500"/>
                  </a:lnTo>
                  <a:lnTo>
                    <a:pt x="24536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4756403" y="4191000"/>
              <a:ext cx="245745" cy="190500"/>
            </a:xfrm>
            <a:custGeom>
              <a:avLst/>
              <a:gdLst/>
              <a:ahLst/>
              <a:cxnLst/>
              <a:rect l="l" t="t" r="r" b="b"/>
              <a:pathLst>
                <a:path w="245745" h="190500">
                  <a:moveTo>
                    <a:pt x="138430" y="190500"/>
                  </a:moveTo>
                  <a:lnTo>
                    <a:pt x="0" y="0"/>
                  </a:lnTo>
                  <a:lnTo>
                    <a:pt x="245363" y="0"/>
                  </a:lnTo>
                  <a:lnTo>
                    <a:pt x="138430" y="1905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4619243" y="4191000"/>
              <a:ext cx="276225" cy="195580"/>
            </a:xfrm>
            <a:custGeom>
              <a:avLst/>
              <a:gdLst/>
              <a:ahLst/>
              <a:cxnLst/>
              <a:rect l="l" t="t" r="r" b="b"/>
              <a:pathLst>
                <a:path w="276225" h="195579">
                  <a:moveTo>
                    <a:pt x="133095" y="0"/>
                  </a:moveTo>
                  <a:lnTo>
                    <a:pt x="0" y="192786"/>
                  </a:lnTo>
                  <a:lnTo>
                    <a:pt x="275843" y="195072"/>
                  </a:lnTo>
                  <a:lnTo>
                    <a:pt x="13309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4619243" y="4191000"/>
              <a:ext cx="276225" cy="195580"/>
            </a:xfrm>
            <a:custGeom>
              <a:avLst/>
              <a:gdLst/>
              <a:ahLst/>
              <a:cxnLst/>
              <a:rect l="l" t="t" r="r" b="b"/>
              <a:pathLst>
                <a:path w="276225" h="195579">
                  <a:moveTo>
                    <a:pt x="0" y="192786"/>
                  </a:moveTo>
                  <a:lnTo>
                    <a:pt x="133095" y="0"/>
                  </a:lnTo>
                  <a:lnTo>
                    <a:pt x="275843" y="195072"/>
                  </a:lnTo>
                  <a:lnTo>
                    <a:pt x="0" y="19278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4509515" y="4189476"/>
              <a:ext cx="245745" cy="193675"/>
            </a:xfrm>
            <a:custGeom>
              <a:avLst/>
              <a:gdLst/>
              <a:ahLst/>
              <a:cxnLst/>
              <a:rect l="l" t="t" r="r" b="b"/>
              <a:pathLst>
                <a:path w="245745" h="193675">
                  <a:moveTo>
                    <a:pt x="0" y="0"/>
                  </a:moveTo>
                  <a:lnTo>
                    <a:pt x="111760" y="193548"/>
                  </a:lnTo>
                  <a:lnTo>
                    <a:pt x="245363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4509515" y="4189476"/>
              <a:ext cx="245745" cy="193675"/>
            </a:xfrm>
            <a:custGeom>
              <a:avLst/>
              <a:gdLst/>
              <a:ahLst/>
              <a:cxnLst/>
              <a:rect l="l" t="t" r="r" b="b"/>
              <a:pathLst>
                <a:path w="245745" h="193675">
                  <a:moveTo>
                    <a:pt x="0" y="0"/>
                  </a:moveTo>
                  <a:lnTo>
                    <a:pt x="245363" y="2286"/>
                  </a:lnTo>
                  <a:lnTo>
                    <a:pt x="111760" y="193548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4509515" y="3995928"/>
              <a:ext cx="250190" cy="195580"/>
            </a:xfrm>
            <a:custGeom>
              <a:avLst/>
              <a:gdLst/>
              <a:ahLst/>
              <a:cxnLst/>
              <a:rect l="l" t="t" r="r" b="b"/>
              <a:pathLst>
                <a:path w="250189" h="195579">
                  <a:moveTo>
                    <a:pt x="114046" y="0"/>
                  </a:moveTo>
                  <a:lnTo>
                    <a:pt x="0" y="192913"/>
                  </a:lnTo>
                  <a:lnTo>
                    <a:pt x="249936" y="195072"/>
                  </a:lnTo>
                  <a:lnTo>
                    <a:pt x="11404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4509515" y="3995928"/>
              <a:ext cx="250190" cy="195580"/>
            </a:xfrm>
            <a:custGeom>
              <a:avLst/>
              <a:gdLst/>
              <a:ahLst/>
              <a:cxnLst/>
              <a:rect l="l" t="t" r="r" b="b"/>
              <a:pathLst>
                <a:path w="250189" h="195579">
                  <a:moveTo>
                    <a:pt x="114046" y="0"/>
                  </a:moveTo>
                  <a:lnTo>
                    <a:pt x="249936" y="195072"/>
                  </a:lnTo>
                  <a:lnTo>
                    <a:pt x="0" y="192913"/>
                  </a:lnTo>
                  <a:lnTo>
                    <a:pt x="114046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8" name="object 178"/>
          <p:cNvSpPr txBox="1"/>
          <p:nvPr/>
        </p:nvSpPr>
        <p:spPr>
          <a:xfrm>
            <a:off x="4723891" y="4010914"/>
            <a:ext cx="211454" cy="17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9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P</a:t>
            </a:r>
            <a:endParaRPr sz="600">
              <a:latin typeface="Calibri"/>
              <a:cs typeface="Calibri"/>
            </a:endParaRPr>
          </a:p>
          <a:p>
            <a:pPr marL="131445">
              <a:lnSpc>
                <a:spcPts val="590"/>
              </a:lnSpc>
            </a:pPr>
            <a:r>
              <a:rPr sz="600" b="1" dirty="0">
                <a:latin typeface="Calibri"/>
                <a:cs typeface="Calibri"/>
              </a:rPr>
              <a:t>M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4859782" y="4213352"/>
            <a:ext cx="628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4723891" y="4260850"/>
            <a:ext cx="6159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4610480" y="4057904"/>
            <a:ext cx="4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4602226" y="4205985"/>
            <a:ext cx="4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183" name="object 183"/>
          <p:cNvGrpSpPr/>
          <p:nvPr/>
        </p:nvGrpSpPr>
        <p:grpSpPr>
          <a:xfrm>
            <a:off x="2593594" y="4141978"/>
            <a:ext cx="506730" cy="403225"/>
            <a:chOff x="2593594" y="4141978"/>
            <a:chExt cx="506730" cy="403225"/>
          </a:xfrm>
        </p:grpSpPr>
        <p:sp>
          <p:nvSpPr>
            <p:cNvPr id="184" name="object 184"/>
            <p:cNvSpPr/>
            <p:nvPr/>
          </p:nvSpPr>
          <p:spPr>
            <a:xfrm>
              <a:off x="2602992" y="4151376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79">
                  <a:moveTo>
                    <a:pt x="389763" y="0"/>
                  </a:moveTo>
                  <a:lnTo>
                    <a:pt x="96393" y="0"/>
                  </a:lnTo>
                  <a:lnTo>
                    <a:pt x="0" y="192786"/>
                  </a:lnTo>
                  <a:lnTo>
                    <a:pt x="96393" y="385572"/>
                  </a:lnTo>
                  <a:lnTo>
                    <a:pt x="389763" y="385572"/>
                  </a:lnTo>
                  <a:lnTo>
                    <a:pt x="486156" y="192786"/>
                  </a:lnTo>
                  <a:lnTo>
                    <a:pt x="389763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2602992" y="4151376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79">
                  <a:moveTo>
                    <a:pt x="0" y="192786"/>
                  </a:moveTo>
                  <a:lnTo>
                    <a:pt x="96393" y="0"/>
                  </a:lnTo>
                  <a:lnTo>
                    <a:pt x="389763" y="0"/>
                  </a:lnTo>
                  <a:lnTo>
                    <a:pt x="486156" y="192786"/>
                  </a:lnTo>
                  <a:lnTo>
                    <a:pt x="389763" y="385572"/>
                  </a:lnTo>
                  <a:lnTo>
                    <a:pt x="96393" y="385572"/>
                  </a:lnTo>
                  <a:lnTo>
                    <a:pt x="0" y="19278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2602992" y="4151376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10" h="386079">
                  <a:moveTo>
                    <a:pt x="105156" y="0"/>
                  </a:moveTo>
                  <a:lnTo>
                    <a:pt x="381634" y="385699"/>
                  </a:lnTo>
                </a:path>
                <a:path w="486410" h="386079">
                  <a:moveTo>
                    <a:pt x="381634" y="0"/>
                  </a:moveTo>
                  <a:lnTo>
                    <a:pt x="105156" y="385699"/>
                  </a:lnTo>
                </a:path>
                <a:path w="486410" h="386079">
                  <a:moveTo>
                    <a:pt x="0" y="193548"/>
                  </a:moveTo>
                  <a:lnTo>
                    <a:pt x="486028" y="193548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2711196" y="4148328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80" h="196850">
                  <a:moveTo>
                    <a:pt x="0" y="0"/>
                  </a:moveTo>
                  <a:lnTo>
                    <a:pt x="135636" y="196596"/>
                  </a:lnTo>
                  <a:lnTo>
                    <a:pt x="271272" y="44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2711196" y="4148328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80" h="196850">
                  <a:moveTo>
                    <a:pt x="0" y="0"/>
                  </a:moveTo>
                  <a:lnTo>
                    <a:pt x="271272" y="4445"/>
                  </a:lnTo>
                  <a:lnTo>
                    <a:pt x="135636" y="19659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2848356" y="4151376"/>
              <a:ext cx="245745" cy="193675"/>
            </a:xfrm>
            <a:custGeom>
              <a:avLst/>
              <a:gdLst/>
              <a:ahLst/>
              <a:cxnLst/>
              <a:rect l="l" t="t" r="r" b="b"/>
              <a:pathLst>
                <a:path w="245744" h="193675">
                  <a:moveTo>
                    <a:pt x="136017" y="0"/>
                  </a:moveTo>
                  <a:lnTo>
                    <a:pt x="0" y="193548"/>
                  </a:lnTo>
                  <a:lnTo>
                    <a:pt x="245363" y="193548"/>
                  </a:lnTo>
                  <a:lnTo>
                    <a:pt x="13601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2848356" y="4151376"/>
              <a:ext cx="245745" cy="193675"/>
            </a:xfrm>
            <a:custGeom>
              <a:avLst/>
              <a:gdLst/>
              <a:ahLst/>
              <a:cxnLst/>
              <a:rect l="l" t="t" r="r" b="b"/>
              <a:pathLst>
                <a:path w="245744" h="193675">
                  <a:moveTo>
                    <a:pt x="136017" y="0"/>
                  </a:moveTo>
                  <a:lnTo>
                    <a:pt x="0" y="193548"/>
                  </a:lnTo>
                  <a:lnTo>
                    <a:pt x="245363" y="193548"/>
                  </a:lnTo>
                  <a:lnTo>
                    <a:pt x="136017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846832" y="4344924"/>
              <a:ext cx="243840" cy="190500"/>
            </a:xfrm>
            <a:custGeom>
              <a:avLst/>
              <a:gdLst/>
              <a:ahLst/>
              <a:cxnLst/>
              <a:rect l="l" t="t" r="r" b="b"/>
              <a:pathLst>
                <a:path w="243839" h="190500">
                  <a:moveTo>
                    <a:pt x="243840" y="0"/>
                  </a:moveTo>
                  <a:lnTo>
                    <a:pt x="0" y="0"/>
                  </a:lnTo>
                  <a:lnTo>
                    <a:pt x="137668" y="190500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2846832" y="4344924"/>
              <a:ext cx="243840" cy="190500"/>
            </a:xfrm>
            <a:custGeom>
              <a:avLst/>
              <a:gdLst/>
              <a:ahLst/>
              <a:cxnLst/>
              <a:rect l="l" t="t" r="r" b="b"/>
              <a:pathLst>
                <a:path w="243839" h="190500">
                  <a:moveTo>
                    <a:pt x="137668" y="190500"/>
                  </a:moveTo>
                  <a:lnTo>
                    <a:pt x="0" y="0"/>
                  </a:lnTo>
                  <a:lnTo>
                    <a:pt x="243840" y="0"/>
                  </a:lnTo>
                  <a:lnTo>
                    <a:pt x="137668" y="1905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2708148" y="4344924"/>
              <a:ext cx="276225" cy="193675"/>
            </a:xfrm>
            <a:custGeom>
              <a:avLst/>
              <a:gdLst/>
              <a:ahLst/>
              <a:cxnLst/>
              <a:rect l="l" t="t" r="r" b="b"/>
              <a:pathLst>
                <a:path w="276225" h="193675">
                  <a:moveTo>
                    <a:pt x="133095" y="0"/>
                  </a:moveTo>
                  <a:lnTo>
                    <a:pt x="0" y="191262"/>
                  </a:lnTo>
                  <a:lnTo>
                    <a:pt x="275844" y="193548"/>
                  </a:lnTo>
                  <a:lnTo>
                    <a:pt x="13309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2708148" y="4344924"/>
              <a:ext cx="276225" cy="193675"/>
            </a:xfrm>
            <a:custGeom>
              <a:avLst/>
              <a:gdLst/>
              <a:ahLst/>
              <a:cxnLst/>
              <a:rect l="l" t="t" r="r" b="b"/>
              <a:pathLst>
                <a:path w="276225" h="193675">
                  <a:moveTo>
                    <a:pt x="0" y="191262"/>
                  </a:moveTo>
                  <a:lnTo>
                    <a:pt x="133095" y="0"/>
                  </a:lnTo>
                  <a:lnTo>
                    <a:pt x="275844" y="193548"/>
                  </a:lnTo>
                  <a:lnTo>
                    <a:pt x="0" y="19126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2599944" y="4343400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39" h="193675">
                  <a:moveTo>
                    <a:pt x="0" y="0"/>
                  </a:moveTo>
                  <a:lnTo>
                    <a:pt x="110998" y="193548"/>
                  </a:lnTo>
                  <a:lnTo>
                    <a:pt x="243839" y="22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2599944" y="4343400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39" h="193675">
                  <a:moveTo>
                    <a:pt x="0" y="0"/>
                  </a:moveTo>
                  <a:lnTo>
                    <a:pt x="243839" y="2286"/>
                  </a:lnTo>
                  <a:lnTo>
                    <a:pt x="110998" y="193548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2599944" y="4148328"/>
              <a:ext cx="248920" cy="196850"/>
            </a:xfrm>
            <a:custGeom>
              <a:avLst/>
              <a:gdLst/>
              <a:ahLst/>
              <a:cxnLst/>
              <a:rect l="l" t="t" r="r" b="b"/>
              <a:pathLst>
                <a:path w="248919" h="196850">
                  <a:moveTo>
                    <a:pt x="113411" y="0"/>
                  </a:moveTo>
                  <a:lnTo>
                    <a:pt x="0" y="194310"/>
                  </a:lnTo>
                  <a:lnTo>
                    <a:pt x="248412" y="196596"/>
                  </a:lnTo>
                  <a:lnTo>
                    <a:pt x="11341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2599944" y="4148328"/>
              <a:ext cx="248920" cy="196850"/>
            </a:xfrm>
            <a:custGeom>
              <a:avLst/>
              <a:gdLst/>
              <a:ahLst/>
              <a:cxnLst/>
              <a:rect l="l" t="t" r="r" b="b"/>
              <a:pathLst>
                <a:path w="248919" h="196850">
                  <a:moveTo>
                    <a:pt x="113411" y="0"/>
                  </a:moveTo>
                  <a:lnTo>
                    <a:pt x="248412" y="196596"/>
                  </a:lnTo>
                  <a:lnTo>
                    <a:pt x="0" y="194310"/>
                  </a:lnTo>
                  <a:lnTo>
                    <a:pt x="113411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9" name="object 199"/>
          <p:cNvSpPr txBox="1"/>
          <p:nvPr/>
        </p:nvSpPr>
        <p:spPr>
          <a:xfrm>
            <a:off x="2813430" y="4164838"/>
            <a:ext cx="211454" cy="17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9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P</a:t>
            </a:r>
            <a:endParaRPr sz="600">
              <a:latin typeface="Calibri"/>
              <a:cs typeface="Calibri"/>
            </a:endParaRPr>
          </a:p>
          <a:p>
            <a:pPr marL="131445">
              <a:lnSpc>
                <a:spcPts val="590"/>
              </a:lnSpc>
            </a:pPr>
            <a:r>
              <a:rPr sz="600" b="1" dirty="0">
                <a:latin typeface="Calibri"/>
                <a:cs typeface="Calibri"/>
              </a:rPr>
              <a:t>M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2949320" y="4367021"/>
            <a:ext cx="628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01" name="object 201"/>
          <p:cNvSpPr txBox="1"/>
          <p:nvPr/>
        </p:nvSpPr>
        <p:spPr>
          <a:xfrm>
            <a:off x="2813430" y="4414520"/>
            <a:ext cx="6159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2700273" y="4211828"/>
            <a:ext cx="4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2691764" y="4359655"/>
            <a:ext cx="4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204" name="object 204"/>
          <p:cNvGrpSpPr/>
          <p:nvPr/>
        </p:nvGrpSpPr>
        <p:grpSpPr>
          <a:xfrm>
            <a:off x="7069581" y="4650994"/>
            <a:ext cx="506730" cy="403225"/>
            <a:chOff x="7069581" y="4650994"/>
            <a:chExt cx="506730" cy="403225"/>
          </a:xfrm>
        </p:grpSpPr>
        <p:sp>
          <p:nvSpPr>
            <p:cNvPr id="205" name="object 205"/>
            <p:cNvSpPr/>
            <p:nvPr/>
          </p:nvSpPr>
          <p:spPr>
            <a:xfrm>
              <a:off x="7078979" y="4660392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09" h="386079">
                  <a:moveTo>
                    <a:pt x="389763" y="0"/>
                  </a:moveTo>
                  <a:lnTo>
                    <a:pt x="96393" y="0"/>
                  </a:lnTo>
                  <a:lnTo>
                    <a:pt x="0" y="192785"/>
                  </a:lnTo>
                  <a:lnTo>
                    <a:pt x="96393" y="385571"/>
                  </a:lnTo>
                  <a:lnTo>
                    <a:pt x="389763" y="385571"/>
                  </a:lnTo>
                  <a:lnTo>
                    <a:pt x="486155" y="192785"/>
                  </a:lnTo>
                  <a:lnTo>
                    <a:pt x="389763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7078979" y="4660392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09" h="386079">
                  <a:moveTo>
                    <a:pt x="0" y="192785"/>
                  </a:moveTo>
                  <a:lnTo>
                    <a:pt x="96393" y="0"/>
                  </a:lnTo>
                  <a:lnTo>
                    <a:pt x="389763" y="0"/>
                  </a:lnTo>
                  <a:lnTo>
                    <a:pt x="486155" y="192785"/>
                  </a:lnTo>
                  <a:lnTo>
                    <a:pt x="389763" y="385571"/>
                  </a:lnTo>
                  <a:lnTo>
                    <a:pt x="96393" y="385571"/>
                  </a:lnTo>
                  <a:lnTo>
                    <a:pt x="0" y="19278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7078979" y="4660392"/>
              <a:ext cx="486409" cy="386080"/>
            </a:xfrm>
            <a:custGeom>
              <a:avLst/>
              <a:gdLst/>
              <a:ahLst/>
              <a:cxnLst/>
              <a:rect l="l" t="t" r="r" b="b"/>
              <a:pathLst>
                <a:path w="486409" h="386079">
                  <a:moveTo>
                    <a:pt x="105155" y="0"/>
                  </a:moveTo>
                  <a:lnTo>
                    <a:pt x="381635" y="385698"/>
                  </a:lnTo>
                </a:path>
                <a:path w="486409" h="386079">
                  <a:moveTo>
                    <a:pt x="381635" y="0"/>
                  </a:moveTo>
                  <a:lnTo>
                    <a:pt x="105155" y="385698"/>
                  </a:lnTo>
                </a:path>
                <a:path w="486409" h="386079">
                  <a:moveTo>
                    <a:pt x="0" y="192023"/>
                  </a:moveTo>
                  <a:lnTo>
                    <a:pt x="486028" y="192023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7187183" y="4657344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79" h="196850">
                  <a:moveTo>
                    <a:pt x="0" y="0"/>
                  </a:moveTo>
                  <a:lnTo>
                    <a:pt x="135636" y="196595"/>
                  </a:lnTo>
                  <a:lnTo>
                    <a:pt x="271272" y="4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7187183" y="4657344"/>
              <a:ext cx="271780" cy="196850"/>
            </a:xfrm>
            <a:custGeom>
              <a:avLst/>
              <a:gdLst/>
              <a:ahLst/>
              <a:cxnLst/>
              <a:rect l="l" t="t" r="r" b="b"/>
              <a:pathLst>
                <a:path w="271779" h="196850">
                  <a:moveTo>
                    <a:pt x="0" y="0"/>
                  </a:moveTo>
                  <a:lnTo>
                    <a:pt x="271272" y="4444"/>
                  </a:lnTo>
                  <a:lnTo>
                    <a:pt x="135636" y="196595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7325867" y="4658868"/>
              <a:ext cx="243840" cy="195580"/>
            </a:xfrm>
            <a:custGeom>
              <a:avLst/>
              <a:gdLst/>
              <a:ahLst/>
              <a:cxnLst/>
              <a:rect l="l" t="t" r="r" b="b"/>
              <a:pathLst>
                <a:path w="243840" h="195579">
                  <a:moveTo>
                    <a:pt x="135254" y="0"/>
                  </a:moveTo>
                  <a:lnTo>
                    <a:pt x="0" y="195071"/>
                  </a:lnTo>
                  <a:lnTo>
                    <a:pt x="243839" y="195071"/>
                  </a:lnTo>
                  <a:lnTo>
                    <a:pt x="13525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7325867" y="4658868"/>
              <a:ext cx="243840" cy="195580"/>
            </a:xfrm>
            <a:custGeom>
              <a:avLst/>
              <a:gdLst/>
              <a:ahLst/>
              <a:cxnLst/>
              <a:rect l="l" t="t" r="r" b="b"/>
              <a:pathLst>
                <a:path w="243840" h="195579">
                  <a:moveTo>
                    <a:pt x="135254" y="0"/>
                  </a:moveTo>
                  <a:lnTo>
                    <a:pt x="0" y="195071"/>
                  </a:lnTo>
                  <a:lnTo>
                    <a:pt x="243839" y="195071"/>
                  </a:lnTo>
                  <a:lnTo>
                    <a:pt x="135254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7322819" y="4853940"/>
              <a:ext cx="243840" cy="189230"/>
            </a:xfrm>
            <a:custGeom>
              <a:avLst/>
              <a:gdLst/>
              <a:ahLst/>
              <a:cxnLst/>
              <a:rect l="l" t="t" r="r" b="b"/>
              <a:pathLst>
                <a:path w="243840" h="189229">
                  <a:moveTo>
                    <a:pt x="243839" y="0"/>
                  </a:moveTo>
                  <a:lnTo>
                    <a:pt x="0" y="0"/>
                  </a:lnTo>
                  <a:lnTo>
                    <a:pt x="137668" y="188976"/>
                  </a:lnTo>
                  <a:lnTo>
                    <a:pt x="24383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7322819" y="4853940"/>
              <a:ext cx="243840" cy="189230"/>
            </a:xfrm>
            <a:custGeom>
              <a:avLst/>
              <a:gdLst/>
              <a:ahLst/>
              <a:cxnLst/>
              <a:rect l="l" t="t" r="r" b="b"/>
              <a:pathLst>
                <a:path w="243840" h="189229">
                  <a:moveTo>
                    <a:pt x="137668" y="188976"/>
                  </a:moveTo>
                  <a:lnTo>
                    <a:pt x="0" y="0"/>
                  </a:lnTo>
                  <a:lnTo>
                    <a:pt x="243839" y="0"/>
                  </a:lnTo>
                  <a:lnTo>
                    <a:pt x="137668" y="18897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7184135" y="4853940"/>
              <a:ext cx="277495" cy="193675"/>
            </a:xfrm>
            <a:custGeom>
              <a:avLst/>
              <a:gdLst/>
              <a:ahLst/>
              <a:cxnLst/>
              <a:rect l="l" t="t" r="r" b="b"/>
              <a:pathLst>
                <a:path w="277495" h="193675">
                  <a:moveTo>
                    <a:pt x="133858" y="0"/>
                  </a:moveTo>
                  <a:lnTo>
                    <a:pt x="0" y="191262"/>
                  </a:lnTo>
                  <a:lnTo>
                    <a:pt x="277368" y="193548"/>
                  </a:lnTo>
                  <a:lnTo>
                    <a:pt x="13385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7184135" y="4853940"/>
              <a:ext cx="277495" cy="193675"/>
            </a:xfrm>
            <a:custGeom>
              <a:avLst/>
              <a:gdLst/>
              <a:ahLst/>
              <a:cxnLst/>
              <a:rect l="l" t="t" r="r" b="b"/>
              <a:pathLst>
                <a:path w="277495" h="193675">
                  <a:moveTo>
                    <a:pt x="0" y="191262"/>
                  </a:moveTo>
                  <a:lnTo>
                    <a:pt x="133858" y="0"/>
                  </a:lnTo>
                  <a:lnTo>
                    <a:pt x="277368" y="193548"/>
                  </a:lnTo>
                  <a:lnTo>
                    <a:pt x="0" y="19126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7075931" y="4850892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40" h="193675">
                  <a:moveTo>
                    <a:pt x="0" y="0"/>
                  </a:moveTo>
                  <a:lnTo>
                    <a:pt x="110998" y="193547"/>
                  </a:lnTo>
                  <a:lnTo>
                    <a:pt x="243840" y="22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7075931" y="4850892"/>
              <a:ext cx="243840" cy="193675"/>
            </a:xfrm>
            <a:custGeom>
              <a:avLst/>
              <a:gdLst/>
              <a:ahLst/>
              <a:cxnLst/>
              <a:rect l="l" t="t" r="r" b="b"/>
              <a:pathLst>
                <a:path w="243840" h="193675">
                  <a:moveTo>
                    <a:pt x="0" y="0"/>
                  </a:moveTo>
                  <a:lnTo>
                    <a:pt x="243840" y="2285"/>
                  </a:lnTo>
                  <a:lnTo>
                    <a:pt x="110998" y="193547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7075931" y="4657344"/>
              <a:ext cx="250190" cy="196850"/>
            </a:xfrm>
            <a:custGeom>
              <a:avLst/>
              <a:gdLst/>
              <a:ahLst/>
              <a:cxnLst/>
              <a:rect l="l" t="t" r="r" b="b"/>
              <a:pathLst>
                <a:path w="250190" h="196850">
                  <a:moveTo>
                    <a:pt x="114046" y="0"/>
                  </a:moveTo>
                  <a:lnTo>
                    <a:pt x="0" y="194309"/>
                  </a:lnTo>
                  <a:lnTo>
                    <a:pt x="249936" y="196595"/>
                  </a:lnTo>
                  <a:lnTo>
                    <a:pt x="11404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7075931" y="4657344"/>
              <a:ext cx="250190" cy="196850"/>
            </a:xfrm>
            <a:custGeom>
              <a:avLst/>
              <a:gdLst/>
              <a:ahLst/>
              <a:cxnLst/>
              <a:rect l="l" t="t" r="r" b="b"/>
              <a:pathLst>
                <a:path w="250190" h="196850">
                  <a:moveTo>
                    <a:pt x="114046" y="0"/>
                  </a:moveTo>
                  <a:lnTo>
                    <a:pt x="249936" y="196595"/>
                  </a:lnTo>
                  <a:lnTo>
                    <a:pt x="0" y="194309"/>
                  </a:lnTo>
                  <a:lnTo>
                    <a:pt x="114046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0" name="object 220"/>
          <p:cNvSpPr txBox="1"/>
          <p:nvPr/>
        </p:nvSpPr>
        <p:spPr>
          <a:xfrm>
            <a:off x="7290307" y="4673345"/>
            <a:ext cx="6604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P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7409433" y="4731257"/>
            <a:ext cx="920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M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7426579" y="4875403"/>
            <a:ext cx="628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7290307" y="4922901"/>
            <a:ext cx="6159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7177278" y="4720208"/>
            <a:ext cx="4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7168642" y="4868036"/>
            <a:ext cx="4572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libri"/>
                <a:cs typeface="Calibri"/>
              </a:rPr>
              <a:t>I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6406896" y="4009644"/>
            <a:ext cx="876300" cy="167640"/>
          </a:xfrm>
          <a:prstGeom prst="rect">
            <a:avLst/>
          </a:prstGeom>
          <a:solidFill>
            <a:srgbClr val="FFFFFF">
              <a:alpha val="70195"/>
            </a:srgbClr>
          </a:solidFill>
        </p:spPr>
        <p:txBody>
          <a:bodyPr vert="horz" wrap="square" lIns="0" tIns="8255" rIns="0" bIns="0" rtlCol="0">
            <a:spAutoFit/>
          </a:bodyPr>
          <a:lstStyle/>
          <a:p>
            <a:pPr marL="34290">
              <a:lnSpc>
                <a:spcPct val="100000"/>
              </a:lnSpc>
              <a:spcBef>
                <a:spcPts val="65"/>
              </a:spcBef>
            </a:pP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SAPA</a:t>
            </a:r>
            <a:r>
              <a:rPr sz="900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Control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757427" y="3186683"/>
            <a:ext cx="1412875" cy="167640"/>
          </a:xfrm>
          <a:prstGeom prst="rect">
            <a:avLst/>
          </a:prstGeom>
          <a:solidFill>
            <a:srgbClr val="FFFFFF">
              <a:alpha val="70195"/>
            </a:srgbClr>
          </a:solidFill>
        </p:spPr>
        <p:txBody>
          <a:bodyPr vert="horz" wrap="square" lIns="0" tIns="6985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55"/>
              </a:spcBef>
            </a:pP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Ethnic</a:t>
            </a:r>
            <a:r>
              <a:rPr sz="9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Persian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Enclave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2452116" y="4794503"/>
            <a:ext cx="1412875" cy="163195"/>
          </a:xfrm>
          <a:prstGeom prst="rect">
            <a:avLst/>
          </a:prstGeom>
          <a:solidFill>
            <a:srgbClr val="FFFFFF">
              <a:alpha val="70195"/>
            </a:srgbClr>
          </a:solidFill>
        </p:spPr>
        <p:txBody>
          <a:bodyPr vert="horz" wrap="square" lIns="0" tIns="3810" rIns="0" bIns="0" rtlCol="0">
            <a:spAutoFit/>
          </a:bodyPr>
          <a:lstStyle/>
          <a:p>
            <a:pPr marL="34290">
              <a:lnSpc>
                <a:spcPct val="100000"/>
              </a:lnSpc>
              <a:spcBef>
                <a:spcPts val="30"/>
              </a:spcBef>
            </a:pP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Ethnic</a:t>
            </a:r>
            <a:r>
              <a:rPr sz="9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Persian</a:t>
            </a:r>
            <a:r>
              <a:rPr sz="9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0000"/>
                </a:solidFill>
                <a:latin typeface="Calibri"/>
                <a:cs typeface="Calibri"/>
              </a:rPr>
              <a:t>Enclave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1410461" y="115062"/>
            <a:ext cx="5892165" cy="707390"/>
          </a:xfrm>
          <a:custGeom>
            <a:avLst/>
            <a:gdLst/>
            <a:ahLst/>
            <a:cxnLst/>
            <a:rect l="l" t="t" r="r" b="b"/>
            <a:pathLst>
              <a:path w="5892165" h="707390">
                <a:moveTo>
                  <a:pt x="0" y="707135"/>
                </a:moveTo>
                <a:lnTo>
                  <a:pt x="5891784" y="707135"/>
                </a:lnTo>
                <a:lnTo>
                  <a:pt x="5891784" y="0"/>
                </a:lnTo>
                <a:lnTo>
                  <a:pt x="0" y="0"/>
                </a:lnTo>
                <a:lnTo>
                  <a:pt x="0" y="707135"/>
                </a:lnTo>
                <a:close/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 txBox="1"/>
          <p:nvPr/>
        </p:nvSpPr>
        <p:spPr>
          <a:xfrm>
            <a:off x="1424939" y="250063"/>
            <a:ext cx="5862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147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IO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Mission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Analysis</a:t>
            </a:r>
            <a:r>
              <a:rPr sz="2400" b="1" dirty="0">
                <a:latin typeface="Calibri"/>
                <a:cs typeface="Calibri"/>
              </a:rPr>
              <a:t> -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PMESII-PT</a:t>
            </a:r>
            <a:r>
              <a:rPr sz="2400" b="1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Analysis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7305293" y="115062"/>
            <a:ext cx="1663064" cy="707390"/>
          </a:xfrm>
          <a:custGeom>
            <a:avLst/>
            <a:gdLst/>
            <a:ahLst/>
            <a:cxnLst/>
            <a:rect l="l" t="t" r="r" b="b"/>
            <a:pathLst>
              <a:path w="1663065" h="707390">
                <a:moveTo>
                  <a:pt x="0" y="707135"/>
                </a:moveTo>
                <a:lnTo>
                  <a:pt x="1662683" y="707135"/>
                </a:lnTo>
                <a:lnTo>
                  <a:pt x="1662683" y="0"/>
                </a:lnTo>
                <a:lnTo>
                  <a:pt x="0" y="0"/>
                </a:lnTo>
                <a:lnTo>
                  <a:pt x="0" y="70713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 txBox="1">
            <a:spLocks noGrp="1"/>
          </p:cNvSpPr>
          <p:nvPr>
            <p:ph type="title"/>
          </p:nvPr>
        </p:nvSpPr>
        <p:spPr>
          <a:xfrm>
            <a:off x="7319771" y="185166"/>
            <a:ext cx="1633855" cy="483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95"/>
              </a:spcBef>
            </a:pPr>
            <a:r>
              <a:rPr sz="1600" spc="-50" dirty="0">
                <a:latin typeface="Calibri"/>
                <a:cs typeface="Calibri"/>
              </a:rPr>
              <a:t>LTP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TTP</a:t>
            </a:r>
            <a:endParaRPr sz="1600">
              <a:latin typeface="Calibri"/>
              <a:cs typeface="Calibri"/>
            </a:endParaRPr>
          </a:p>
          <a:p>
            <a:pPr marL="35560">
              <a:lnSpc>
                <a:spcPct val="100000"/>
              </a:lnSpc>
              <a:spcBef>
                <a:spcPts val="10"/>
              </a:spcBef>
            </a:pPr>
            <a:r>
              <a:rPr sz="1400" spc="-10" dirty="0">
                <a:latin typeface="Calibri"/>
                <a:cs typeface="Calibri"/>
              </a:rPr>
              <a:t>Reference: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FM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3-13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8764523" y="6548628"/>
            <a:ext cx="355600" cy="277495"/>
          </a:xfrm>
          <a:custGeom>
            <a:avLst/>
            <a:gdLst/>
            <a:ahLst/>
            <a:cxnLst/>
            <a:rect l="l" t="t" r="r" b="b"/>
            <a:pathLst>
              <a:path w="355600" h="277495">
                <a:moveTo>
                  <a:pt x="355092" y="0"/>
                </a:moveTo>
                <a:lnTo>
                  <a:pt x="0" y="0"/>
                </a:lnTo>
                <a:lnTo>
                  <a:pt x="0" y="277368"/>
                </a:lnTo>
                <a:lnTo>
                  <a:pt x="355092" y="277368"/>
                </a:lnTo>
                <a:lnTo>
                  <a:pt x="3550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 txBox="1"/>
          <p:nvPr/>
        </p:nvSpPr>
        <p:spPr>
          <a:xfrm>
            <a:off x="8823959" y="6587549"/>
            <a:ext cx="247015" cy="2343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285"/>
              </a:spcBef>
            </a:pPr>
            <a:r>
              <a:rPr sz="1200" b="1" spc="-5" dirty="0">
                <a:latin typeface="Arial"/>
                <a:cs typeface="Arial"/>
              </a:rPr>
              <a:t>43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9942" y="2543936"/>
            <a:ext cx="7422515" cy="1183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4560"/>
              </a:lnSpc>
              <a:spcBef>
                <a:spcPts val="95"/>
              </a:spcBef>
            </a:pPr>
            <a:r>
              <a:rPr spc="-10" dirty="0"/>
              <a:t>MDMP</a:t>
            </a:r>
            <a:r>
              <a:rPr spc="-75" dirty="0"/>
              <a:t> </a:t>
            </a:r>
            <a:r>
              <a:rPr spc="-5" dirty="0"/>
              <a:t>Step</a:t>
            </a:r>
            <a:r>
              <a:rPr spc="-30" dirty="0"/>
              <a:t> </a:t>
            </a:r>
            <a:r>
              <a:rPr spc="-5" dirty="0"/>
              <a:t>3:</a:t>
            </a:r>
          </a:p>
          <a:p>
            <a:pPr algn="ctr">
              <a:lnSpc>
                <a:spcPts val="4560"/>
              </a:lnSpc>
            </a:pPr>
            <a:r>
              <a:rPr spc="-5" dirty="0"/>
              <a:t>Course</a:t>
            </a:r>
            <a:r>
              <a:rPr spc="-10" dirty="0"/>
              <a:t> </a:t>
            </a:r>
            <a:r>
              <a:rPr spc="-5" dirty="0"/>
              <a:t>of</a:t>
            </a:r>
            <a:r>
              <a:rPr spc="-165" dirty="0"/>
              <a:t> </a:t>
            </a:r>
            <a:r>
              <a:rPr spc="-5" dirty="0"/>
              <a:t>Action</a:t>
            </a:r>
            <a:r>
              <a:rPr spc="-20" dirty="0"/>
              <a:t> </a:t>
            </a:r>
            <a:r>
              <a:rPr spc="-5" dirty="0"/>
              <a:t>Development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23959" y="6587549"/>
            <a:ext cx="247015" cy="2343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285"/>
              </a:spcBef>
            </a:pPr>
            <a:r>
              <a:rPr sz="1200" b="1" spc="-5" dirty="0">
                <a:latin typeface="Arial"/>
                <a:cs typeface="Arial"/>
              </a:rPr>
              <a:t>44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21458" y="162940"/>
            <a:ext cx="4775835" cy="6608445"/>
            <a:chOff x="2021458" y="162940"/>
            <a:chExt cx="4775835" cy="66084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50947" y="192022"/>
              <a:ext cx="4517136" cy="65501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36469" y="177545"/>
              <a:ext cx="4546600" cy="6579234"/>
            </a:xfrm>
            <a:custGeom>
              <a:avLst/>
              <a:gdLst/>
              <a:ahLst/>
              <a:cxnLst/>
              <a:rect l="l" t="t" r="r" b="b"/>
              <a:pathLst>
                <a:path w="4546600" h="6579234">
                  <a:moveTo>
                    <a:pt x="0" y="6579108"/>
                  </a:moveTo>
                  <a:lnTo>
                    <a:pt x="4546091" y="6579108"/>
                  </a:lnTo>
                  <a:lnTo>
                    <a:pt x="4546091" y="0"/>
                  </a:lnTo>
                  <a:lnTo>
                    <a:pt x="0" y="0"/>
                  </a:lnTo>
                  <a:lnTo>
                    <a:pt x="0" y="6579108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21458" y="3221355"/>
              <a:ext cx="934085" cy="156210"/>
            </a:xfrm>
            <a:custGeom>
              <a:avLst/>
              <a:gdLst/>
              <a:ahLst/>
              <a:cxnLst/>
              <a:rect l="l" t="t" r="r" b="b"/>
              <a:pathLst>
                <a:path w="934085" h="156210">
                  <a:moveTo>
                    <a:pt x="845980" y="28714"/>
                  </a:moveTo>
                  <a:lnTo>
                    <a:pt x="0" y="127000"/>
                  </a:lnTo>
                  <a:lnTo>
                    <a:pt x="3302" y="155829"/>
                  </a:lnTo>
                  <a:lnTo>
                    <a:pt x="849331" y="57552"/>
                  </a:lnTo>
                  <a:lnTo>
                    <a:pt x="845980" y="28714"/>
                  </a:lnTo>
                  <a:close/>
                </a:path>
                <a:path w="934085" h="156210">
                  <a:moveTo>
                    <a:pt x="917164" y="27050"/>
                  </a:moveTo>
                  <a:lnTo>
                    <a:pt x="860298" y="27050"/>
                  </a:lnTo>
                  <a:lnTo>
                    <a:pt x="863727" y="55880"/>
                  </a:lnTo>
                  <a:lnTo>
                    <a:pt x="849331" y="57552"/>
                  </a:lnTo>
                  <a:lnTo>
                    <a:pt x="852678" y="86360"/>
                  </a:lnTo>
                  <a:lnTo>
                    <a:pt x="933958" y="33147"/>
                  </a:lnTo>
                  <a:lnTo>
                    <a:pt x="917164" y="27050"/>
                  </a:lnTo>
                  <a:close/>
                </a:path>
                <a:path w="934085" h="156210">
                  <a:moveTo>
                    <a:pt x="860298" y="27050"/>
                  </a:moveTo>
                  <a:lnTo>
                    <a:pt x="845980" y="28714"/>
                  </a:lnTo>
                  <a:lnTo>
                    <a:pt x="849331" y="57552"/>
                  </a:lnTo>
                  <a:lnTo>
                    <a:pt x="863727" y="55880"/>
                  </a:lnTo>
                  <a:lnTo>
                    <a:pt x="860298" y="27050"/>
                  </a:lnTo>
                  <a:close/>
                </a:path>
                <a:path w="934085" h="156210">
                  <a:moveTo>
                    <a:pt x="842645" y="0"/>
                  </a:moveTo>
                  <a:lnTo>
                    <a:pt x="845980" y="28714"/>
                  </a:lnTo>
                  <a:lnTo>
                    <a:pt x="860298" y="27050"/>
                  </a:lnTo>
                  <a:lnTo>
                    <a:pt x="917164" y="27050"/>
                  </a:lnTo>
                  <a:lnTo>
                    <a:pt x="8426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93954" y="2973070"/>
            <a:ext cx="1787525" cy="986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Trend #4: Staffs almost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never conduct </a:t>
            </a:r>
            <a:r>
              <a:rPr sz="1050" b="1" spc="-5" dirty="0">
                <a:latin typeface="Arial"/>
                <a:cs typeface="Arial"/>
              </a:rPr>
              <a:t>analysis </a:t>
            </a:r>
            <a:r>
              <a:rPr sz="1050" b="1" dirty="0">
                <a:latin typeface="Arial"/>
                <a:cs typeface="Arial"/>
              </a:rPr>
              <a:t>on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 </a:t>
            </a:r>
            <a:r>
              <a:rPr sz="1050" b="1" spc="5" dirty="0">
                <a:latin typeface="Arial"/>
                <a:cs typeface="Arial"/>
              </a:rPr>
              <a:t>two </a:t>
            </a:r>
            <a:r>
              <a:rPr sz="1050" b="1" dirty="0">
                <a:latin typeface="Arial"/>
                <a:cs typeface="Arial"/>
              </a:rPr>
              <a:t>assets that will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challenge</a:t>
            </a:r>
            <a:r>
              <a:rPr sz="1050" b="1" spc="-5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them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most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on </a:t>
            </a:r>
            <a:r>
              <a:rPr sz="1050" b="1" spc="-27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fuel and ammo…tanks &amp;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aviation!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3954" y="5389879"/>
            <a:ext cx="1713230" cy="986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Trend #5: Cdr’s do not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inform the </a:t>
            </a:r>
            <a:r>
              <a:rPr sz="1050" b="1" spc="-5" dirty="0">
                <a:latin typeface="Arial"/>
                <a:cs typeface="Arial"/>
              </a:rPr>
              <a:t>staff </a:t>
            </a:r>
            <a:r>
              <a:rPr sz="1050" b="1" spc="5" dirty="0">
                <a:latin typeface="Arial"/>
                <a:cs typeface="Arial"/>
              </a:rPr>
              <a:t>on </a:t>
            </a:r>
            <a:r>
              <a:rPr sz="1050" b="1" dirty="0">
                <a:latin typeface="Arial"/>
                <a:cs typeface="Arial"/>
              </a:rPr>
              <a:t>what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they </a:t>
            </a:r>
            <a:r>
              <a:rPr sz="1050" b="1" spc="5" dirty="0">
                <a:latin typeface="Arial"/>
                <a:cs typeface="Arial"/>
              </a:rPr>
              <a:t>want </a:t>
            </a:r>
            <a:r>
              <a:rPr sz="1050" b="1" dirty="0">
                <a:latin typeface="Arial"/>
                <a:cs typeface="Arial"/>
              </a:rPr>
              <a:t>for </a:t>
            </a:r>
            <a:r>
              <a:rPr sz="1050" b="1" spc="-5" dirty="0">
                <a:latin typeface="Arial"/>
                <a:cs typeface="Arial"/>
              </a:rPr>
              <a:t>fighting </a:t>
            </a:r>
            <a:r>
              <a:rPr sz="1050" b="1" dirty="0">
                <a:latin typeface="Arial"/>
                <a:cs typeface="Arial"/>
              </a:rPr>
              <a:t> products or </a:t>
            </a:r>
            <a:r>
              <a:rPr sz="1050" b="1" spc="5" dirty="0">
                <a:latin typeface="Arial"/>
                <a:cs typeface="Arial"/>
              </a:rPr>
              <a:t>what </a:t>
            </a:r>
            <a:r>
              <a:rPr sz="1050" b="1" dirty="0">
                <a:latin typeface="Arial"/>
                <a:cs typeface="Arial"/>
              </a:rPr>
              <a:t>format 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they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want</a:t>
            </a:r>
            <a:r>
              <a:rPr sz="1050" b="1" spc="-5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their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staff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to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use </a:t>
            </a:r>
            <a:r>
              <a:rPr sz="1050" b="1" spc="-27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for</a:t>
            </a:r>
            <a:r>
              <a:rPr sz="1050" b="1" spc="-1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each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one.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83664" y="5736361"/>
            <a:ext cx="1071245" cy="113030"/>
          </a:xfrm>
          <a:custGeom>
            <a:avLst/>
            <a:gdLst/>
            <a:ahLst/>
            <a:cxnLst/>
            <a:rect l="l" t="t" r="r" b="b"/>
            <a:pathLst>
              <a:path w="1071245" h="113029">
                <a:moveTo>
                  <a:pt x="986536" y="26085"/>
                </a:moveTo>
                <a:lnTo>
                  <a:pt x="984885" y="54994"/>
                </a:lnTo>
                <a:lnTo>
                  <a:pt x="999363" y="55803"/>
                </a:lnTo>
                <a:lnTo>
                  <a:pt x="997712" y="84708"/>
                </a:lnTo>
                <a:lnTo>
                  <a:pt x="983188" y="84708"/>
                </a:lnTo>
                <a:lnTo>
                  <a:pt x="981583" y="112814"/>
                </a:lnTo>
                <a:lnTo>
                  <a:pt x="1046654" y="84708"/>
                </a:lnTo>
                <a:lnTo>
                  <a:pt x="997712" y="84708"/>
                </a:lnTo>
                <a:lnTo>
                  <a:pt x="983234" y="83899"/>
                </a:lnTo>
                <a:lnTo>
                  <a:pt x="1048529" y="83899"/>
                </a:lnTo>
                <a:lnTo>
                  <a:pt x="1070737" y="74307"/>
                </a:lnTo>
                <a:lnTo>
                  <a:pt x="986536" y="26085"/>
                </a:lnTo>
                <a:close/>
              </a:path>
              <a:path w="1071245" h="113029">
                <a:moveTo>
                  <a:pt x="984885" y="54994"/>
                </a:moveTo>
                <a:lnTo>
                  <a:pt x="983234" y="83899"/>
                </a:lnTo>
                <a:lnTo>
                  <a:pt x="997712" y="84708"/>
                </a:lnTo>
                <a:lnTo>
                  <a:pt x="999363" y="55803"/>
                </a:lnTo>
                <a:lnTo>
                  <a:pt x="984885" y="54994"/>
                </a:lnTo>
                <a:close/>
              </a:path>
              <a:path w="1071245" h="113029">
                <a:moveTo>
                  <a:pt x="1524" y="0"/>
                </a:moveTo>
                <a:lnTo>
                  <a:pt x="0" y="28905"/>
                </a:lnTo>
                <a:lnTo>
                  <a:pt x="983234" y="83899"/>
                </a:lnTo>
                <a:lnTo>
                  <a:pt x="984885" y="54994"/>
                </a:lnTo>
                <a:lnTo>
                  <a:pt x="15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790813" y="6513372"/>
            <a:ext cx="185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2b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3954" y="1769490"/>
            <a:ext cx="181737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Cdr Question: </a:t>
            </a:r>
            <a:r>
              <a:rPr sz="900" b="1" dirty="0">
                <a:latin typeface="Arial"/>
                <a:cs typeface="Arial"/>
              </a:rPr>
              <a:t>What breaching 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capabilities</a:t>
            </a:r>
            <a:r>
              <a:rPr sz="900" b="1" spc="-6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does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Mech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Force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have</a:t>
            </a:r>
            <a:r>
              <a:rPr sz="900" b="1" dirty="0">
                <a:latin typeface="Arial"/>
                <a:cs typeface="Arial"/>
              </a:rPr>
              <a:t> avaibale?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40560" y="1786508"/>
            <a:ext cx="5227955" cy="1579245"/>
          </a:xfrm>
          <a:custGeom>
            <a:avLst/>
            <a:gdLst/>
            <a:ahLst/>
            <a:cxnLst/>
            <a:rect l="l" t="t" r="r" b="b"/>
            <a:pathLst>
              <a:path w="5227955" h="1579245">
                <a:moveTo>
                  <a:pt x="958723" y="41529"/>
                </a:moveTo>
                <a:lnTo>
                  <a:pt x="931341" y="28575"/>
                </a:lnTo>
                <a:lnTo>
                  <a:pt x="870966" y="0"/>
                </a:lnTo>
                <a:lnTo>
                  <a:pt x="871588" y="28905"/>
                </a:lnTo>
                <a:lnTo>
                  <a:pt x="0" y="48006"/>
                </a:lnTo>
                <a:lnTo>
                  <a:pt x="508" y="76962"/>
                </a:lnTo>
                <a:lnTo>
                  <a:pt x="872223" y="57848"/>
                </a:lnTo>
                <a:lnTo>
                  <a:pt x="872871" y="86868"/>
                </a:lnTo>
                <a:lnTo>
                  <a:pt x="958723" y="41529"/>
                </a:lnTo>
                <a:close/>
              </a:path>
              <a:path w="5227955" h="1579245">
                <a:moveTo>
                  <a:pt x="5142611" y="192278"/>
                </a:moveTo>
                <a:lnTo>
                  <a:pt x="4367568" y="101269"/>
                </a:lnTo>
                <a:lnTo>
                  <a:pt x="4367771" y="99568"/>
                </a:lnTo>
                <a:lnTo>
                  <a:pt x="4370959" y="72517"/>
                </a:lnTo>
                <a:lnTo>
                  <a:pt x="4279646" y="105537"/>
                </a:lnTo>
                <a:lnTo>
                  <a:pt x="4360799" y="158750"/>
                </a:lnTo>
                <a:lnTo>
                  <a:pt x="4364177" y="130086"/>
                </a:lnTo>
                <a:lnTo>
                  <a:pt x="5139182" y="220980"/>
                </a:lnTo>
                <a:lnTo>
                  <a:pt x="5142611" y="192278"/>
                </a:lnTo>
                <a:close/>
              </a:path>
              <a:path w="5227955" h="1579245">
                <a:moveTo>
                  <a:pt x="5227955" y="1550162"/>
                </a:moveTo>
                <a:lnTo>
                  <a:pt x="4452912" y="1459153"/>
                </a:lnTo>
                <a:lnTo>
                  <a:pt x="4453115" y="1457452"/>
                </a:lnTo>
                <a:lnTo>
                  <a:pt x="4456303" y="1430401"/>
                </a:lnTo>
                <a:lnTo>
                  <a:pt x="4364990" y="1463421"/>
                </a:lnTo>
                <a:lnTo>
                  <a:pt x="4446143" y="1516634"/>
                </a:lnTo>
                <a:lnTo>
                  <a:pt x="4449521" y="1487970"/>
                </a:lnTo>
                <a:lnTo>
                  <a:pt x="5224526" y="1578864"/>
                </a:lnTo>
                <a:lnTo>
                  <a:pt x="5227955" y="15501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160514" y="1864614"/>
            <a:ext cx="174053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Cdr Question: </a:t>
            </a:r>
            <a:r>
              <a:rPr sz="900" b="1" dirty="0">
                <a:latin typeface="Arial"/>
                <a:cs typeface="Arial"/>
              </a:rPr>
              <a:t>Do </a:t>
            </a:r>
            <a:r>
              <a:rPr sz="900" b="1" spc="5" dirty="0">
                <a:latin typeface="Arial"/>
                <a:cs typeface="Arial"/>
              </a:rPr>
              <a:t>we </a:t>
            </a:r>
            <a:r>
              <a:rPr sz="900" b="1" spc="-5" dirty="0">
                <a:latin typeface="Arial"/>
                <a:cs typeface="Arial"/>
              </a:rPr>
              <a:t>have </a:t>
            </a:r>
            <a:r>
              <a:rPr sz="900" b="1" dirty="0">
                <a:latin typeface="Arial"/>
                <a:cs typeface="Arial"/>
              </a:rPr>
              <a:t> enough organic breaching 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assets</a:t>
            </a:r>
            <a:r>
              <a:rPr sz="900" b="1" spc="-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to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get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through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all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the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EN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templated</a:t>
            </a:r>
            <a:r>
              <a:rPr sz="900" b="1" spc="-5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obstacles</a:t>
            </a:r>
            <a:r>
              <a:rPr sz="900" b="1" spc="-5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along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both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MSRs?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45477" y="3221482"/>
            <a:ext cx="17970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Cdr Question: </a:t>
            </a:r>
            <a:r>
              <a:rPr sz="900" b="1" dirty="0">
                <a:latin typeface="Arial"/>
                <a:cs typeface="Arial"/>
              </a:rPr>
              <a:t>Can the </a:t>
            </a:r>
            <a:r>
              <a:rPr sz="900" b="1" spc="-5" dirty="0">
                <a:latin typeface="Arial"/>
                <a:cs typeface="Arial"/>
              </a:rPr>
              <a:t>tanks </a:t>
            </a:r>
            <a:r>
              <a:rPr sz="900" b="1" dirty="0">
                <a:latin typeface="Arial"/>
                <a:cs typeface="Arial"/>
              </a:rPr>
              <a:t>get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from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our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current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TAA </a:t>
            </a:r>
            <a:r>
              <a:rPr sz="900" b="1" dirty="0">
                <a:latin typeface="Arial"/>
                <a:cs typeface="Arial"/>
              </a:rPr>
              <a:t>location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to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our furthest Western </a:t>
            </a:r>
            <a:r>
              <a:rPr sz="900" b="1" spc="-5" dirty="0">
                <a:latin typeface="Arial"/>
                <a:cs typeface="Arial"/>
              </a:rPr>
              <a:t>OBJs </a:t>
            </a:r>
            <a:r>
              <a:rPr sz="900" b="1" dirty="0">
                <a:latin typeface="Arial"/>
                <a:cs typeface="Arial"/>
              </a:rPr>
              <a:t>on 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one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tank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of gas?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71798" y="54356"/>
            <a:ext cx="2392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Enemy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Vulnerabilities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74720" y="1135507"/>
            <a:ext cx="3548379" cy="5485130"/>
          </a:xfrm>
          <a:custGeom>
            <a:avLst/>
            <a:gdLst/>
            <a:ahLst/>
            <a:cxnLst/>
            <a:rect l="l" t="t" r="r" b="b"/>
            <a:pathLst>
              <a:path w="3548379" h="5485130">
                <a:moveTo>
                  <a:pt x="0" y="0"/>
                </a:moveTo>
                <a:lnTo>
                  <a:pt x="0" y="1018539"/>
                </a:lnTo>
              </a:path>
              <a:path w="3548379" h="5485130">
                <a:moveTo>
                  <a:pt x="0" y="1264919"/>
                </a:moveTo>
                <a:lnTo>
                  <a:pt x="0" y="2041525"/>
                </a:lnTo>
              </a:path>
              <a:path w="3548379" h="5485130">
                <a:moveTo>
                  <a:pt x="0" y="2929000"/>
                </a:moveTo>
                <a:lnTo>
                  <a:pt x="0" y="3337941"/>
                </a:lnTo>
              </a:path>
              <a:path w="3548379" h="5485130">
                <a:moveTo>
                  <a:pt x="0" y="3584320"/>
                </a:moveTo>
                <a:lnTo>
                  <a:pt x="0" y="5485130"/>
                </a:lnTo>
              </a:path>
              <a:path w="3548379" h="5485130">
                <a:moveTo>
                  <a:pt x="1152778" y="0"/>
                </a:moveTo>
                <a:lnTo>
                  <a:pt x="1152778" y="1018539"/>
                </a:lnTo>
              </a:path>
              <a:path w="3548379" h="5485130">
                <a:moveTo>
                  <a:pt x="1152778" y="1264919"/>
                </a:moveTo>
                <a:lnTo>
                  <a:pt x="1152778" y="2041525"/>
                </a:lnTo>
              </a:path>
              <a:path w="3548379" h="5485130">
                <a:moveTo>
                  <a:pt x="1152778" y="3584320"/>
                </a:moveTo>
                <a:lnTo>
                  <a:pt x="1152778" y="5485130"/>
                </a:lnTo>
              </a:path>
              <a:path w="3548379" h="5485130">
                <a:moveTo>
                  <a:pt x="3547872" y="0"/>
                </a:moveTo>
                <a:lnTo>
                  <a:pt x="3547872" y="1018539"/>
                </a:lnTo>
              </a:path>
              <a:path w="3548379" h="5485130">
                <a:moveTo>
                  <a:pt x="3547872" y="3584320"/>
                </a:moveTo>
                <a:lnTo>
                  <a:pt x="3547872" y="548513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57250" y="463041"/>
          <a:ext cx="8547100" cy="6139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0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4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9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Enemy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Vulnerabilities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94615" indent="742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Whose Fight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(Div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Bde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Bn)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Exploitation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(What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we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do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 the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enemy)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1940" marR="274320" indent="20701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Exploit When: 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(Phase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Date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5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Time)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985">
                <a:tc gridSpan="5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Movement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Maneuver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91440" marR="25082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EN in fixed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positions tied to defense of the obstacle;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largely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tied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roads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due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marshy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off-road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conditions.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BN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939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Envelope OBJ Benz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from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direction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his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defenses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facing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soften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IDF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limit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his maneuverability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781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2: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Movement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Assault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Positions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91440" marR="17145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EN already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atritted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below 75%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strength;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reserve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support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no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more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than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company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9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hours.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BDE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4160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Have JTF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Identify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defeat enemy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intentions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west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Sabine River IOT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isolate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Benz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Audi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7366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3: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Assault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OBJs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Audi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Benz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445">
                <a:tc gridSpan="5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Fires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pPr marL="91440" marR="4902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2S19 BN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must position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between PL BLUE and PL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GREEN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range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OBJ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KNIFE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9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chem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fires.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Division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45402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DIV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targets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2S19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(HPTL #2)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attacks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AI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and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HIMARS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1: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Recon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pPr marL="91440" marR="410209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ZSU-23-4s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operate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visual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detection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mode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(no radar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capability).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BCT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9177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ZSU-23-4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positioned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within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2km of likely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LZs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Shadow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AH-64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find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target.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1: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Recon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445">
                <a:tc gridSpan="5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b="1" spc="-5" dirty="0">
                          <a:latin typeface="Arial"/>
                          <a:cs typeface="Arial"/>
                        </a:rPr>
                        <a:t>Intelligence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635">
                <a:tc>
                  <a:txBody>
                    <a:bodyPr/>
                    <a:lstStyle/>
                    <a:p>
                      <a:pPr marL="91440" marR="22479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EN relies heavily on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FM communication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between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recon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elements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main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body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forces.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Div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6192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Conduct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EW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cut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off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flow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between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recon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main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body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forces.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 marR="12446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2: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Assaults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OBJs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Audi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Benz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079">
                <a:tc gridSpan="5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Mission</a:t>
                      </a:r>
                      <a:r>
                        <a:rPr sz="11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Command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R="5397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communication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platforms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easily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identifiable.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Div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1938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7208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Use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EW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for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jamming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locate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critical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C2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nodes.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All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Phases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8445">
                <a:tc gridSpan="5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Protection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91440" marR="40830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has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limited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counter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mobility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capability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employ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complex obstacles limits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their ability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 slow / attrit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advancing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forces.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BCT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29908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Task organize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mobility assets to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rapidly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clear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obstacles</a:t>
                      </a:r>
                      <a:r>
                        <a:rPr sz="9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primary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routes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3429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Phase: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2 and 3 seize Objs Audi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Benz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91440" marR="18542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EN had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limited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engineer survivability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assets to construct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prepared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positions</a:t>
                      </a:r>
                      <a:r>
                        <a:rPr sz="9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 protect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key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MC</a:t>
                      </a:r>
                      <a:r>
                        <a:rPr sz="9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AD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assets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BCT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1239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568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Target 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MC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nodes and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armor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fires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attack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aviation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Phase: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Recon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7325">
                <a:tc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SAPA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Offensive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chemical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capability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limited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non-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per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tent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(CS/Ch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orine).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 marL="92075" marR="26162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10" dirty="0">
                          <a:latin typeface="Arial"/>
                          <a:cs typeface="Arial"/>
                        </a:rPr>
                        <a:t>MOPP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Ready posture maintains higher </a:t>
                      </a:r>
                      <a:r>
                        <a:rPr sz="9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tempo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rapidly</a:t>
                      </a:r>
                      <a:r>
                        <a:rPr sz="9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secure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objs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reduce </a:t>
                      </a:r>
                      <a:r>
                        <a:rPr sz="900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likelihood</a:t>
                      </a:r>
                      <a:r>
                        <a:rPr sz="9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chemical</a:t>
                      </a:r>
                      <a:r>
                        <a:rPr sz="9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use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03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Phase:</a:t>
                      </a:r>
                      <a:r>
                        <a:rPr sz="9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All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49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035"/>
                        </a:lnSpc>
                      </a:pPr>
                      <a:r>
                        <a:rPr sz="900" dirty="0">
                          <a:latin typeface="Arial"/>
                          <a:cs typeface="Arial"/>
                        </a:rPr>
                        <a:t>BCT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81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9079">
                <a:tc gridSpan="5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Sustainment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7175">
                <a:tc gridSpan="4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"/>
                          <a:cs typeface="Arial"/>
                        </a:rPr>
                        <a:t>N/A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7639050" y="122935"/>
            <a:ext cx="12757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As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of: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16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April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2019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.v2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47433" y="1804923"/>
            <a:ext cx="7960359" cy="3228340"/>
            <a:chOff x="647433" y="1804923"/>
            <a:chExt cx="7960359" cy="3228340"/>
          </a:xfrm>
        </p:grpSpPr>
        <p:sp>
          <p:nvSpPr>
            <p:cNvPr id="7" name="object 7"/>
            <p:cNvSpPr/>
            <p:nvPr/>
          </p:nvSpPr>
          <p:spPr>
            <a:xfrm>
              <a:off x="666483" y="1823973"/>
              <a:ext cx="7922259" cy="3190240"/>
            </a:xfrm>
            <a:custGeom>
              <a:avLst/>
              <a:gdLst/>
              <a:ahLst/>
              <a:cxnLst/>
              <a:rect l="l" t="t" r="r" b="b"/>
              <a:pathLst>
                <a:path w="7922259" h="3190240">
                  <a:moveTo>
                    <a:pt x="7590040" y="0"/>
                  </a:moveTo>
                  <a:lnTo>
                    <a:pt x="0" y="1750187"/>
                  </a:lnTo>
                  <a:lnTo>
                    <a:pt x="331939" y="3189732"/>
                  </a:lnTo>
                  <a:lnTo>
                    <a:pt x="7922018" y="1439545"/>
                  </a:lnTo>
                  <a:lnTo>
                    <a:pt x="7590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6483" y="1823973"/>
              <a:ext cx="7922259" cy="3190240"/>
            </a:xfrm>
            <a:custGeom>
              <a:avLst/>
              <a:gdLst/>
              <a:ahLst/>
              <a:cxnLst/>
              <a:rect l="l" t="t" r="r" b="b"/>
              <a:pathLst>
                <a:path w="7922259" h="3190240">
                  <a:moveTo>
                    <a:pt x="0" y="1750187"/>
                  </a:moveTo>
                  <a:lnTo>
                    <a:pt x="7590040" y="0"/>
                  </a:lnTo>
                  <a:lnTo>
                    <a:pt x="7922018" y="1439545"/>
                  </a:lnTo>
                  <a:lnTo>
                    <a:pt x="331939" y="3189732"/>
                  </a:lnTo>
                  <a:lnTo>
                    <a:pt x="0" y="1750187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5172" y="2269108"/>
            <a:ext cx="7362418" cy="260624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823959" y="6587549"/>
            <a:ext cx="247015" cy="2343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285"/>
              </a:spcBef>
            </a:pPr>
            <a:r>
              <a:rPr sz="1200" b="1" spc="-5" dirty="0">
                <a:latin typeface="Arial"/>
                <a:cs typeface="Arial"/>
              </a:rPr>
              <a:t>45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780" y="1623060"/>
            <a:ext cx="3596640" cy="2729865"/>
            <a:chOff x="525780" y="1623060"/>
            <a:chExt cx="3596640" cy="27298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9000" y="1671931"/>
              <a:ext cx="3448667" cy="261378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4830" y="1642110"/>
              <a:ext cx="3558540" cy="2691765"/>
            </a:xfrm>
            <a:custGeom>
              <a:avLst/>
              <a:gdLst/>
              <a:ahLst/>
              <a:cxnLst/>
              <a:rect l="l" t="t" r="r" b="b"/>
              <a:pathLst>
                <a:path w="3558540" h="2691765">
                  <a:moveTo>
                    <a:pt x="0" y="2691384"/>
                  </a:moveTo>
                  <a:lnTo>
                    <a:pt x="3558540" y="2691384"/>
                  </a:lnTo>
                  <a:lnTo>
                    <a:pt x="3558540" y="0"/>
                  </a:lnTo>
                  <a:lnTo>
                    <a:pt x="0" y="0"/>
                  </a:lnTo>
                  <a:lnTo>
                    <a:pt x="0" y="269138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23" y="51815"/>
            <a:ext cx="326136" cy="51663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7593" y="644398"/>
            <a:ext cx="8471535" cy="70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Start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5" dirty="0">
                <a:latin typeface="Arial"/>
                <a:cs typeface="Arial"/>
              </a:rPr>
              <a:t>with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 small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planning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team,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i.e.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XO,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S3,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FSO,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S2, and</a:t>
            </a:r>
            <a:r>
              <a:rPr sz="1600" b="1" spc="-5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A/S3s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to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complete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730"/>
              </a:lnSpc>
              <a:spcBef>
                <a:spcPts val="120"/>
              </a:spcBef>
            </a:pPr>
            <a:r>
              <a:rPr sz="1600" b="1" spc="-5" dirty="0">
                <a:latin typeface="Arial"/>
                <a:cs typeface="Arial"/>
              </a:rPr>
              <a:t>Steps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1:</a:t>
            </a:r>
            <a:r>
              <a:rPr sz="1600" b="1" spc="-5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Assess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Relative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Combat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Power,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Step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2: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Generate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Options,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and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array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maneuver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companies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(normally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done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in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Step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3: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Array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Forces).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20060" y="23571"/>
            <a:ext cx="33470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Recommended</a:t>
            </a:r>
            <a:r>
              <a:rPr sz="2800" dirty="0"/>
              <a:t> </a:t>
            </a:r>
            <a:r>
              <a:rPr sz="2800" spc="-10" dirty="0"/>
              <a:t>TTP</a:t>
            </a:r>
            <a:endParaRPr sz="2800"/>
          </a:p>
        </p:txBody>
      </p:sp>
      <p:sp>
        <p:nvSpPr>
          <p:cNvPr id="8" name="object 8"/>
          <p:cNvSpPr txBox="1"/>
          <p:nvPr/>
        </p:nvSpPr>
        <p:spPr>
          <a:xfrm>
            <a:off x="238455" y="6155537"/>
            <a:ext cx="8682355" cy="664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Purpose: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This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will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allow a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small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group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of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planners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quickly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lay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foundational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information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795"/>
              </a:lnSpc>
            </a:pPr>
            <a:r>
              <a:rPr sz="1600" i="1" spc="-5" dirty="0">
                <a:latin typeface="Arial"/>
                <a:cs typeface="Arial"/>
              </a:rPr>
              <a:t>required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build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each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course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of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action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before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bring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entire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staff.</a:t>
            </a:r>
            <a:endParaRPr sz="1600">
              <a:latin typeface="Arial"/>
              <a:cs typeface="Arial"/>
            </a:endParaRPr>
          </a:p>
          <a:p>
            <a:pPr marR="5080" algn="r">
              <a:lnSpc>
                <a:spcPts val="1315"/>
              </a:lnSpc>
            </a:pPr>
            <a:r>
              <a:rPr sz="1200" b="1" spc="-5" dirty="0">
                <a:latin typeface="Arial"/>
                <a:cs typeface="Arial"/>
              </a:rPr>
              <a:t>46a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618232" y="2296667"/>
            <a:ext cx="5951220" cy="3683635"/>
            <a:chOff x="2618232" y="2296667"/>
            <a:chExt cx="5951220" cy="368363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56332" y="2334767"/>
              <a:ext cx="3573779" cy="268681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637282" y="2315717"/>
              <a:ext cx="3611879" cy="2725420"/>
            </a:xfrm>
            <a:custGeom>
              <a:avLst/>
              <a:gdLst/>
              <a:ahLst/>
              <a:cxnLst/>
              <a:rect l="l" t="t" r="r" b="b"/>
              <a:pathLst>
                <a:path w="3611879" h="2725420">
                  <a:moveTo>
                    <a:pt x="0" y="2724911"/>
                  </a:moveTo>
                  <a:lnTo>
                    <a:pt x="3611879" y="2724911"/>
                  </a:lnTo>
                  <a:lnTo>
                    <a:pt x="3611879" y="0"/>
                  </a:lnTo>
                  <a:lnTo>
                    <a:pt x="0" y="0"/>
                  </a:lnTo>
                  <a:lnTo>
                    <a:pt x="0" y="272491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85004" y="3272027"/>
              <a:ext cx="3546348" cy="267004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965954" y="3252977"/>
              <a:ext cx="3584575" cy="2708275"/>
            </a:xfrm>
            <a:custGeom>
              <a:avLst/>
              <a:gdLst/>
              <a:ahLst/>
              <a:cxnLst/>
              <a:rect l="l" t="t" r="r" b="b"/>
              <a:pathLst>
                <a:path w="3584575" h="2708275">
                  <a:moveTo>
                    <a:pt x="0" y="2708148"/>
                  </a:moveTo>
                  <a:lnTo>
                    <a:pt x="3584448" y="2708148"/>
                  </a:lnTo>
                  <a:lnTo>
                    <a:pt x="3584448" y="0"/>
                  </a:lnTo>
                  <a:lnTo>
                    <a:pt x="0" y="0"/>
                  </a:lnTo>
                  <a:lnTo>
                    <a:pt x="0" y="270814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3" y="51815"/>
            <a:ext cx="326136" cy="5166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2524" y="182321"/>
            <a:ext cx="65087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1.</a:t>
            </a:r>
            <a:r>
              <a:rPr sz="3200" spc="-140" dirty="0"/>
              <a:t> </a:t>
            </a:r>
            <a:r>
              <a:rPr sz="3200" spc="-5" dirty="0"/>
              <a:t>Assess</a:t>
            </a:r>
            <a:r>
              <a:rPr sz="3200" spc="-30" dirty="0"/>
              <a:t> </a:t>
            </a:r>
            <a:r>
              <a:rPr sz="3200" spc="-5" dirty="0"/>
              <a:t>Relative</a:t>
            </a:r>
            <a:r>
              <a:rPr sz="3200" spc="-30" dirty="0"/>
              <a:t> </a:t>
            </a:r>
            <a:r>
              <a:rPr sz="3200" dirty="0"/>
              <a:t>Combat</a:t>
            </a:r>
            <a:r>
              <a:rPr sz="3200" spc="-30" dirty="0"/>
              <a:t> </a:t>
            </a:r>
            <a:r>
              <a:rPr sz="3200" dirty="0"/>
              <a:t>Power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14019" y="911808"/>
            <a:ext cx="8221980" cy="12954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08279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- </a:t>
            </a:r>
            <a:r>
              <a:rPr sz="2000" b="1" i="1" dirty="0">
                <a:latin typeface="Arial"/>
                <a:cs typeface="Arial"/>
              </a:rPr>
              <a:t>Quickly</a:t>
            </a:r>
            <a:r>
              <a:rPr sz="2000" b="1" i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compare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Enemy </a:t>
            </a:r>
            <a:r>
              <a:rPr sz="2000" b="1" spc="-5" dirty="0">
                <a:latin typeface="Arial"/>
                <a:cs typeface="Arial"/>
              </a:rPr>
              <a:t>maneuver</a:t>
            </a:r>
            <a:r>
              <a:rPr sz="2000" b="1" dirty="0">
                <a:latin typeface="Arial"/>
                <a:cs typeface="Arial"/>
              </a:rPr>
              <a:t> company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equivalents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against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Friendly </a:t>
            </a:r>
            <a:r>
              <a:rPr sz="2000" b="1" spc="-5" dirty="0">
                <a:latin typeface="Arial"/>
                <a:cs typeface="Arial"/>
              </a:rPr>
              <a:t>maneuver </a:t>
            </a:r>
            <a:r>
              <a:rPr sz="2000" b="1" dirty="0">
                <a:latin typeface="Arial"/>
                <a:cs typeface="Arial"/>
              </a:rPr>
              <a:t>company </a:t>
            </a:r>
            <a:r>
              <a:rPr sz="2000" b="1" spc="-5" dirty="0">
                <a:latin typeface="Arial"/>
                <a:cs typeface="Arial"/>
              </a:rPr>
              <a:t>equivalents; </a:t>
            </a:r>
            <a:r>
              <a:rPr sz="2000" b="1" dirty="0">
                <a:latin typeface="Arial"/>
                <a:cs typeface="Arial"/>
              </a:rPr>
              <a:t>apply currents strengths 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and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historical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planning factors.</a:t>
            </a:r>
            <a:endParaRPr sz="2000">
              <a:latin typeface="Arial"/>
              <a:cs typeface="Arial"/>
            </a:endParaRPr>
          </a:p>
          <a:p>
            <a:pPr marL="884555">
              <a:lnSpc>
                <a:spcPct val="100000"/>
              </a:lnSpc>
              <a:spcBef>
                <a:spcPts val="869"/>
              </a:spcBef>
            </a:pPr>
            <a:r>
              <a:rPr sz="1600" b="1" spc="-5" dirty="0">
                <a:latin typeface="Arial"/>
                <a:cs typeface="Arial"/>
              </a:rPr>
              <a:t>Purpose: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Do</a:t>
            </a:r>
            <a:r>
              <a:rPr sz="1600" b="1" i="1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we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have</a:t>
            </a:r>
            <a:r>
              <a:rPr sz="1600" b="1" i="1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enough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combat</a:t>
            </a:r>
            <a:r>
              <a:rPr sz="1600" b="1" i="1" spc="3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power</a:t>
            </a:r>
            <a:r>
              <a:rPr sz="1600" b="1" i="1" spc="3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to</a:t>
            </a:r>
            <a:r>
              <a:rPr sz="1600" b="1" i="1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even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begin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planning</a:t>
            </a:r>
            <a:r>
              <a:rPr sz="1600" b="1" spc="-5" dirty="0">
                <a:latin typeface="Arial"/>
                <a:cs typeface="Arial"/>
              </a:rPr>
              <a:t>?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362200" y="2401823"/>
            <a:ext cx="4543425" cy="1638300"/>
            <a:chOff x="2362200" y="2401823"/>
            <a:chExt cx="4543425" cy="16383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5588" y="2491143"/>
              <a:ext cx="4236267" cy="145193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372105" y="2411729"/>
              <a:ext cx="4523740" cy="1618615"/>
            </a:xfrm>
            <a:custGeom>
              <a:avLst/>
              <a:gdLst/>
              <a:ahLst/>
              <a:cxnLst/>
              <a:rect l="l" t="t" r="r" b="b"/>
              <a:pathLst>
                <a:path w="4523740" h="1618614">
                  <a:moveTo>
                    <a:pt x="0" y="1618488"/>
                  </a:moveTo>
                  <a:lnTo>
                    <a:pt x="4523232" y="1618488"/>
                  </a:lnTo>
                  <a:lnTo>
                    <a:pt x="4523232" y="0"/>
                  </a:lnTo>
                  <a:lnTo>
                    <a:pt x="0" y="0"/>
                  </a:lnTo>
                  <a:lnTo>
                    <a:pt x="0" y="1618488"/>
                  </a:lnTo>
                  <a:close/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711195" y="4540758"/>
            <a:ext cx="1240790" cy="1526540"/>
            <a:chOff x="2711195" y="4540758"/>
            <a:chExt cx="1240790" cy="1526540"/>
          </a:xfrm>
        </p:grpSpPr>
        <p:sp>
          <p:nvSpPr>
            <p:cNvPr id="9" name="object 9"/>
            <p:cNvSpPr/>
            <p:nvPr/>
          </p:nvSpPr>
          <p:spPr>
            <a:xfrm>
              <a:off x="3483101" y="5706618"/>
              <a:ext cx="449580" cy="341630"/>
            </a:xfrm>
            <a:custGeom>
              <a:avLst/>
              <a:gdLst/>
              <a:ahLst/>
              <a:cxnLst/>
              <a:rect l="l" t="t" r="r" b="b"/>
              <a:pathLst>
                <a:path w="449579" h="341629">
                  <a:moveTo>
                    <a:pt x="0" y="341375"/>
                  </a:moveTo>
                  <a:lnTo>
                    <a:pt x="449579" y="341375"/>
                  </a:lnTo>
                  <a:lnTo>
                    <a:pt x="449579" y="0"/>
                  </a:lnTo>
                  <a:lnTo>
                    <a:pt x="0" y="0"/>
                  </a:lnTo>
                  <a:lnTo>
                    <a:pt x="0" y="341375"/>
                  </a:lnTo>
                  <a:close/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84625" y="5711190"/>
              <a:ext cx="447040" cy="332740"/>
            </a:xfrm>
            <a:custGeom>
              <a:avLst/>
              <a:gdLst/>
              <a:ahLst/>
              <a:cxnLst/>
              <a:rect l="l" t="t" r="r" b="b"/>
              <a:pathLst>
                <a:path w="447039" h="332739">
                  <a:moveTo>
                    <a:pt x="0" y="332232"/>
                  </a:moveTo>
                  <a:lnTo>
                    <a:pt x="446532" y="0"/>
                  </a:lnTo>
                </a:path>
                <a:path w="447039" h="332739">
                  <a:moveTo>
                    <a:pt x="0" y="0"/>
                  </a:moveTo>
                  <a:lnTo>
                    <a:pt x="446532" y="332232"/>
                  </a:lnTo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32225" y="5476494"/>
              <a:ext cx="449580" cy="340360"/>
            </a:xfrm>
            <a:custGeom>
              <a:avLst/>
              <a:gdLst/>
              <a:ahLst/>
              <a:cxnLst/>
              <a:rect l="l" t="t" r="r" b="b"/>
              <a:pathLst>
                <a:path w="449579" h="340360">
                  <a:moveTo>
                    <a:pt x="449579" y="0"/>
                  </a:moveTo>
                  <a:lnTo>
                    <a:pt x="0" y="0"/>
                  </a:lnTo>
                  <a:lnTo>
                    <a:pt x="0" y="339851"/>
                  </a:lnTo>
                  <a:lnTo>
                    <a:pt x="449579" y="339851"/>
                  </a:lnTo>
                  <a:lnTo>
                    <a:pt x="4495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32225" y="5476494"/>
              <a:ext cx="449580" cy="340360"/>
            </a:xfrm>
            <a:custGeom>
              <a:avLst/>
              <a:gdLst/>
              <a:ahLst/>
              <a:cxnLst/>
              <a:rect l="l" t="t" r="r" b="b"/>
              <a:pathLst>
                <a:path w="449579" h="340360">
                  <a:moveTo>
                    <a:pt x="0" y="339851"/>
                  </a:moveTo>
                  <a:lnTo>
                    <a:pt x="449579" y="339851"/>
                  </a:lnTo>
                  <a:lnTo>
                    <a:pt x="449579" y="0"/>
                  </a:lnTo>
                  <a:lnTo>
                    <a:pt x="0" y="0"/>
                  </a:lnTo>
                  <a:lnTo>
                    <a:pt x="0" y="339851"/>
                  </a:lnTo>
                  <a:close/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33749" y="5479542"/>
              <a:ext cx="447040" cy="332740"/>
            </a:xfrm>
            <a:custGeom>
              <a:avLst/>
              <a:gdLst/>
              <a:ahLst/>
              <a:cxnLst/>
              <a:rect l="l" t="t" r="r" b="b"/>
              <a:pathLst>
                <a:path w="447039" h="332739">
                  <a:moveTo>
                    <a:pt x="0" y="332232"/>
                  </a:moveTo>
                  <a:lnTo>
                    <a:pt x="446532" y="0"/>
                  </a:lnTo>
                </a:path>
                <a:path w="447039" h="332739">
                  <a:moveTo>
                    <a:pt x="0" y="0"/>
                  </a:moveTo>
                  <a:lnTo>
                    <a:pt x="446532" y="332232"/>
                  </a:lnTo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163061" y="5258562"/>
              <a:ext cx="449580" cy="341630"/>
            </a:xfrm>
            <a:custGeom>
              <a:avLst/>
              <a:gdLst/>
              <a:ahLst/>
              <a:cxnLst/>
              <a:rect l="l" t="t" r="r" b="b"/>
              <a:pathLst>
                <a:path w="449579" h="341629">
                  <a:moveTo>
                    <a:pt x="449579" y="0"/>
                  </a:moveTo>
                  <a:lnTo>
                    <a:pt x="0" y="0"/>
                  </a:lnTo>
                  <a:lnTo>
                    <a:pt x="0" y="341375"/>
                  </a:lnTo>
                  <a:lnTo>
                    <a:pt x="449579" y="341375"/>
                  </a:lnTo>
                  <a:lnTo>
                    <a:pt x="4495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63061" y="5258562"/>
              <a:ext cx="449580" cy="341630"/>
            </a:xfrm>
            <a:custGeom>
              <a:avLst/>
              <a:gdLst/>
              <a:ahLst/>
              <a:cxnLst/>
              <a:rect l="l" t="t" r="r" b="b"/>
              <a:pathLst>
                <a:path w="449579" h="341629">
                  <a:moveTo>
                    <a:pt x="0" y="341375"/>
                  </a:moveTo>
                  <a:lnTo>
                    <a:pt x="449579" y="341375"/>
                  </a:lnTo>
                  <a:lnTo>
                    <a:pt x="449579" y="0"/>
                  </a:lnTo>
                  <a:lnTo>
                    <a:pt x="0" y="0"/>
                  </a:lnTo>
                  <a:lnTo>
                    <a:pt x="0" y="341375"/>
                  </a:lnTo>
                  <a:close/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64585" y="5263134"/>
              <a:ext cx="447040" cy="332740"/>
            </a:xfrm>
            <a:custGeom>
              <a:avLst/>
              <a:gdLst/>
              <a:ahLst/>
              <a:cxnLst/>
              <a:rect l="l" t="t" r="r" b="b"/>
              <a:pathLst>
                <a:path w="447039" h="332739">
                  <a:moveTo>
                    <a:pt x="0" y="332231"/>
                  </a:moveTo>
                  <a:lnTo>
                    <a:pt x="446531" y="0"/>
                  </a:lnTo>
                </a:path>
                <a:path w="447039" h="332739">
                  <a:moveTo>
                    <a:pt x="0" y="0"/>
                  </a:moveTo>
                  <a:lnTo>
                    <a:pt x="446531" y="332231"/>
                  </a:lnTo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21329" y="5057394"/>
              <a:ext cx="449580" cy="341630"/>
            </a:xfrm>
            <a:custGeom>
              <a:avLst/>
              <a:gdLst/>
              <a:ahLst/>
              <a:cxnLst/>
              <a:rect l="l" t="t" r="r" b="b"/>
              <a:pathLst>
                <a:path w="449579" h="341629">
                  <a:moveTo>
                    <a:pt x="449580" y="0"/>
                  </a:moveTo>
                  <a:lnTo>
                    <a:pt x="0" y="0"/>
                  </a:lnTo>
                  <a:lnTo>
                    <a:pt x="0" y="341375"/>
                  </a:lnTo>
                  <a:lnTo>
                    <a:pt x="449580" y="341375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021329" y="5057394"/>
              <a:ext cx="449580" cy="341630"/>
            </a:xfrm>
            <a:custGeom>
              <a:avLst/>
              <a:gdLst/>
              <a:ahLst/>
              <a:cxnLst/>
              <a:rect l="l" t="t" r="r" b="b"/>
              <a:pathLst>
                <a:path w="449579" h="341629">
                  <a:moveTo>
                    <a:pt x="0" y="341375"/>
                  </a:moveTo>
                  <a:lnTo>
                    <a:pt x="449580" y="341375"/>
                  </a:lnTo>
                  <a:lnTo>
                    <a:pt x="449580" y="0"/>
                  </a:lnTo>
                  <a:lnTo>
                    <a:pt x="0" y="0"/>
                  </a:lnTo>
                  <a:lnTo>
                    <a:pt x="0" y="341375"/>
                  </a:lnTo>
                  <a:close/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22853" y="5061966"/>
              <a:ext cx="447040" cy="332740"/>
            </a:xfrm>
            <a:custGeom>
              <a:avLst/>
              <a:gdLst/>
              <a:ahLst/>
              <a:cxnLst/>
              <a:rect l="l" t="t" r="r" b="b"/>
              <a:pathLst>
                <a:path w="447039" h="332739">
                  <a:moveTo>
                    <a:pt x="0" y="332231"/>
                  </a:moveTo>
                  <a:lnTo>
                    <a:pt x="446531" y="0"/>
                  </a:lnTo>
                </a:path>
                <a:path w="447039" h="332739">
                  <a:moveTo>
                    <a:pt x="0" y="0"/>
                  </a:moveTo>
                  <a:lnTo>
                    <a:pt x="446531" y="332231"/>
                  </a:lnTo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47593" y="4851654"/>
              <a:ext cx="449580" cy="341630"/>
            </a:xfrm>
            <a:custGeom>
              <a:avLst/>
              <a:gdLst/>
              <a:ahLst/>
              <a:cxnLst/>
              <a:rect l="l" t="t" r="r" b="b"/>
              <a:pathLst>
                <a:path w="449579" h="341629">
                  <a:moveTo>
                    <a:pt x="449580" y="0"/>
                  </a:moveTo>
                  <a:lnTo>
                    <a:pt x="0" y="0"/>
                  </a:lnTo>
                  <a:lnTo>
                    <a:pt x="0" y="341376"/>
                  </a:lnTo>
                  <a:lnTo>
                    <a:pt x="449580" y="341376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47593" y="4851654"/>
              <a:ext cx="449580" cy="341630"/>
            </a:xfrm>
            <a:custGeom>
              <a:avLst/>
              <a:gdLst/>
              <a:ahLst/>
              <a:cxnLst/>
              <a:rect l="l" t="t" r="r" b="b"/>
              <a:pathLst>
                <a:path w="449579" h="341629">
                  <a:moveTo>
                    <a:pt x="0" y="341376"/>
                  </a:moveTo>
                  <a:lnTo>
                    <a:pt x="449580" y="341376"/>
                  </a:lnTo>
                  <a:lnTo>
                    <a:pt x="449580" y="0"/>
                  </a:lnTo>
                  <a:lnTo>
                    <a:pt x="0" y="0"/>
                  </a:lnTo>
                  <a:lnTo>
                    <a:pt x="0" y="341376"/>
                  </a:lnTo>
                  <a:close/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49117" y="4856226"/>
              <a:ext cx="447040" cy="332740"/>
            </a:xfrm>
            <a:custGeom>
              <a:avLst/>
              <a:gdLst/>
              <a:ahLst/>
              <a:cxnLst/>
              <a:rect l="l" t="t" r="r" b="b"/>
              <a:pathLst>
                <a:path w="447039" h="332739">
                  <a:moveTo>
                    <a:pt x="0" y="332231"/>
                  </a:moveTo>
                  <a:lnTo>
                    <a:pt x="446531" y="0"/>
                  </a:lnTo>
                </a:path>
                <a:path w="447039" h="332739">
                  <a:moveTo>
                    <a:pt x="0" y="0"/>
                  </a:moveTo>
                  <a:lnTo>
                    <a:pt x="446531" y="332231"/>
                  </a:lnTo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730245" y="4653534"/>
              <a:ext cx="449580" cy="341630"/>
            </a:xfrm>
            <a:custGeom>
              <a:avLst/>
              <a:gdLst/>
              <a:ahLst/>
              <a:cxnLst/>
              <a:rect l="l" t="t" r="r" b="b"/>
              <a:pathLst>
                <a:path w="449580" h="341629">
                  <a:moveTo>
                    <a:pt x="449580" y="0"/>
                  </a:moveTo>
                  <a:lnTo>
                    <a:pt x="0" y="0"/>
                  </a:lnTo>
                  <a:lnTo>
                    <a:pt x="0" y="341375"/>
                  </a:lnTo>
                  <a:lnTo>
                    <a:pt x="449580" y="341375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730245" y="4653534"/>
              <a:ext cx="449580" cy="341630"/>
            </a:xfrm>
            <a:custGeom>
              <a:avLst/>
              <a:gdLst/>
              <a:ahLst/>
              <a:cxnLst/>
              <a:rect l="l" t="t" r="r" b="b"/>
              <a:pathLst>
                <a:path w="449580" h="341629">
                  <a:moveTo>
                    <a:pt x="0" y="341375"/>
                  </a:moveTo>
                  <a:lnTo>
                    <a:pt x="449580" y="341375"/>
                  </a:lnTo>
                  <a:lnTo>
                    <a:pt x="449580" y="0"/>
                  </a:lnTo>
                  <a:lnTo>
                    <a:pt x="0" y="0"/>
                  </a:lnTo>
                  <a:lnTo>
                    <a:pt x="0" y="341375"/>
                  </a:lnTo>
                  <a:close/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731769" y="4540758"/>
              <a:ext cx="447040" cy="449580"/>
            </a:xfrm>
            <a:custGeom>
              <a:avLst/>
              <a:gdLst/>
              <a:ahLst/>
              <a:cxnLst/>
              <a:rect l="l" t="t" r="r" b="b"/>
              <a:pathLst>
                <a:path w="447039" h="449579">
                  <a:moveTo>
                    <a:pt x="0" y="449580"/>
                  </a:moveTo>
                  <a:lnTo>
                    <a:pt x="446531" y="117348"/>
                  </a:lnTo>
                </a:path>
                <a:path w="447039" h="449579">
                  <a:moveTo>
                    <a:pt x="0" y="117348"/>
                  </a:moveTo>
                  <a:lnTo>
                    <a:pt x="446531" y="449580"/>
                  </a:lnTo>
                </a:path>
                <a:path w="447039" h="449579">
                  <a:moveTo>
                    <a:pt x="224028" y="0"/>
                  </a:moveTo>
                  <a:lnTo>
                    <a:pt x="224028" y="111252"/>
                  </a:lnTo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505201" y="5106416"/>
            <a:ext cx="266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VS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377749" y="4328359"/>
            <a:ext cx="1117600" cy="1943100"/>
            <a:chOff x="1377749" y="4328359"/>
            <a:chExt cx="1117600" cy="1943100"/>
          </a:xfrm>
        </p:grpSpPr>
        <p:sp>
          <p:nvSpPr>
            <p:cNvPr id="28" name="object 28"/>
            <p:cNvSpPr/>
            <p:nvPr/>
          </p:nvSpPr>
          <p:spPr>
            <a:xfrm>
              <a:off x="1575054" y="4784597"/>
              <a:ext cx="440690" cy="363220"/>
            </a:xfrm>
            <a:custGeom>
              <a:avLst/>
              <a:gdLst/>
              <a:ahLst/>
              <a:cxnLst/>
              <a:rect l="l" t="t" r="r" b="b"/>
              <a:pathLst>
                <a:path w="440689" h="363220">
                  <a:moveTo>
                    <a:pt x="0" y="181356"/>
                  </a:moveTo>
                  <a:lnTo>
                    <a:pt x="220218" y="0"/>
                  </a:lnTo>
                  <a:lnTo>
                    <a:pt x="440435" y="181356"/>
                  </a:lnTo>
                  <a:lnTo>
                    <a:pt x="220218" y="362712"/>
                  </a:lnTo>
                  <a:lnTo>
                    <a:pt x="0" y="181356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86306" y="4874513"/>
              <a:ext cx="216535" cy="186055"/>
            </a:xfrm>
            <a:custGeom>
              <a:avLst/>
              <a:gdLst/>
              <a:ahLst/>
              <a:cxnLst/>
              <a:rect l="l" t="t" r="r" b="b"/>
              <a:pathLst>
                <a:path w="216535" h="186054">
                  <a:moveTo>
                    <a:pt x="4571" y="0"/>
                  </a:moveTo>
                  <a:lnTo>
                    <a:pt x="216407" y="182880"/>
                  </a:lnTo>
                </a:path>
                <a:path w="216535" h="186054">
                  <a:moveTo>
                    <a:pt x="211836" y="3048"/>
                  </a:moveTo>
                  <a:lnTo>
                    <a:pt x="0" y="185928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08226" y="5231129"/>
              <a:ext cx="0" cy="53340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53340"/>
                  </a:moveTo>
                  <a:lnTo>
                    <a:pt x="0" y="0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167890" y="4964429"/>
              <a:ext cx="62865" cy="3175"/>
            </a:xfrm>
            <a:custGeom>
              <a:avLst/>
              <a:gdLst/>
              <a:ahLst/>
              <a:cxnLst/>
              <a:rect l="l" t="t" r="r" b="b"/>
              <a:pathLst>
                <a:path w="62864" h="3175">
                  <a:moveTo>
                    <a:pt x="0" y="0"/>
                  </a:moveTo>
                  <a:lnTo>
                    <a:pt x="62484" y="3048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800352" y="4624577"/>
              <a:ext cx="367665" cy="604520"/>
            </a:xfrm>
            <a:custGeom>
              <a:avLst/>
              <a:gdLst/>
              <a:ahLst/>
              <a:cxnLst/>
              <a:rect l="l" t="t" r="r" b="b"/>
              <a:pathLst>
                <a:path w="367664" h="604520">
                  <a:moveTo>
                    <a:pt x="0" y="0"/>
                  </a:moveTo>
                  <a:lnTo>
                    <a:pt x="21081" y="2032"/>
                  </a:lnTo>
                  <a:lnTo>
                    <a:pt x="54610" y="6096"/>
                  </a:lnTo>
                  <a:lnTo>
                    <a:pt x="88137" y="11049"/>
                  </a:lnTo>
                  <a:lnTo>
                    <a:pt x="115443" y="18161"/>
                  </a:lnTo>
                  <a:lnTo>
                    <a:pt x="147700" y="26162"/>
                  </a:lnTo>
                  <a:lnTo>
                    <a:pt x="188722" y="44323"/>
                  </a:lnTo>
                  <a:lnTo>
                    <a:pt x="225933" y="66548"/>
                  </a:lnTo>
                  <a:lnTo>
                    <a:pt x="260731" y="89789"/>
                  </a:lnTo>
                  <a:lnTo>
                    <a:pt x="300481" y="130048"/>
                  </a:lnTo>
                  <a:lnTo>
                    <a:pt x="335280" y="178435"/>
                  </a:lnTo>
                  <a:lnTo>
                    <a:pt x="352679" y="216789"/>
                  </a:lnTo>
                  <a:lnTo>
                    <a:pt x="367538" y="272288"/>
                  </a:lnTo>
                  <a:lnTo>
                    <a:pt x="367538" y="298450"/>
                  </a:lnTo>
                  <a:lnTo>
                    <a:pt x="367538" y="328676"/>
                  </a:lnTo>
                  <a:lnTo>
                    <a:pt x="353822" y="383159"/>
                  </a:lnTo>
                  <a:lnTo>
                    <a:pt x="331470" y="431546"/>
                  </a:lnTo>
                  <a:lnTo>
                    <a:pt x="304165" y="468884"/>
                  </a:lnTo>
                  <a:lnTo>
                    <a:pt x="286766" y="490093"/>
                  </a:lnTo>
                  <a:lnTo>
                    <a:pt x="264414" y="511302"/>
                  </a:lnTo>
                  <a:lnTo>
                    <a:pt x="237109" y="532384"/>
                  </a:lnTo>
                  <a:lnTo>
                    <a:pt x="204850" y="550545"/>
                  </a:lnTo>
                  <a:lnTo>
                    <a:pt x="181229" y="564642"/>
                  </a:lnTo>
                  <a:lnTo>
                    <a:pt x="155194" y="574802"/>
                  </a:lnTo>
                  <a:lnTo>
                    <a:pt x="125349" y="583819"/>
                  </a:lnTo>
                  <a:lnTo>
                    <a:pt x="100584" y="591947"/>
                  </a:lnTo>
                  <a:lnTo>
                    <a:pt x="63246" y="598932"/>
                  </a:lnTo>
                  <a:lnTo>
                    <a:pt x="39750" y="601980"/>
                  </a:lnTo>
                  <a:lnTo>
                    <a:pt x="14859" y="601980"/>
                  </a:lnTo>
                  <a:lnTo>
                    <a:pt x="2412" y="604012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146554" y="5040629"/>
              <a:ext cx="64135" cy="12700"/>
            </a:xfrm>
            <a:custGeom>
              <a:avLst/>
              <a:gdLst/>
              <a:ahLst/>
              <a:cxnLst/>
              <a:rect l="l" t="t" r="r" b="b"/>
              <a:pathLst>
                <a:path w="64135" h="12700">
                  <a:moveTo>
                    <a:pt x="0" y="0"/>
                  </a:moveTo>
                  <a:lnTo>
                    <a:pt x="64007" y="12192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094737" y="5104637"/>
              <a:ext cx="62865" cy="26034"/>
            </a:xfrm>
            <a:custGeom>
              <a:avLst/>
              <a:gdLst/>
              <a:ahLst/>
              <a:cxnLst/>
              <a:rect l="l" t="t" r="r" b="b"/>
              <a:pathLst>
                <a:path w="62864" h="26035">
                  <a:moveTo>
                    <a:pt x="0" y="0"/>
                  </a:moveTo>
                  <a:lnTo>
                    <a:pt x="62484" y="25907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044445" y="5156453"/>
              <a:ext cx="45720" cy="36830"/>
            </a:xfrm>
            <a:custGeom>
              <a:avLst/>
              <a:gdLst/>
              <a:ahLst/>
              <a:cxnLst/>
              <a:rect l="l" t="t" r="r" b="b"/>
              <a:pathLst>
                <a:path w="45719" h="36829">
                  <a:moveTo>
                    <a:pt x="0" y="0"/>
                  </a:moveTo>
                  <a:lnTo>
                    <a:pt x="45720" y="36576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63673" y="5199125"/>
              <a:ext cx="35560" cy="44450"/>
            </a:xfrm>
            <a:custGeom>
              <a:avLst/>
              <a:gdLst/>
              <a:ahLst/>
              <a:cxnLst/>
              <a:rect l="l" t="t" r="r" b="b"/>
              <a:pathLst>
                <a:path w="35560" h="44450">
                  <a:moveTo>
                    <a:pt x="0" y="0"/>
                  </a:moveTo>
                  <a:lnTo>
                    <a:pt x="35051" y="44196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805177" y="4572761"/>
              <a:ext cx="218440" cy="698500"/>
            </a:xfrm>
            <a:custGeom>
              <a:avLst/>
              <a:gdLst/>
              <a:ahLst/>
              <a:cxnLst/>
              <a:rect l="l" t="t" r="r" b="b"/>
              <a:pathLst>
                <a:path w="218439" h="698500">
                  <a:moveTo>
                    <a:pt x="80772" y="646176"/>
                  </a:moveTo>
                  <a:lnTo>
                    <a:pt x="102108" y="697991"/>
                  </a:lnTo>
                </a:path>
                <a:path w="218439" h="698500">
                  <a:moveTo>
                    <a:pt x="4572" y="0"/>
                  </a:moveTo>
                  <a:lnTo>
                    <a:pt x="0" y="51815"/>
                  </a:lnTo>
                </a:path>
                <a:path w="218439" h="698500">
                  <a:moveTo>
                    <a:pt x="117348" y="13715"/>
                  </a:moveTo>
                  <a:lnTo>
                    <a:pt x="91440" y="60960"/>
                  </a:lnTo>
                </a:path>
                <a:path w="218439" h="698500">
                  <a:moveTo>
                    <a:pt x="217932" y="48768"/>
                  </a:moveTo>
                  <a:lnTo>
                    <a:pt x="176784" y="89915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052066" y="4674869"/>
              <a:ext cx="48895" cy="33655"/>
            </a:xfrm>
            <a:custGeom>
              <a:avLst/>
              <a:gdLst/>
              <a:ahLst/>
              <a:cxnLst/>
              <a:rect l="l" t="t" r="r" b="b"/>
              <a:pathLst>
                <a:path w="48894" h="33654">
                  <a:moveTo>
                    <a:pt x="48767" y="0"/>
                  </a:moveTo>
                  <a:lnTo>
                    <a:pt x="0" y="33527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103881" y="4737353"/>
              <a:ext cx="64135" cy="22860"/>
            </a:xfrm>
            <a:custGeom>
              <a:avLst/>
              <a:gdLst/>
              <a:ahLst/>
              <a:cxnLst/>
              <a:rect l="l" t="t" r="r" b="b"/>
              <a:pathLst>
                <a:path w="64135" h="22860">
                  <a:moveTo>
                    <a:pt x="64007" y="0"/>
                  </a:moveTo>
                  <a:lnTo>
                    <a:pt x="0" y="22860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170937" y="4883657"/>
              <a:ext cx="67310" cy="7620"/>
            </a:xfrm>
            <a:custGeom>
              <a:avLst/>
              <a:gdLst/>
              <a:ahLst/>
              <a:cxnLst/>
              <a:rect l="l" t="t" r="r" b="b"/>
              <a:pathLst>
                <a:path w="67310" h="7620">
                  <a:moveTo>
                    <a:pt x="67056" y="0"/>
                  </a:moveTo>
                  <a:lnTo>
                    <a:pt x="0" y="7620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149602" y="4805933"/>
              <a:ext cx="60960" cy="13970"/>
            </a:xfrm>
            <a:custGeom>
              <a:avLst/>
              <a:gdLst/>
              <a:ahLst/>
              <a:cxnLst/>
              <a:rect l="l" t="t" r="r" b="b"/>
              <a:pathLst>
                <a:path w="60960" h="13970">
                  <a:moveTo>
                    <a:pt x="60960" y="0"/>
                  </a:moveTo>
                  <a:lnTo>
                    <a:pt x="0" y="13716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799081" y="4717541"/>
              <a:ext cx="635" cy="72390"/>
            </a:xfrm>
            <a:custGeom>
              <a:avLst/>
              <a:gdLst/>
              <a:ahLst/>
              <a:cxnLst/>
              <a:rect l="l" t="t" r="r" b="b"/>
              <a:pathLst>
                <a:path w="635" h="72389">
                  <a:moveTo>
                    <a:pt x="0" y="0"/>
                  </a:moveTo>
                  <a:lnTo>
                    <a:pt x="381" y="72389"/>
                  </a:lnTo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96390" y="5439917"/>
              <a:ext cx="440690" cy="363220"/>
            </a:xfrm>
            <a:custGeom>
              <a:avLst/>
              <a:gdLst/>
              <a:ahLst/>
              <a:cxnLst/>
              <a:rect l="l" t="t" r="r" b="b"/>
              <a:pathLst>
                <a:path w="440689" h="363220">
                  <a:moveTo>
                    <a:pt x="0" y="181355"/>
                  </a:moveTo>
                  <a:lnTo>
                    <a:pt x="220217" y="0"/>
                  </a:lnTo>
                  <a:lnTo>
                    <a:pt x="440435" y="181355"/>
                  </a:lnTo>
                  <a:lnTo>
                    <a:pt x="220217" y="362711"/>
                  </a:lnTo>
                  <a:lnTo>
                    <a:pt x="0" y="181355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707642" y="5529833"/>
              <a:ext cx="216535" cy="186055"/>
            </a:xfrm>
            <a:custGeom>
              <a:avLst/>
              <a:gdLst/>
              <a:ahLst/>
              <a:cxnLst/>
              <a:rect l="l" t="t" r="r" b="b"/>
              <a:pathLst>
                <a:path w="216535" h="186054">
                  <a:moveTo>
                    <a:pt x="4571" y="0"/>
                  </a:moveTo>
                  <a:lnTo>
                    <a:pt x="216407" y="182879"/>
                  </a:lnTo>
                </a:path>
                <a:path w="216535" h="186054">
                  <a:moveTo>
                    <a:pt x="213359" y="3047"/>
                  </a:moveTo>
                  <a:lnTo>
                    <a:pt x="0" y="185927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829562" y="5884925"/>
              <a:ext cx="0" cy="53340"/>
            </a:xfrm>
            <a:custGeom>
              <a:avLst/>
              <a:gdLst/>
              <a:ahLst/>
              <a:cxnLst/>
              <a:rect l="l" t="t" r="r" b="b"/>
              <a:pathLst>
                <a:path h="53339">
                  <a:moveTo>
                    <a:pt x="0" y="53340"/>
                  </a:moveTo>
                  <a:lnTo>
                    <a:pt x="0" y="0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189226" y="5619749"/>
              <a:ext cx="64135" cy="1905"/>
            </a:xfrm>
            <a:custGeom>
              <a:avLst/>
              <a:gdLst/>
              <a:ahLst/>
              <a:cxnLst/>
              <a:rect l="l" t="t" r="r" b="b"/>
              <a:pathLst>
                <a:path w="64135" h="1904">
                  <a:moveTo>
                    <a:pt x="0" y="0"/>
                  </a:moveTo>
                  <a:lnTo>
                    <a:pt x="64007" y="1524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821687" y="5278373"/>
              <a:ext cx="367665" cy="604520"/>
            </a:xfrm>
            <a:custGeom>
              <a:avLst/>
              <a:gdLst/>
              <a:ahLst/>
              <a:cxnLst/>
              <a:rect l="l" t="t" r="r" b="b"/>
              <a:pathLst>
                <a:path w="367664" h="604520">
                  <a:moveTo>
                    <a:pt x="0" y="0"/>
                  </a:moveTo>
                  <a:lnTo>
                    <a:pt x="21081" y="2031"/>
                  </a:lnTo>
                  <a:lnTo>
                    <a:pt x="54610" y="6095"/>
                  </a:lnTo>
                  <a:lnTo>
                    <a:pt x="88137" y="11048"/>
                  </a:lnTo>
                  <a:lnTo>
                    <a:pt x="115443" y="18160"/>
                  </a:lnTo>
                  <a:lnTo>
                    <a:pt x="147700" y="26162"/>
                  </a:lnTo>
                  <a:lnTo>
                    <a:pt x="188722" y="44322"/>
                  </a:lnTo>
                  <a:lnTo>
                    <a:pt x="225932" y="66547"/>
                  </a:lnTo>
                  <a:lnTo>
                    <a:pt x="260731" y="89788"/>
                  </a:lnTo>
                  <a:lnTo>
                    <a:pt x="300481" y="130047"/>
                  </a:lnTo>
                  <a:lnTo>
                    <a:pt x="335280" y="178434"/>
                  </a:lnTo>
                  <a:lnTo>
                    <a:pt x="352679" y="216788"/>
                  </a:lnTo>
                  <a:lnTo>
                    <a:pt x="367538" y="272288"/>
                  </a:lnTo>
                  <a:lnTo>
                    <a:pt x="367538" y="298450"/>
                  </a:lnTo>
                  <a:lnTo>
                    <a:pt x="367538" y="328726"/>
                  </a:lnTo>
                  <a:lnTo>
                    <a:pt x="353822" y="383184"/>
                  </a:lnTo>
                  <a:lnTo>
                    <a:pt x="331469" y="431584"/>
                  </a:lnTo>
                  <a:lnTo>
                    <a:pt x="304164" y="468896"/>
                  </a:lnTo>
                  <a:lnTo>
                    <a:pt x="286766" y="490067"/>
                  </a:lnTo>
                  <a:lnTo>
                    <a:pt x="264413" y="511251"/>
                  </a:lnTo>
                  <a:lnTo>
                    <a:pt x="237109" y="532422"/>
                  </a:lnTo>
                  <a:lnTo>
                    <a:pt x="204850" y="550570"/>
                  </a:lnTo>
                  <a:lnTo>
                    <a:pt x="181229" y="564692"/>
                  </a:lnTo>
                  <a:lnTo>
                    <a:pt x="155194" y="574776"/>
                  </a:lnTo>
                  <a:lnTo>
                    <a:pt x="125349" y="583857"/>
                  </a:lnTo>
                  <a:lnTo>
                    <a:pt x="100584" y="591921"/>
                  </a:lnTo>
                  <a:lnTo>
                    <a:pt x="63245" y="598982"/>
                  </a:lnTo>
                  <a:lnTo>
                    <a:pt x="39750" y="602005"/>
                  </a:lnTo>
                  <a:lnTo>
                    <a:pt x="14859" y="602005"/>
                  </a:lnTo>
                  <a:lnTo>
                    <a:pt x="2412" y="604024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167890" y="5694425"/>
              <a:ext cx="64135" cy="12700"/>
            </a:xfrm>
            <a:custGeom>
              <a:avLst/>
              <a:gdLst/>
              <a:ahLst/>
              <a:cxnLst/>
              <a:rect l="l" t="t" r="r" b="b"/>
              <a:pathLst>
                <a:path w="64135" h="12700">
                  <a:moveTo>
                    <a:pt x="0" y="0"/>
                  </a:moveTo>
                  <a:lnTo>
                    <a:pt x="64008" y="12192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116073" y="5759957"/>
              <a:ext cx="62865" cy="24765"/>
            </a:xfrm>
            <a:custGeom>
              <a:avLst/>
              <a:gdLst/>
              <a:ahLst/>
              <a:cxnLst/>
              <a:rect l="l" t="t" r="r" b="b"/>
              <a:pathLst>
                <a:path w="62864" h="24764">
                  <a:moveTo>
                    <a:pt x="0" y="0"/>
                  </a:moveTo>
                  <a:lnTo>
                    <a:pt x="62483" y="24383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065781" y="5810249"/>
              <a:ext cx="45720" cy="36830"/>
            </a:xfrm>
            <a:custGeom>
              <a:avLst/>
              <a:gdLst/>
              <a:ahLst/>
              <a:cxnLst/>
              <a:rect l="l" t="t" r="r" b="b"/>
              <a:pathLst>
                <a:path w="45719" h="36829">
                  <a:moveTo>
                    <a:pt x="0" y="0"/>
                  </a:moveTo>
                  <a:lnTo>
                    <a:pt x="45719" y="36575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908809" y="5854445"/>
              <a:ext cx="111760" cy="71755"/>
            </a:xfrm>
            <a:custGeom>
              <a:avLst/>
              <a:gdLst/>
              <a:ahLst/>
              <a:cxnLst/>
              <a:rect l="l" t="t" r="r" b="b"/>
              <a:pathLst>
                <a:path w="111760" h="71754">
                  <a:moveTo>
                    <a:pt x="76200" y="0"/>
                  </a:moveTo>
                  <a:lnTo>
                    <a:pt x="111251" y="42671"/>
                  </a:lnTo>
                </a:path>
                <a:path w="111760" h="71754">
                  <a:moveTo>
                    <a:pt x="0" y="18287"/>
                  </a:moveTo>
                  <a:lnTo>
                    <a:pt x="19812" y="71627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828037" y="5228081"/>
              <a:ext cx="3175" cy="50800"/>
            </a:xfrm>
            <a:custGeom>
              <a:avLst/>
              <a:gdLst/>
              <a:ahLst/>
              <a:cxnLst/>
              <a:rect l="l" t="t" r="r" b="b"/>
              <a:pathLst>
                <a:path w="3175" h="50800">
                  <a:moveTo>
                    <a:pt x="3048" y="0"/>
                  </a:moveTo>
                  <a:lnTo>
                    <a:pt x="0" y="50292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919477" y="5241797"/>
              <a:ext cx="127000" cy="76200"/>
            </a:xfrm>
            <a:custGeom>
              <a:avLst/>
              <a:gdLst/>
              <a:ahLst/>
              <a:cxnLst/>
              <a:rect l="l" t="t" r="r" b="b"/>
              <a:pathLst>
                <a:path w="127000" h="76200">
                  <a:moveTo>
                    <a:pt x="24384" y="0"/>
                  </a:moveTo>
                  <a:lnTo>
                    <a:pt x="0" y="45719"/>
                  </a:lnTo>
                </a:path>
                <a:path w="127000" h="76200">
                  <a:moveTo>
                    <a:pt x="126492" y="33527"/>
                  </a:moveTo>
                  <a:lnTo>
                    <a:pt x="83820" y="76199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073402" y="5328665"/>
              <a:ext cx="186055" cy="216535"/>
            </a:xfrm>
            <a:custGeom>
              <a:avLst/>
              <a:gdLst/>
              <a:ahLst/>
              <a:cxnLst/>
              <a:rect l="l" t="t" r="r" b="b"/>
              <a:pathLst>
                <a:path w="186055" h="216535">
                  <a:moveTo>
                    <a:pt x="48768" y="0"/>
                  </a:moveTo>
                  <a:lnTo>
                    <a:pt x="0" y="35052"/>
                  </a:lnTo>
                </a:path>
                <a:path w="186055" h="216535">
                  <a:moveTo>
                    <a:pt x="115824" y="62484"/>
                  </a:moveTo>
                  <a:lnTo>
                    <a:pt x="53340" y="85344"/>
                  </a:lnTo>
                </a:path>
                <a:path w="186055" h="216535">
                  <a:moveTo>
                    <a:pt x="185928" y="210312"/>
                  </a:moveTo>
                  <a:lnTo>
                    <a:pt x="118872" y="216408"/>
                  </a:lnTo>
                </a:path>
                <a:path w="186055" h="216535">
                  <a:moveTo>
                    <a:pt x="158496" y="131064"/>
                  </a:moveTo>
                  <a:lnTo>
                    <a:pt x="99060" y="144780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820418" y="5371337"/>
              <a:ext cx="635" cy="72390"/>
            </a:xfrm>
            <a:custGeom>
              <a:avLst/>
              <a:gdLst/>
              <a:ahLst/>
              <a:cxnLst/>
              <a:rect l="l" t="t" r="r" b="b"/>
              <a:pathLst>
                <a:path w="635" h="72389">
                  <a:moveTo>
                    <a:pt x="0" y="0"/>
                  </a:moveTo>
                  <a:lnTo>
                    <a:pt x="381" y="72390"/>
                  </a:lnTo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396799" y="4347409"/>
              <a:ext cx="1079500" cy="1905000"/>
            </a:xfrm>
            <a:custGeom>
              <a:avLst/>
              <a:gdLst/>
              <a:ahLst/>
              <a:cxnLst/>
              <a:rect l="l" t="t" r="r" b="b"/>
              <a:pathLst>
                <a:path w="1079500" h="1905000">
                  <a:moveTo>
                    <a:pt x="1021788" y="390198"/>
                  </a:moveTo>
                  <a:lnTo>
                    <a:pt x="1016079" y="375258"/>
                  </a:lnTo>
                  <a:lnTo>
                    <a:pt x="1012120" y="353543"/>
                  </a:lnTo>
                  <a:lnTo>
                    <a:pt x="1008233" y="331137"/>
                  </a:lnTo>
                  <a:lnTo>
                    <a:pt x="1002738" y="314125"/>
                  </a:lnTo>
                  <a:lnTo>
                    <a:pt x="973306" y="267834"/>
                  </a:lnTo>
                  <a:lnTo>
                    <a:pt x="936063" y="228400"/>
                  </a:lnTo>
                  <a:lnTo>
                    <a:pt x="921776" y="218875"/>
                  </a:lnTo>
                  <a:lnTo>
                    <a:pt x="914418" y="214399"/>
                  </a:lnTo>
                  <a:lnTo>
                    <a:pt x="907488" y="209350"/>
                  </a:lnTo>
                  <a:lnTo>
                    <a:pt x="881642" y="187580"/>
                  </a:lnTo>
                  <a:lnTo>
                    <a:pt x="871097" y="178061"/>
                  </a:lnTo>
                  <a:lnTo>
                    <a:pt x="871044" y="176757"/>
                  </a:lnTo>
                  <a:lnTo>
                    <a:pt x="876675" y="179632"/>
                  </a:lnTo>
                  <a:lnTo>
                    <a:pt x="883181" y="182651"/>
                  </a:lnTo>
                  <a:lnTo>
                    <a:pt x="859863" y="152200"/>
                  </a:lnTo>
                  <a:lnTo>
                    <a:pt x="838629" y="137663"/>
                  </a:lnTo>
                  <a:lnTo>
                    <a:pt x="831288" y="133150"/>
                  </a:lnTo>
                  <a:lnTo>
                    <a:pt x="798570" y="82477"/>
                  </a:lnTo>
                  <a:lnTo>
                    <a:pt x="755088" y="47425"/>
                  </a:lnTo>
                  <a:lnTo>
                    <a:pt x="733764" y="40032"/>
                  </a:lnTo>
                  <a:lnTo>
                    <a:pt x="726513" y="37900"/>
                  </a:lnTo>
                  <a:lnTo>
                    <a:pt x="719852" y="30008"/>
                  </a:lnTo>
                  <a:lnTo>
                    <a:pt x="713512" y="21533"/>
                  </a:lnTo>
                  <a:lnTo>
                    <a:pt x="706529" y="14129"/>
                  </a:lnTo>
                  <a:lnTo>
                    <a:pt x="697938" y="9452"/>
                  </a:lnTo>
                  <a:lnTo>
                    <a:pt x="656930" y="2721"/>
                  </a:lnTo>
                  <a:lnTo>
                    <a:pt x="601833" y="0"/>
                  </a:lnTo>
                  <a:lnTo>
                    <a:pt x="539505" y="228"/>
                  </a:lnTo>
                  <a:lnTo>
                    <a:pt x="476803" y="2348"/>
                  </a:lnTo>
                  <a:lnTo>
                    <a:pt x="420586" y="5298"/>
                  </a:lnTo>
                  <a:lnTo>
                    <a:pt x="377712" y="8019"/>
                  </a:lnTo>
                  <a:lnTo>
                    <a:pt x="355038" y="9452"/>
                  </a:lnTo>
                  <a:lnTo>
                    <a:pt x="299650" y="14072"/>
                  </a:lnTo>
                  <a:lnTo>
                    <a:pt x="240738" y="28502"/>
                  </a:lnTo>
                  <a:lnTo>
                    <a:pt x="191923" y="64777"/>
                  </a:lnTo>
                  <a:lnTo>
                    <a:pt x="155013" y="104575"/>
                  </a:lnTo>
                  <a:lnTo>
                    <a:pt x="137297" y="134246"/>
                  </a:lnTo>
                  <a:lnTo>
                    <a:pt x="127939" y="148670"/>
                  </a:lnTo>
                  <a:lnTo>
                    <a:pt x="116913" y="161725"/>
                  </a:lnTo>
                  <a:lnTo>
                    <a:pt x="88338" y="190300"/>
                  </a:lnTo>
                  <a:lnTo>
                    <a:pt x="69288" y="247450"/>
                  </a:lnTo>
                  <a:lnTo>
                    <a:pt x="66800" y="254558"/>
                  </a:lnTo>
                  <a:lnTo>
                    <a:pt x="64240" y="261643"/>
                  </a:lnTo>
                  <a:lnTo>
                    <a:pt x="61823" y="268774"/>
                  </a:lnTo>
                  <a:lnTo>
                    <a:pt x="59763" y="276025"/>
                  </a:lnTo>
                  <a:lnTo>
                    <a:pt x="55269" y="295147"/>
                  </a:lnTo>
                  <a:lnTo>
                    <a:pt x="50953" y="314316"/>
                  </a:lnTo>
                  <a:lnTo>
                    <a:pt x="46280" y="333390"/>
                  </a:lnTo>
                  <a:lnTo>
                    <a:pt x="40713" y="352225"/>
                  </a:lnTo>
                  <a:lnTo>
                    <a:pt x="33683" y="373160"/>
                  </a:lnTo>
                  <a:lnTo>
                    <a:pt x="30569" y="382928"/>
                  </a:lnTo>
                  <a:lnTo>
                    <a:pt x="20647" y="471690"/>
                  </a:lnTo>
                  <a:lnTo>
                    <a:pt x="19693" y="524605"/>
                  </a:lnTo>
                  <a:lnTo>
                    <a:pt x="18771" y="577519"/>
                  </a:lnTo>
                  <a:lnTo>
                    <a:pt x="17848" y="630429"/>
                  </a:lnTo>
                  <a:lnTo>
                    <a:pt x="16894" y="683335"/>
                  </a:lnTo>
                  <a:lnTo>
                    <a:pt x="15878" y="736236"/>
                  </a:lnTo>
                  <a:lnTo>
                    <a:pt x="14767" y="789130"/>
                  </a:lnTo>
                  <a:lnTo>
                    <a:pt x="13531" y="842017"/>
                  </a:lnTo>
                  <a:lnTo>
                    <a:pt x="12138" y="894896"/>
                  </a:lnTo>
                  <a:lnTo>
                    <a:pt x="10171" y="953696"/>
                  </a:lnTo>
                  <a:lnTo>
                    <a:pt x="8002" y="1002034"/>
                  </a:lnTo>
                  <a:lnTo>
                    <a:pt x="5798" y="1042221"/>
                  </a:lnTo>
                  <a:lnTo>
                    <a:pt x="3728" y="1076569"/>
                  </a:lnTo>
                  <a:lnTo>
                    <a:pt x="1960" y="1107391"/>
                  </a:lnTo>
                  <a:lnTo>
                    <a:pt x="661" y="1136996"/>
                  </a:lnTo>
                  <a:lnTo>
                    <a:pt x="0" y="1167699"/>
                  </a:lnTo>
                  <a:lnTo>
                    <a:pt x="144" y="1201809"/>
                  </a:lnTo>
                  <a:lnTo>
                    <a:pt x="1262" y="1241640"/>
                  </a:lnTo>
                  <a:lnTo>
                    <a:pt x="3522" y="1289502"/>
                  </a:lnTo>
                  <a:lnTo>
                    <a:pt x="7091" y="1347707"/>
                  </a:lnTo>
                  <a:lnTo>
                    <a:pt x="12138" y="1418568"/>
                  </a:lnTo>
                  <a:lnTo>
                    <a:pt x="20032" y="1460526"/>
                  </a:lnTo>
                  <a:lnTo>
                    <a:pt x="50107" y="1493302"/>
                  </a:lnTo>
                  <a:lnTo>
                    <a:pt x="69288" y="1532817"/>
                  </a:lnTo>
                  <a:lnTo>
                    <a:pt x="86969" y="1579661"/>
                  </a:lnTo>
                  <a:lnTo>
                    <a:pt x="107626" y="1613634"/>
                  </a:lnTo>
                  <a:lnTo>
                    <a:pt x="112597" y="1620645"/>
                  </a:lnTo>
                  <a:lnTo>
                    <a:pt x="116913" y="1628029"/>
                  </a:lnTo>
                  <a:lnTo>
                    <a:pt x="119705" y="1635019"/>
                  </a:lnTo>
                  <a:lnTo>
                    <a:pt x="121723" y="1642315"/>
                  </a:lnTo>
                  <a:lnTo>
                    <a:pt x="123718" y="1649609"/>
                  </a:lnTo>
                  <a:lnTo>
                    <a:pt x="126438" y="1656591"/>
                  </a:lnTo>
                  <a:lnTo>
                    <a:pt x="161705" y="1697470"/>
                  </a:lnTo>
                  <a:lnTo>
                    <a:pt x="196138" y="1719410"/>
                  </a:lnTo>
                  <a:lnTo>
                    <a:pt x="202638" y="1723241"/>
                  </a:lnTo>
                  <a:lnTo>
                    <a:pt x="214152" y="1740798"/>
                  </a:lnTo>
                  <a:lnTo>
                    <a:pt x="250263" y="1780378"/>
                  </a:lnTo>
                  <a:lnTo>
                    <a:pt x="271587" y="1794793"/>
                  </a:lnTo>
                  <a:lnTo>
                    <a:pt x="278838" y="1799416"/>
                  </a:lnTo>
                  <a:lnTo>
                    <a:pt x="294316" y="1823371"/>
                  </a:lnTo>
                  <a:lnTo>
                    <a:pt x="297888" y="1827984"/>
                  </a:lnTo>
                  <a:lnTo>
                    <a:pt x="303841" y="1830216"/>
                  </a:lnTo>
                  <a:lnTo>
                    <a:pt x="326463" y="1847028"/>
                  </a:lnTo>
                  <a:lnTo>
                    <a:pt x="333679" y="1854189"/>
                  </a:lnTo>
                  <a:lnTo>
                    <a:pt x="340275" y="1862038"/>
                  </a:lnTo>
                  <a:lnTo>
                    <a:pt x="347109" y="1869522"/>
                  </a:lnTo>
                  <a:lnTo>
                    <a:pt x="355038" y="1875590"/>
                  </a:lnTo>
                  <a:lnTo>
                    <a:pt x="364028" y="1879370"/>
                  </a:lnTo>
                  <a:lnTo>
                    <a:pt x="373612" y="1881596"/>
                  </a:lnTo>
                  <a:lnTo>
                    <a:pt x="383435" y="1883200"/>
                  </a:lnTo>
                  <a:lnTo>
                    <a:pt x="393138" y="1885115"/>
                  </a:lnTo>
                  <a:lnTo>
                    <a:pt x="400014" y="1890706"/>
                  </a:lnTo>
                  <a:lnTo>
                    <a:pt x="406711" y="1896858"/>
                  </a:lnTo>
                  <a:lnTo>
                    <a:pt x="413766" y="1901898"/>
                  </a:lnTo>
                  <a:lnTo>
                    <a:pt x="421713" y="1904153"/>
                  </a:lnTo>
                  <a:lnTo>
                    <a:pt x="469351" y="1904757"/>
                  </a:lnTo>
                  <a:lnTo>
                    <a:pt x="517000" y="1903545"/>
                  </a:lnTo>
                  <a:lnTo>
                    <a:pt x="564643" y="1901078"/>
                  </a:lnTo>
                  <a:lnTo>
                    <a:pt x="612262" y="1897919"/>
                  </a:lnTo>
                  <a:lnTo>
                    <a:pt x="659838" y="1894628"/>
                  </a:lnTo>
                  <a:lnTo>
                    <a:pt x="695593" y="1887673"/>
                  </a:lnTo>
                  <a:lnTo>
                    <a:pt x="707463" y="1885115"/>
                  </a:lnTo>
                  <a:lnTo>
                    <a:pt x="721751" y="1882616"/>
                  </a:lnTo>
                  <a:lnTo>
                    <a:pt x="736038" y="1880248"/>
                  </a:lnTo>
                  <a:lnTo>
                    <a:pt x="750326" y="1877932"/>
                  </a:lnTo>
                  <a:lnTo>
                    <a:pt x="764613" y="1875590"/>
                  </a:lnTo>
                  <a:lnTo>
                    <a:pt x="782543" y="1847994"/>
                  </a:lnTo>
                  <a:lnTo>
                    <a:pt x="786641" y="1841013"/>
                  </a:lnTo>
                  <a:lnTo>
                    <a:pt x="784282" y="1845560"/>
                  </a:lnTo>
                  <a:lnTo>
                    <a:pt x="782845" y="1852548"/>
                  </a:lnTo>
                  <a:lnTo>
                    <a:pt x="789705" y="1852891"/>
                  </a:lnTo>
                  <a:lnTo>
                    <a:pt x="812238" y="1837503"/>
                  </a:lnTo>
                  <a:lnTo>
                    <a:pt x="817822" y="1831161"/>
                  </a:lnTo>
                  <a:lnTo>
                    <a:pt x="822049" y="1823574"/>
                  </a:lnTo>
                  <a:lnTo>
                    <a:pt x="826133" y="1815811"/>
                  </a:lnTo>
                  <a:lnTo>
                    <a:pt x="831288" y="1808941"/>
                  </a:lnTo>
                  <a:lnTo>
                    <a:pt x="837843" y="1803444"/>
                  </a:lnTo>
                  <a:lnTo>
                    <a:pt x="845052" y="1798763"/>
                  </a:lnTo>
                  <a:lnTo>
                    <a:pt x="852523" y="1794409"/>
                  </a:lnTo>
                  <a:lnTo>
                    <a:pt x="859863" y="1789891"/>
                  </a:lnTo>
                  <a:lnTo>
                    <a:pt x="864858" y="1782886"/>
                  </a:lnTo>
                  <a:lnTo>
                    <a:pt x="870007" y="1775967"/>
                  </a:lnTo>
                  <a:lnTo>
                    <a:pt x="874847" y="1768868"/>
                  </a:lnTo>
                  <a:lnTo>
                    <a:pt x="878913" y="1761328"/>
                  </a:lnTo>
                  <a:lnTo>
                    <a:pt x="884426" y="1747343"/>
                  </a:lnTo>
                  <a:lnTo>
                    <a:pt x="889105" y="1733028"/>
                  </a:lnTo>
                  <a:lnTo>
                    <a:pt x="893451" y="1718582"/>
                  </a:lnTo>
                  <a:lnTo>
                    <a:pt x="897963" y="1704204"/>
                  </a:lnTo>
                  <a:lnTo>
                    <a:pt x="910929" y="1662383"/>
                  </a:lnTo>
                  <a:lnTo>
                    <a:pt x="919805" y="1606910"/>
                  </a:lnTo>
                  <a:lnTo>
                    <a:pt x="922136" y="1581420"/>
                  </a:lnTo>
                  <a:lnTo>
                    <a:pt x="926727" y="1530496"/>
                  </a:lnTo>
                  <a:lnTo>
                    <a:pt x="928584" y="1502144"/>
                  </a:lnTo>
                  <a:lnTo>
                    <a:pt x="928528" y="1498536"/>
                  </a:lnTo>
                  <a:lnTo>
                    <a:pt x="928335" y="1495244"/>
                  </a:lnTo>
                  <a:lnTo>
                    <a:pt x="928041" y="1491732"/>
                  </a:lnTo>
                  <a:lnTo>
                    <a:pt x="927683" y="1487462"/>
                  </a:lnTo>
                  <a:lnTo>
                    <a:pt x="927296" y="1481897"/>
                  </a:lnTo>
                  <a:lnTo>
                    <a:pt x="926917" y="1474499"/>
                  </a:lnTo>
                  <a:lnTo>
                    <a:pt x="926582" y="1464731"/>
                  </a:lnTo>
                  <a:lnTo>
                    <a:pt x="926326" y="1452056"/>
                  </a:lnTo>
                  <a:lnTo>
                    <a:pt x="926186" y="1435936"/>
                  </a:lnTo>
                  <a:lnTo>
                    <a:pt x="926197" y="1415833"/>
                  </a:lnTo>
                  <a:lnTo>
                    <a:pt x="926818" y="1361533"/>
                  </a:lnTo>
                  <a:lnTo>
                    <a:pt x="928477" y="1284854"/>
                  </a:lnTo>
                  <a:lnTo>
                    <a:pt x="929787" y="1236780"/>
                  </a:lnTo>
                  <a:lnTo>
                    <a:pt x="931463" y="1181500"/>
                  </a:lnTo>
                  <a:lnTo>
                    <a:pt x="933543" y="1118475"/>
                  </a:lnTo>
                  <a:lnTo>
                    <a:pt x="936063" y="1047169"/>
                  </a:lnTo>
                  <a:lnTo>
                    <a:pt x="950137" y="995966"/>
                  </a:lnTo>
                  <a:lnTo>
                    <a:pt x="955113" y="980621"/>
                  </a:lnTo>
                  <a:lnTo>
                    <a:pt x="962126" y="954326"/>
                  </a:lnTo>
                  <a:lnTo>
                    <a:pt x="965877" y="935711"/>
                  </a:lnTo>
                  <a:lnTo>
                    <a:pt x="969008" y="915738"/>
                  </a:lnTo>
                  <a:lnTo>
                    <a:pt x="974163" y="885371"/>
                  </a:lnTo>
                  <a:lnTo>
                    <a:pt x="976384" y="873447"/>
                  </a:lnTo>
                  <a:lnTo>
                    <a:pt x="978688" y="861511"/>
                  </a:lnTo>
                  <a:lnTo>
                    <a:pt x="981111" y="849599"/>
                  </a:lnTo>
                  <a:lnTo>
                    <a:pt x="983688" y="837746"/>
                  </a:lnTo>
                  <a:lnTo>
                    <a:pt x="985534" y="828078"/>
                  </a:lnTo>
                  <a:lnTo>
                    <a:pt x="1003506" y="782091"/>
                  </a:lnTo>
                  <a:lnTo>
                    <a:pt x="1026807" y="748551"/>
                  </a:lnTo>
                  <a:lnTo>
                    <a:pt x="1031313" y="742496"/>
                  </a:lnTo>
                  <a:lnTo>
                    <a:pt x="1034611" y="728866"/>
                  </a:lnTo>
                  <a:lnTo>
                    <a:pt x="1044922" y="690365"/>
                  </a:lnTo>
                  <a:lnTo>
                    <a:pt x="1065222" y="648510"/>
                  </a:lnTo>
                  <a:lnTo>
                    <a:pt x="1069474" y="644566"/>
                  </a:lnTo>
                  <a:lnTo>
                    <a:pt x="1069154" y="648626"/>
                  </a:lnTo>
                  <a:lnTo>
                    <a:pt x="1070297" y="645200"/>
                  </a:lnTo>
                  <a:lnTo>
                    <a:pt x="1078938" y="618798"/>
                  </a:lnTo>
                  <a:lnTo>
                    <a:pt x="1076861" y="571155"/>
                  </a:lnTo>
                  <a:lnTo>
                    <a:pt x="1074985" y="523501"/>
                  </a:lnTo>
                  <a:lnTo>
                    <a:pt x="1072705" y="475870"/>
                  </a:lnTo>
                  <a:lnTo>
                    <a:pt x="1069413" y="428298"/>
                  </a:lnTo>
                  <a:lnTo>
                    <a:pt x="1068747" y="418184"/>
                  </a:lnTo>
                  <a:lnTo>
                    <a:pt x="1067699" y="407867"/>
                  </a:lnTo>
                  <a:lnTo>
                    <a:pt x="1065127" y="398241"/>
                  </a:lnTo>
                  <a:lnTo>
                    <a:pt x="1059888" y="390198"/>
                  </a:lnTo>
                  <a:lnTo>
                    <a:pt x="1052435" y="389145"/>
                  </a:lnTo>
                  <a:lnTo>
                    <a:pt x="1041886" y="392437"/>
                  </a:lnTo>
                  <a:lnTo>
                    <a:pt x="1030813" y="394610"/>
                  </a:lnTo>
                  <a:lnTo>
                    <a:pt x="1021788" y="39019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1116583" y="6333540"/>
            <a:ext cx="1754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EN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in </a:t>
            </a:r>
            <a:r>
              <a:rPr sz="1200" b="1" i="1" spc="-5" dirty="0">
                <a:solidFill>
                  <a:srgbClr val="FF0000"/>
                </a:solidFill>
                <a:latin typeface="Arial"/>
                <a:cs typeface="Arial"/>
              </a:rPr>
              <a:t>Prepared</a:t>
            </a:r>
            <a:r>
              <a:rPr sz="120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Defense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366266" y="4054602"/>
            <a:ext cx="10452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OBJ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DAGGER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5286502" y="4765421"/>
            <a:ext cx="861694" cy="1080770"/>
            <a:chOff x="5286502" y="4765421"/>
            <a:chExt cx="861694" cy="1080770"/>
          </a:xfrm>
        </p:grpSpPr>
        <p:sp>
          <p:nvSpPr>
            <p:cNvPr id="60" name="object 60"/>
            <p:cNvSpPr/>
            <p:nvPr/>
          </p:nvSpPr>
          <p:spPr>
            <a:xfrm>
              <a:off x="5630418" y="5753862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77724"/>
                  </a:moveTo>
                  <a:lnTo>
                    <a:pt x="0" y="0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051042" y="5359146"/>
              <a:ext cx="73660" cy="5080"/>
            </a:xfrm>
            <a:custGeom>
              <a:avLst/>
              <a:gdLst/>
              <a:ahLst/>
              <a:cxnLst/>
              <a:rect l="l" t="t" r="r" b="b"/>
              <a:pathLst>
                <a:path w="73660" h="5079">
                  <a:moveTo>
                    <a:pt x="0" y="0"/>
                  </a:moveTo>
                  <a:lnTo>
                    <a:pt x="73152" y="4571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621147" y="4854702"/>
              <a:ext cx="429895" cy="894715"/>
            </a:xfrm>
            <a:custGeom>
              <a:avLst/>
              <a:gdLst/>
              <a:ahLst/>
              <a:cxnLst/>
              <a:rect l="l" t="t" r="r" b="b"/>
              <a:pathLst>
                <a:path w="429895" h="894714">
                  <a:moveTo>
                    <a:pt x="0" y="0"/>
                  </a:moveTo>
                  <a:lnTo>
                    <a:pt x="24764" y="3048"/>
                  </a:lnTo>
                  <a:lnTo>
                    <a:pt x="64007" y="9017"/>
                  </a:lnTo>
                  <a:lnTo>
                    <a:pt x="103124" y="16383"/>
                  </a:lnTo>
                  <a:lnTo>
                    <a:pt x="135127" y="26924"/>
                  </a:lnTo>
                  <a:lnTo>
                    <a:pt x="172847" y="38862"/>
                  </a:lnTo>
                  <a:lnTo>
                    <a:pt x="220725" y="65659"/>
                  </a:lnTo>
                  <a:lnTo>
                    <a:pt x="264287" y="98552"/>
                  </a:lnTo>
                  <a:lnTo>
                    <a:pt x="305053" y="132969"/>
                  </a:lnTo>
                  <a:lnTo>
                    <a:pt x="351536" y="192659"/>
                  </a:lnTo>
                  <a:lnTo>
                    <a:pt x="373252" y="224028"/>
                  </a:lnTo>
                  <a:lnTo>
                    <a:pt x="392175" y="264414"/>
                  </a:lnTo>
                  <a:lnTo>
                    <a:pt x="412495" y="321056"/>
                  </a:lnTo>
                  <a:lnTo>
                    <a:pt x="421131" y="361442"/>
                  </a:lnTo>
                  <a:lnTo>
                    <a:pt x="429894" y="403225"/>
                  </a:lnTo>
                  <a:lnTo>
                    <a:pt x="429894" y="442087"/>
                  </a:lnTo>
                  <a:lnTo>
                    <a:pt x="429894" y="486918"/>
                  </a:lnTo>
                  <a:lnTo>
                    <a:pt x="421131" y="537718"/>
                  </a:lnTo>
                  <a:lnTo>
                    <a:pt x="403732" y="603377"/>
                  </a:lnTo>
                  <a:lnTo>
                    <a:pt x="387730" y="639191"/>
                  </a:lnTo>
                  <a:lnTo>
                    <a:pt x="355853" y="694436"/>
                  </a:lnTo>
                  <a:lnTo>
                    <a:pt x="309372" y="757212"/>
                  </a:lnTo>
                  <a:lnTo>
                    <a:pt x="277367" y="788581"/>
                  </a:lnTo>
                  <a:lnTo>
                    <a:pt x="239649" y="815467"/>
                  </a:lnTo>
                  <a:lnTo>
                    <a:pt x="212089" y="836371"/>
                  </a:lnTo>
                  <a:lnTo>
                    <a:pt x="181610" y="851306"/>
                  </a:lnTo>
                  <a:lnTo>
                    <a:pt x="146685" y="864743"/>
                  </a:lnTo>
                  <a:lnTo>
                    <a:pt x="117728" y="876693"/>
                  </a:lnTo>
                  <a:lnTo>
                    <a:pt x="74167" y="887145"/>
                  </a:lnTo>
                  <a:lnTo>
                    <a:pt x="46481" y="891628"/>
                  </a:lnTo>
                  <a:lnTo>
                    <a:pt x="17525" y="891628"/>
                  </a:lnTo>
                  <a:lnTo>
                    <a:pt x="2920" y="894613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026658" y="5471922"/>
              <a:ext cx="73660" cy="17145"/>
            </a:xfrm>
            <a:custGeom>
              <a:avLst/>
              <a:gdLst/>
              <a:ahLst/>
              <a:cxnLst/>
              <a:rect l="l" t="t" r="r" b="b"/>
              <a:pathLst>
                <a:path w="73660" h="17145">
                  <a:moveTo>
                    <a:pt x="0" y="0"/>
                  </a:moveTo>
                  <a:lnTo>
                    <a:pt x="73151" y="16763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964174" y="5567934"/>
              <a:ext cx="74930" cy="36830"/>
            </a:xfrm>
            <a:custGeom>
              <a:avLst/>
              <a:gdLst/>
              <a:ahLst/>
              <a:cxnLst/>
              <a:rect l="l" t="t" r="r" b="b"/>
              <a:pathLst>
                <a:path w="74929" h="36829">
                  <a:moveTo>
                    <a:pt x="0" y="0"/>
                  </a:moveTo>
                  <a:lnTo>
                    <a:pt x="74675" y="36575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906262" y="5642610"/>
              <a:ext cx="53340" cy="55244"/>
            </a:xfrm>
            <a:custGeom>
              <a:avLst/>
              <a:gdLst/>
              <a:ahLst/>
              <a:cxnLst/>
              <a:rect l="l" t="t" r="r" b="b"/>
              <a:pathLst>
                <a:path w="53339" h="55245">
                  <a:moveTo>
                    <a:pt x="0" y="0"/>
                  </a:moveTo>
                  <a:lnTo>
                    <a:pt x="53339" y="54863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813298" y="5706618"/>
              <a:ext cx="40005" cy="66040"/>
            </a:xfrm>
            <a:custGeom>
              <a:avLst/>
              <a:gdLst/>
              <a:ahLst/>
              <a:cxnLst/>
              <a:rect l="l" t="t" r="r" b="b"/>
              <a:pathLst>
                <a:path w="40004" h="66039">
                  <a:moveTo>
                    <a:pt x="0" y="0"/>
                  </a:moveTo>
                  <a:lnTo>
                    <a:pt x="39624" y="65531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21858" y="5734050"/>
              <a:ext cx="24765" cy="79375"/>
            </a:xfrm>
            <a:custGeom>
              <a:avLst/>
              <a:gdLst/>
              <a:ahLst/>
              <a:cxnLst/>
              <a:rect l="l" t="t" r="r" b="b"/>
              <a:pathLst>
                <a:path w="24764" h="79375">
                  <a:moveTo>
                    <a:pt x="0" y="0"/>
                  </a:moveTo>
                  <a:lnTo>
                    <a:pt x="24383" y="79247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627370" y="4780026"/>
              <a:ext cx="5080" cy="74930"/>
            </a:xfrm>
            <a:custGeom>
              <a:avLst/>
              <a:gdLst/>
              <a:ahLst/>
              <a:cxnLst/>
              <a:rect l="l" t="t" r="r" b="b"/>
              <a:pathLst>
                <a:path w="5079" h="74929">
                  <a:moveTo>
                    <a:pt x="4571" y="0"/>
                  </a:moveTo>
                  <a:lnTo>
                    <a:pt x="0" y="74675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734050" y="4801362"/>
              <a:ext cx="147955" cy="111760"/>
            </a:xfrm>
            <a:custGeom>
              <a:avLst/>
              <a:gdLst/>
              <a:ahLst/>
              <a:cxnLst/>
              <a:rect l="l" t="t" r="r" b="b"/>
              <a:pathLst>
                <a:path w="147954" h="111760">
                  <a:moveTo>
                    <a:pt x="28955" y="0"/>
                  </a:moveTo>
                  <a:lnTo>
                    <a:pt x="0" y="67056"/>
                  </a:lnTo>
                </a:path>
                <a:path w="147954" h="111760">
                  <a:moveTo>
                    <a:pt x="147827" y="50292"/>
                  </a:moveTo>
                  <a:lnTo>
                    <a:pt x="99060" y="111251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915406" y="4930902"/>
              <a:ext cx="135890" cy="125095"/>
            </a:xfrm>
            <a:custGeom>
              <a:avLst/>
              <a:gdLst/>
              <a:ahLst/>
              <a:cxnLst/>
              <a:rect l="l" t="t" r="r" b="b"/>
              <a:pathLst>
                <a:path w="135889" h="125095">
                  <a:moveTo>
                    <a:pt x="57912" y="0"/>
                  </a:moveTo>
                  <a:lnTo>
                    <a:pt x="0" y="50292"/>
                  </a:lnTo>
                </a:path>
                <a:path w="135889" h="125095">
                  <a:moveTo>
                    <a:pt x="135636" y="91440"/>
                  </a:moveTo>
                  <a:lnTo>
                    <a:pt x="60960" y="124968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029706" y="5124450"/>
              <a:ext cx="104139" cy="127000"/>
            </a:xfrm>
            <a:custGeom>
              <a:avLst/>
              <a:gdLst/>
              <a:ahLst/>
              <a:cxnLst/>
              <a:rect l="l" t="t" r="r" b="b"/>
              <a:pathLst>
                <a:path w="104139" h="127000">
                  <a:moveTo>
                    <a:pt x="103632" y="115824"/>
                  </a:moveTo>
                  <a:lnTo>
                    <a:pt x="24384" y="126491"/>
                  </a:lnTo>
                </a:path>
                <a:path w="104139" h="127000">
                  <a:moveTo>
                    <a:pt x="70104" y="0"/>
                  </a:moveTo>
                  <a:lnTo>
                    <a:pt x="0" y="19812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296662" y="5133594"/>
              <a:ext cx="360045" cy="381000"/>
            </a:xfrm>
            <a:custGeom>
              <a:avLst/>
              <a:gdLst/>
              <a:ahLst/>
              <a:cxnLst/>
              <a:rect l="l" t="t" r="r" b="b"/>
              <a:pathLst>
                <a:path w="360045" h="381000">
                  <a:moveTo>
                    <a:pt x="179832" y="0"/>
                  </a:moveTo>
                  <a:lnTo>
                    <a:pt x="0" y="190499"/>
                  </a:lnTo>
                  <a:lnTo>
                    <a:pt x="179832" y="380999"/>
                  </a:lnTo>
                  <a:lnTo>
                    <a:pt x="359663" y="190499"/>
                  </a:lnTo>
                  <a:lnTo>
                    <a:pt x="1798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296662" y="5133594"/>
              <a:ext cx="360045" cy="381000"/>
            </a:xfrm>
            <a:custGeom>
              <a:avLst/>
              <a:gdLst/>
              <a:ahLst/>
              <a:cxnLst/>
              <a:rect l="l" t="t" r="r" b="b"/>
              <a:pathLst>
                <a:path w="360045" h="381000">
                  <a:moveTo>
                    <a:pt x="0" y="190499"/>
                  </a:moveTo>
                  <a:lnTo>
                    <a:pt x="179832" y="0"/>
                  </a:lnTo>
                  <a:lnTo>
                    <a:pt x="359663" y="190499"/>
                  </a:lnTo>
                  <a:lnTo>
                    <a:pt x="179832" y="380999"/>
                  </a:lnTo>
                  <a:lnTo>
                    <a:pt x="0" y="190499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386578" y="5228082"/>
              <a:ext cx="177165" cy="195580"/>
            </a:xfrm>
            <a:custGeom>
              <a:avLst/>
              <a:gdLst/>
              <a:ahLst/>
              <a:cxnLst/>
              <a:rect l="l" t="t" r="r" b="b"/>
              <a:pathLst>
                <a:path w="177164" h="195579">
                  <a:moveTo>
                    <a:pt x="3048" y="0"/>
                  </a:moveTo>
                  <a:lnTo>
                    <a:pt x="176784" y="192024"/>
                  </a:lnTo>
                </a:path>
                <a:path w="177164" h="195579">
                  <a:moveTo>
                    <a:pt x="173736" y="3048"/>
                  </a:moveTo>
                  <a:lnTo>
                    <a:pt x="0" y="195072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471922" y="5061966"/>
              <a:ext cx="635" cy="76200"/>
            </a:xfrm>
            <a:custGeom>
              <a:avLst/>
              <a:gdLst/>
              <a:ahLst/>
              <a:cxnLst/>
              <a:rect l="l" t="t" r="r" b="b"/>
              <a:pathLst>
                <a:path w="635" h="76200">
                  <a:moveTo>
                    <a:pt x="0" y="0"/>
                  </a:moveTo>
                  <a:lnTo>
                    <a:pt x="380" y="76072"/>
                  </a:lnTo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5680075" y="5136896"/>
            <a:ext cx="248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5" dirty="0">
                <a:solidFill>
                  <a:srgbClr val="FF0000"/>
                </a:solidFill>
                <a:latin typeface="Segoe UI Light"/>
                <a:cs typeface="Segoe UI Light"/>
              </a:rPr>
              <a:t>(</a:t>
            </a:r>
            <a:r>
              <a:rPr sz="1800" b="0" spc="15" dirty="0">
                <a:solidFill>
                  <a:srgbClr val="FF0000"/>
                </a:solidFill>
                <a:latin typeface="Segoe UI Light"/>
                <a:cs typeface="Segoe UI Light"/>
              </a:rPr>
              <a:t>-</a:t>
            </a:r>
            <a:r>
              <a:rPr sz="1800" b="0" dirty="0">
                <a:solidFill>
                  <a:srgbClr val="FF0000"/>
                </a:solidFill>
                <a:latin typeface="Segoe UI Light"/>
                <a:cs typeface="Segoe UI Light"/>
              </a:rPr>
              <a:t>)</a:t>
            </a:r>
            <a:endParaRPr sz="1800">
              <a:latin typeface="Segoe UI Light"/>
              <a:cs typeface="Segoe UI Light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5178552" y="4453128"/>
            <a:ext cx="1572895" cy="1819910"/>
            <a:chOff x="5178552" y="4453128"/>
            <a:chExt cx="1572895" cy="1819910"/>
          </a:xfrm>
        </p:grpSpPr>
        <p:sp>
          <p:nvSpPr>
            <p:cNvPr id="78" name="object 78"/>
            <p:cNvSpPr/>
            <p:nvPr/>
          </p:nvSpPr>
          <p:spPr>
            <a:xfrm>
              <a:off x="6221730" y="4847082"/>
              <a:ext cx="299085" cy="335280"/>
            </a:xfrm>
            <a:custGeom>
              <a:avLst/>
              <a:gdLst/>
              <a:ahLst/>
              <a:cxnLst/>
              <a:rect l="l" t="t" r="r" b="b"/>
              <a:pathLst>
                <a:path w="299084" h="335279">
                  <a:moveTo>
                    <a:pt x="0" y="167640"/>
                  </a:moveTo>
                  <a:lnTo>
                    <a:pt x="149352" y="0"/>
                  </a:lnTo>
                  <a:lnTo>
                    <a:pt x="298703" y="167640"/>
                  </a:lnTo>
                  <a:lnTo>
                    <a:pt x="149352" y="335280"/>
                  </a:lnTo>
                  <a:lnTo>
                    <a:pt x="0" y="167640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6296406" y="4930902"/>
              <a:ext cx="147955" cy="170815"/>
            </a:xfrm>
            <a:custGeom>
              <a:avLst/>
              <a:gdLst/>
              <a:ahLst/>
              <a:cxnLst/>
              <a:rect l="l" t="t" r="r" b="b"/>
              <a:pathLst>
                <a:path w="147954" h="170814">
                  <a:moveTo>
                    <a:pt x="3048" y="0"/>
                  </a:moveTo>
                  <a:lnTo>
                    <a:pt x="147828" y="167640"/>
                  </a:lnTo>
                </a:path>
                <a:path w="147954" h="170814">
                  <a:moveTo>
                    <a:pt x="144780" y="3048"/>
                  </a:moveTo>
                  <a:lnTo>
                    <a:pt x="0" y="170687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87440" y="4724400"/>
              <a:ext cx="85344" cy="79248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0028" y="4724400"/>
              <a:ext cx="86868" cy="79248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37376" y="4724400"/>
              <a:ext cx="86868" cy="79248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6221730" y="5462778"/>
              <a:ext cx="299085" cy="335280"/>
            </a:xfrm>
            <a:custGeom>
              <a:avLst/>
              <a:gdLst/>
              <a:ahLst/>
              <a:cxnLst/>
              <a:rect l="l" t="t" r="r" b="b"/>
              <a:pathLst>
                <a:path w="299084" h="335279">
                  <a:moveTo>
                    <a:pt x="0" y="167640"/>
                  </a:moveTo>
                  <a:lnTo>
                    <a:pt x="149352" y="0"/>
                  </a:lnTo>
                  <a:lnTo>
                    <a:pt x="298703" y="167640"/>
                  </a:lnTo>
                  <a:lnTo>
                    <a:pt x="149352" y="335280"/>
                  </a:lnTo>
                  <a:lnTo>
                    <a:pt x="0" y="167640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6296406" y="5546598"/>
              <a:ext cx="147955" cy="170815"/>
            </a:xfrm>
            <a:custGeom>
              <a:avLst/>
              <a:gdLst/>
              <a:ahLst/>
              <a:cxnLst/>
              <a:rect l="l" t="t" r="r" b="b"/>
              <a:pathLst>
                <a:path w="147954" h="170814">
                  <a:moveTo>
                    <a:pt x="3048" y="0"/>
                  </a:moveTo>
                  <a:lnTo>
                    <a:pt x="147828" y="167639"/>
                  </a:lnTo>
                </a:path>
                <a:path w="147954" h="170814">
                  <a:moveTo>
                    <a:pt x="144780" y="3047"/>
                  </a:moveTo>
                  <a:lnTo>
                    <a:pt x="0" y="170687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87440" y="5340096"/>
              <a:ext cx="85344" cy="7924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0028" y="5340096"/>
              <a:ext cx="86868" cy="7924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37376" y="5340096"/>
              <a:ext cx="86868" cy="79247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5197602" y="4472178"/>
              <a:ext cx="1534795" cy="1781810"/>
            </a:xfrm>
            <a:custGeom>
              <a:avLst/>
              <a:gdLst/>
              <a:ahLst/>
              <a:cxnLst/>
              <a:rect l="l" t="t" r="r" b="b"/>
              <a:pathLst>
                <a:path w="1534795" h="1781810">
                  <a:moveTo>
                    <a:pt x="1525143" y="400177"/>
                  </a:moveTo>
                  <a:lnTo>
                    <a:pt x="1521523" y="386306"/>
                  </a:lnTo>
                  <a:lnTo>
                    <a:pt x="1516284" y="374745"/>
                  </a:lnTo>
                  <a:lnTo>
                    <a:pt x="1510712" y="363993"/>
                  </a:lnTo>
                  <a:lnTo>
                    <a:pt x="1506093" y="352552"/>
                  </a:lnTo>
                  <a:lnTo>
                    <a:pt x="1503104" y="340735"/>
                  </a:lnTo>
                  <a:lnTo>
                    <a:pt x="1500854" y="328787"/>
                  </a:lnTo>
                  <a:lnTo>
                    <a:pt x="1498842" y="316815"/>
                  </a:lnTo>
                  <a:lnTo>
                    <a:pt x="1496568" y="304927"/>
                  </a:lnTo>
                  <a:lnTo>
                    <a:pt x="1487043" y="266700"/>
                  </a:lnTo>
                  <a:lnTo>
                    <a:pt x="1469076" y="222515"/>
                  </a:lnTo>
                  <a:lnTo>
                    <a:pt x="1437126" y="195030"/>
                  </a:lnTo>
                  <a:lnTo>
                    <a:pt x="1429766" y="190500"/>
                  </a:lnTo>
                  <a:lnTo>
                    <a:pt x="1412388" y="146833"/>
                  </a:lnTo>
                  <a:lnTo>
                    <a:pt x="1379849" y="118973"/>
                  </a:lnTo>
                  <a:lnTo>
                    <a:pt x="1372616" y="114300"/>
                  </a:lnTo>
                  <a:lnTo>
                    <a:pt x="1334516" y="85725"/>
                  </a:lnTo>
                  <a:lnTo>
                    <a:pt x="1320323" y="71246"/>
                  </a:lnTo>
                  <a:lnTo>
                    <a:pt x="1313406" y="63865"/>
                  </a:lnTo>
                  <a:lnTo>
                    <a:pt x="1305941" y="57150"/>
                  </a:lnTo>
                  <a:lnTo>
                    <a:pt x="1292008" y="47035"/>
                  </a:lnTo>
                  <a:lnTo>
                    <a:pt x="1277635" y="37576"/>
                  </a:lnTo>
                  <a:lnTo>
                    <a:pt x="1263096" y="28378"/>
                  </a:lnTo>
                  <a:lnTo>
                    <a:pt x="1248664" y="19050"/>
                  </a:lnTo>
                  <a:lnTo>
                    <a:pt x="1220089" y="0"/>
                  </a:lnTo>
                  <a:lnTo>
                    <a:pt x="1166086" y="1243"/>
                  </a:lnTo>
                  <a:lnTo>
                    <a:pt x="1112044" y="2074"/>
                  </a:lnTo>
                  <a:lnTo>
                    <a:pt x="1057989" y="2905"/>
                  </a:lnTo>
                  <a:lnTo>
                    <a:pt x="1003944" y="4148"/>
                  </a:lnTo>
                  <a:lnTo>
                    <a:pt x="949934" y="6217"/>
                  </a:lnTo>
                  <a:lnTo>
                    <a:pt x="895985" y="9525"/>
                  </a:lnTo>
                  <a:lnTo>
                    <a:pt x="852979" y="23133"/>
                  </a:lnTo>
                  <a:lnTo>
                    <a:pt x="838835" y="28575"/>
                  </a:lnTo>
                  <a:lnTo>
                    <a:pt x="781685" y="47625"/>
                  </a:lnTo>
                  <a:lnTo>
                    <a:pt x="774360" y="49666"/>
                  </a:lnTo>
                  <a:lnTo>
                    <a:pt x="766905" y="51482"/>
                  </a:lnTo>
                  <a:lnTo>
                    <a:pt x="759664" y="53750"/>
                  </a:lnTo>
                  <a:lnTo>
                    <a:pt x="752983" y="57150"/>
                  </a:lnTo>
                  <a:lnTo>
                    <a:pt x="746071" y="62466"/>
                  </a:lnTo>
                  <a:lnTo>
                    <a:pt x="739314" y="68151"/>
                  </a:lnTo>
                  <a:lnTo>
                    <a:pt x="732248" y="73098"/>
                  </a:lnTo>
                  <a:lnTo>
                    <a:pt x="724408" y="76200"/>
                  </a:lnTo>
                  <a:lnTo>
                    <a:pt x="698482" y="80349"/>
                  </a:lnTo>
                  <a:lnTo>
                    <a:pt x="672258" y="82534"/>
                  </a:lnTo>
                  <a:lnTo>
                    <a:pt x="645916" y="83933"/>
                  </a:lnTo>
                  <a:lnTo>
                    <a:pt x="619633" y="85725"/>
                  </a:lnTo>
                  <a:lnTo>
                    <a:pt x="572944" y="97202"/>
                  </a:lnTo>
                  <a:lnTo>
                    <a:pt x="524256" y="104775"/>
                  </a:lnTo>
                  <a:lnTo>
                    <a:pt x="452850" y="110061"/>
                  </a:lnTo>
                  <a:lnTo>
                    <a:pt x="417064" y="112115"/>
                  </a:lnTo>
                  <a:lnTo>
                    <a:pt x="381253" y="114300"/>
                  </a:lnTo>
                  <a:lnTo>
                    <a:pt x="371746" y="116734"/>
                  </a:lnTo>
                  <a:lnTo>
                    <a:pt x="362251" y="119205"/>
                  </a:lnTo>
                  <a:lnTo>
                    <a:pt x="352732" y="121604"/>
                  </a:lnTo>
                  <a:lnTo>
                    <a:pt x="343153" y="123825"/>
                  </a:lnTo>
                  <a:lnTo>
                    <a:pt x="331212" y="126224"/>
                  </a:lnTo>
                  <a:lnTo>
                    <a:pt x="319246" y="128349"/>
                  </a:lnTo>
                  <a:lnTo>
                    <a:pt x="307328" y="130593"/>
                  </a:lnTo>
                  <a:lnTo>
                    <a:pt x="265890" y="140731"/>
                  </a:lnTo>
                  <a:lnTo>
                    <a:pt x="216493" y="166764"/>
                  </a:lnTo>
                  <a:lnTo>
                    <a:pt x="164832" y="202066"/>
                  </a:lnTo>
                  <a:lnTo>
                    <a:pt x="127952" y="232695"/>
                  </a:lnTo>
                  <a:lnTo>
                    <a:pt x="94837" y="275907"/>
                  </a:lnTo>
                  <a:lnTo>
                    <a:pt x="85601" y="290441"/>
                  </a:lnTo>
                  <a:lnTo>
                    <a:pt x="76200" y="304927"/>
                  </a:lnTo>
                  <a:lnTo>
                    <a:pt x="71062" y="311874"/>
                  </a:lnTo>
                  <a:lnTo>
                    <a:pt x="65674" y="318690"/>
                  </a:lnTo>
                  <a:lnTo>
                    <a:pt x="60787" y="325768"/>
                  </a:lnTo>
                  <a:lnTo>
                    <a:pt x="57150" y="333502"/>
                  </a:lnTo>
                  <a:lnTo>
                    <a:pt x="38100" y="390652"/>
                  </a:lnTo>
                  <a:lnTo>
                    <a:pt x="28575" y="419227"/>
                  </a:lnTo>
                  <a:lnTo>
                    <a:pt x="26372" y="435913"/>
                  </a:lnTo>
                  <a:lnTo>
                    <a:pt x="24288" y="452612"/>
                  </a:lnTo>
                  <a:lnTo>
                    <a:pt x="21967" y="469286"/>
                  </a:lnTo>
                  <a:lnTo>
                    <a:pt x="19050" y="485902"/>
                  </a:lnTo>
                  <a:lnTo>
                    <a:pt x="16811" y="493081"/>
                  </a:lnTo>
                  <a:lnTo>
                    <a:pt x="13716" y="500094"/>
                  </a:lnTo>
                  <a:lnTo>
                    <a:pt x="10906" y="507154"/>
                  </a:lnTo>
                  <a:lnTo>
                    <a:pt x="7893" y="564959"/>
                  </a:lnTo>
                  <a:lnTo>
                    <a:pt x="6547" y="615443"/>
                  </a:lnTo>
                  <a:lnTo>
                    <a:pt x="5435" y="665927"/>
                  </a:lnTo>
                  <a:lnTo>
                    <a:pt x="4507" y="716415"/>
                  </a:lnTo>
                  <a:lnTo>
                    <a:pt x="3714" y="766905"/>
                  </a:lnTo>
                  <a:lnTo>
                    <a:pt x="3005" y="817399"/>
                  </a:lnTo>
                  <a:lnTo>
                    <a:pt x="2329" y="867898"/>
                  </a:lnTo>
                  <a:lnTo>
                    <a:pt x="1636" y="918402"/>
                  </a:lnTo>
                  <a:lnTo>
                    <a:pt x="877" y="968912"/>
                  </a:lnTo>
                  <a:lnTo>
                    <a:pt x="0" y="1019429"/>
                  </a:lnTo>
                  <a:lnTo>
                    <a:pt x="1791" y="1069481"/>
                  </a:lnTo>
                  <a:lnTo>
                    <a:pt x="3190" y="1119566"/>
                  </a:lnTo>
                  <a:lnTo>
                    <a:pt x="5375" y="1169592"/>
                  </a:lnTo>
                  <a:lnTo>
                    <a:pt x="9525" y="1219466"/>
                  </a:lnTo>
                  <a:lnTo>
                    <a:pt x="23883" y="1262273"/>
                  </a:lnTo>
                  <a:lnTo>
                    <a:pt x="28575" y="1276616"/>
                  </a:lnTo>
                  <a:lnTo>
                    <a:pt x="36290" y="1308363"/>
                  </a:lnTo>
                  <a:lnTo>
                    <a:pt x="38290" y="1314924"/>
                  </a:lnTo>
                  <a:lnTo>
                    <a:pt x="42576" y="1321388"/>
                  </a:lnTo>
                  <a:lnTo>
                    <a:pt x="57150" y="1352842"/>
                  </a:lnTo>
                  <a:lnTo>
                    <a:pt x="64081" y="1371934"/>
                  </a:lnTo>
                  <a:lnTo>
                    <a:pt x="68024" y="1385995"/>
                  </a:lnTo>
                  <a:lnTo>
                    <a:pt x="73705" y="1400151"/>
                  </a:lnTo>
                  <a:lnTo>
                    <a:pt x="85851" y="1419529"/>
                  </a:lnTo>
                  <a:lnTo>
                    <a:pt x="92245" y="1427278"/>
                  </a:lnTo>
                  <a:lnTo>
                    <a:pt x="99472" y="1434355"/>
                  </a:lnTo>
                  <a:lnTo>
                    <a:pt x="107033" y="1441162"/>
                  </a:lnTo>
                  <a:lnTo>
                    <a:pt x="114426" y="1448104"/>
                  </a:lnTo>
                  <a:lnTo>
                    <a:pt x="121880" y="1471536"/>
                  </a:lnTo>
                  <a:lnTo>
                    <a:pt x="124904" y="1477681"/>
                  </a:lnTo>
                  <a:lnTo>
                    <a:pt x="132214" y="1483328"/>
                  </a:lnTo>
                  <a:lnTo>
                    <a:pt x="152526" y="1505267"/>
                  </a:lnTo>
                  <a:lnTo>
                    <a:pt x="157575" y="1512209"/>
                  </a:lnTo>
                  <a:lnTo>
                    <a:pt x="162052" y="1519561"/>
                  </a:lnTo>
                  <a:lnTo>
                    <a:pt x="166528" y="1526913"/>
                  </a:lnTo>
                  <a:lnTo>
                    <a:pt x="171576" y="1533855"/>
                  </a:lnTo>
                  <a:lnTo>
                    <a:pt x="186257" y="1550267"/>
                  </a:lnTo>
                  <a:lnTo>
                    <a:pt x="198247" y="1560960"/>
                  </a:lnTo>
                  <a:lnTo>
                    <a:pt x="211189" y="1570009"/>
                  </a:lnTo>
                  <a:lnTo>
                    <a:pt x="228726" y="1581492"/>
                  </a:lnTo>
                  <a:lnTo>
                    <a:pt x="242976" y="1603048"/>
                  </a:lnTo>
                  <a:lnTo>
                    <a:pt x="247832" y="1610443"/>
                  </a:lnTo>
                  <a:lnTo>
                    <a:pt x="247318" y="1608870"/>
                  </a:lnTo>
                  <a:lnTo>
                    <a:pt x="245459" y="1603521"/>
                  </a:lnTo>
                  <a:lnTo>
                    <a:pt x="246278" y="1599585"/>
                  </a:lnTo>
                  <a:lnTo>
                    <a:pt x="305053" y="1648180"/>
                  </a:lnTo>
                  <a:lnTo>
                    <a:pt x="338999" y="1682540"/>
                  </a:lnTo>
                  <a:lnTo>
                    <a:pt x="376205" y="1710539"/>
                  </a:lnTo>
                  <a:lnTo>
                    <a:pt x="383063" y="1717990"/>
                  </a:lnTo>
                  <a:lnTo>
                    <a:pt x="390778" y="1724393"/>
                  </a:lnTo>
                  <a:lnTo>
                    <a:pt x="397529" y="1727603"/>
                  </a:lnTo>
                  <a:lnTo>
                    <a:pt x="404875" y="1729565"/>
                  </a:lnTo>
                  <a:lnTo>
                    <a:pt x="412317" y="1731322"/>
                  </a:lnTo>
                  <a:lnTo>
                    <a:pt x="419353" y="1733918"/>
                  </a:lnTo>
                  <a:lnTo>
                    <a:pt x="426660" y="1738503"/>
                  </a:lnTo>
                  <a:lnTo>
                    <a:pt x="433514" y="1743895"/>
                  </a:lnTo>
                  <a:lnTo>
                    <a:pt x="440463" y="1749061"/>
                  </a:lnTo>
                  <a:lnTo>
                    <a:pt x="448056" y="1752968"/>
                  </a:lnTo>
                  <a:lnTo>
                    <a:pt x="466855" y="1758559"/>
                  </a:lnTo>
                  <a:lnTo>
                    <a:pt x="486060" y="1762752"/>
                  </a:lnTo>
                  <a:lnTo>
                    <a:pt x="505313" y="1766818"/>
                  </a:lnTo>
                  <a:lnTo>
                    <a:pt x="524256" y="1772031"/>
                  </a:lnTo>
                  <a:lnTo>
                    <a:pt x="552831" y="1781556"/>
                  </a:lnTo>
                  <a:lnTo>
                    <a:pt x="570644" y="1778763"/>
                  </a:lnTo>
                  <a:lnTo>
                    <a:pt x="598566" y="1774131"/>
                  </a:lnTo>
                  <a:lnTo>
                    <a:pt x="648208" y="1762506"/>
                  </a:lnTo>
                  <a:lnTo>
                    <a:pt x="690302" y="1729069"/>
                  </a:lnTo>
                  <a:lnTo>
                    <a:pt x="705358" y="1714868"/>
                  </a:lnTo>
                  <a:lnTo>
                    <a:pt x="712180" y="1709693"/>
                  </a:lnTo>
                  <a:lnTo>
                    <a:pt x="719359" y="1704976"/>
                  </a:lnTo>
                  <a:lnTo>
                    <a:pt x="726682" y="1700443"/>
                  </a:lnTo>
                  <a:lnTo>
                    <a:pt x="733933" y="1695818"/>
                  </a:lnTo>
                  <a:lnTo>
                    <a:pt x="741108" y="1672767"/>
                  </a:lnTo>
                  <a:lnTo>
                    <a:pt x="745140" y="1665870"/>
                  </a:lnTo>
                  <a:lnTo>
                    <a:pt x="755507" y="1662037"/>
                  </a:lnTo>
                  <a:lnTo>
                    <a:pt x="781685" y="1648180"/>
                  </a:lnTo>
                  <a:lnTo>
                    <a:pt x="791370" y="1641270"/>
                  </a:lnTo>
                  <a:lnTo>
                    <a:pt x="800592" y="1633686"/>
                  </a:lnTo>
                  <a:lnTo>
                    <a:pt x="809884" y="1626202"/>
                  </a:lnTo>
                  <a:lnTo>
                    <a:pt x="859266" y="1607591"/>
                  </a:lnTo>
                  <a:lnTo>
                    <a:pt x="895985" y="1600542"/>
                  </a:lnTo>
                  <a:lnTo>
                    <a:pt x="920365" y="1583958"/>
                  </a:lnTo>
                  <a:lnTo>
                    <a:pt x="924528" y="1581396"/>
                  </a:lnTo>
                  <a:lnTo>
                    <a:pt x="928739" y="1581260"/>
                  </a:lnTo>
                  <a:lnTo>
                    <a:pt x="953262" y="1571955"/>
                  </a:lnTo>
                  <a:lnTo>
                    <a:pt x="962679" y="1566810"/>
                  </a:lnTo>
                  <a:lnTo>
                    <a:pt x="971835" y="1560839"/>
                  </a:lnTo>
                  <a:lnTo>
                    <a:pt x="981229" y="1555663"/>
                  </a:lnTo>
                  <a:lnTo>
                    <a:pt x="1098748" y="1545095"/>
                  </a:lnTo>
                  <a:lnTo>
                    <a:pt x="1217612" y="1539084"/>
                  </a:lnTo>
                  <a:lnTo>
                    <a:pt x="1313902" y="1535220"/>
                  </a:lnTo>
                  <a:lnTo>
                    <a:pt x="1353566" y="1533855"/>
                  </a:lnTo>
                  <a:lnTo>
                    <a:pt x="1360656" y="1528997"/>
                  </a:lnTo>
                  <a:lnTo>
                    <a:pt x="1401476" y="1505724"/>
                  </a:lnTo>
                  <a:lnTo>
                    <a:pt x="1411144" y="1501212"/>
                  </a:lnTo>
                  <a:lnTo>
                    <a:pt x="1458690" y="1454545"/>
                  </a:lnTo>
                  <a:lnTo>
                    <a:pt x="1487043" y="1410004"/>
                  </a:lnTo>
                  <a:lnTo>
                    <a:pt x="1507759" y="1367829"/>
                  </a:lnTo>
                  <a:lnTo>
                    <a:pt x="1525143" y="1314729"/>
                  </a:lnTo>
                  <a:lnTo>
                    <a:pt x="1534668" y="1286154"/>
                  </a:lnTo>
                  <a:lnTo>
                    <a:pt x="1534104" y="1235546"/>
                  </a:lnTo>
                  <a:lnTo>
                    <a:pt x="1533597" y="1184937"/>
                  </a:lnTo>
                  <a:lnTo>
                    <a:pt x="1533132" y="1134326"/>
                  </a:lnTo>
                  <a:lnTo>
                    <a:pt x="1532697" y="1083713"/>
                  </a:lnTo>
                  <a:lnTo>
                    <a:pt x="1532279" y="1033099"/>
                  </a:lnTo>
                  <a:lnTo>
                    <a:pt x="1531866" y="982485"/>
                  </a:lnTo>
                  <a:lnTo>
                    <a:pt x="1531444" y="931870"/>
                  </a:lnTo>
                  <a:lnTo>
                    <a:pt x="1531000" y="881256"/>
                  </a:lnTo>
                  <a:lnTo>
                    <a:pt x="1530523" y="830641"/>
                  </a:lnTo>
                  <a:lnTo>
                    <a:pt x="1529998" y="780027"/>
                  </a:lnTo>
                  <a:lnTo>
                    <a:pt x="1529413" y="729415"/>
                  </a:lnTo>
                  <a:lnTo>
                    <a:pt x="1528756" y="678803"/>
                  </a:lnTo>
                  <a:lnTo>
                    <a:pt x="1528013" y="628193"/>
                  </a:lnTo>
                  <a:lnTo>
                    <a:pt x="1527172" y="577585"/>
                  </a:lnTo>
                  <a:lnTo>
                    <a:pt x="1526219" y="526979"/>
                  </a:lnTo>
                  <a:lnTo>
                    <a:pt x="1525143" y="476377"/>
                  </a:lnTo>
                  <a:lnTo>
                    <a:pt x="1525482" y="462166"/>
                  </a:lnTo>
                  <a:lnTo>
                    <a:pt x="1526238" y="441372"/>
                  </a:lnTo>
                  <a:lnTo>
                    <a:pt x="1526446" y="419030"/>
                  </a:lnTo>
                  <a:lnTo>
                    <a:pt x="1525143" y="400177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" name="object 89"/>
          <p:cNvSpPr txBox="1"/>
          <p:nvPr/>
        </p:nvSpPr>
        <p:spPr>
          <a:xfrm>
            <a:off x="5243829" y="6281115"/>
            <a:ext cx="1507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EN</a:t>
            </a:r>
            <a:r>
              <a:rPr sz="12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12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FF0000"/>
                </a:solidFill>
                <a:latin typeface="Arial"/>
                <a:cs typeface="Arial"/>
              </a:rPr>
              <a:t>Hasty</a:t>
            </a:r>
            <a:r>
              <a:rPr sz="1200" b="1" i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0000"/>
                </a:solidFill>
                <a:latin typeface="Arial"/>
                <a:cs typeface="Arial"/>
              </a:rPr>
              <a:t>Defense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7242047" y="4773929"/>
            <a:ext cx="893444" cy="791845"/>
            <a:chOff x="7242047" y="4773929"/>
            <a:chExt cx="893444" cy="791845"/>
          </a:xfrm>
        </p:grpSpPr>
        <p:sp>
          <p:nvSpPr>
            <p:cNvPr id="91" name="object 91"/>
            <p:cNvSpPr/>
            <p:nvPr/>
          </p:nvSpPr>
          <p:spPr>
            <a:xfrm>
              <a:off x="7666481" y="5205221"/>
              <a:ext cx="449580" cy="341630"/>
            </a:xfrm>
            <a:custGeom>
              <a:avLst/>
              <a:gdLst/>
              <a:ahLst/>
              <a:cxnLst/>
              <a:rect l="l" t="t" r="r" b="b"/>
              <a:pathLst>
                <a:path w="449579" h="341629">
                  <a:moveTo>
                    <a:pt x="0" y="341375"/>
                  </a:moveTo>
                  <a:lnTo>
                    <a:pt x="449579" y="341375"/>
                  </a:lnTo>
                  <a:lnTo>
                    <a:pt x="449579" y="0"/>
                  </a:lnTo>
                  <a:lnTo>
                    <a:pt x="0" y="0"/>
                  </a:lnTo>
                  <a:lnTo>
                    <a:pt x="0" y="341375"/>
                  </a:lnTo>
                  <a:close/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668005" y="5209793"/>
              <a:ext cx="447040" cy="332740"/>
            </a:xfrm>
            <a:custGeom>
              <a:avLst/>
              <a:gdLst/>
              <a:ahLst/>
              <a:cxnLst/>
              <a:rect l="l" t="t" r="r" b="b"/>
              <a:pathLst>
                <a:path w="447040" h="332739">
                  <a:moveTo>
                    <a:pt x="0" y="332231"/>
                  </a:moveTo>
                  <a:lnTo>
                    <a:pt x="446532" y="0"/>
                  </a:lnTo>
                </a:path>
                <a:path w="447040" h="332739">
                  <a:moveTo>
                    <a:pt x="0" y="0"/>
                  </a:moveTo>
                  <a:lnTo>
                    <a:pt x="446532" y="332231"/>
                  </a:lnTo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483601" y="5061965"/>
              <a:ext cx="449580" cy="341630"/>
            </a:xfrm>
            <a:custGeom>
              <a:avLst/>
              <a:gdLst/>
              <a:ahLst/>
              <a:cxnLst/>
              <a:rect l="l" t="t" r="r" b="b"/>
              <a:pathLst>
                <a:path w="449579" h="341629">
                  <a:moveTo>
                    <a:pt x="449579" y="0"/>
                  </a:moveTo>
                  <a:lnTo>
                    <a:pt x="0" y="0"/>
                  </a:lnTo>
                  <a:lnTo>
                    <a:pt x="0" y="341376"/>
                  </a:lnTo>
                  <a:lnTo>
                    <a:pt x="449579" y="341376"/>
                  </a:lnTo>
                  <a:lnTo>
                    <a:pt x="4495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483601" y="5061965"/>
              <a:ext cx="449580" cy="341630"/>
            </a:xfrm>
            <a:custGeom>
              <a:avLst/>
              <a:gdLst/>
              <a:ahLst/>
              <a:cxnLst/>
              <a:rect l="l" t="t" r="r" b="b"/>
              <a:pathLst>
                <a:path w="449579" h="341629">
                  <a:moveTo>
                    <a:pt x="0" y="341376"/>
                  </a:moveTo>
                  <a:lnTo>
                    <a:pt x="449579" y="341376"/>
                  </a:lnTo>
                  <a:lnTo>
                    <a:pt x="449579" y="0"/>
                  </a:lnTo>
                  <a:lnTo>
                    <a:pt x="0" y="0"/>
                  </a:lnTo>
                  <a:lnTo>
                    <a:pt x="0" y="341376"/>
                  </a:lnTo>
                  <a:close/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485125" y="5066537"/>
              <a:ext cx="447040" cy="332740"/>
            </a:xfrm>
            <a:custGeom>
              <a:avLst/>
              <a:gdLst/>
              <a:ahLst/>
              <a:cxnLst/>
              <a:rect l="l" t="t" r="r" b="b"/>
              <a:pathLst>
                <a:path w="447040" h="332739">
                  <a:moveTo>
                    <a:pt x="0" y="332231"/>
                  </a:moveTo>
                  <a:lnTo>
                    <a:pt x="446531" y="0"/>
                  </a:lnTo>
                </a:path>
                <a:path w="447040" h="332739">
                  <a:moveTo>
                    <a:pt x="0" y="0"/>
                  </a:moveTo>
                  <a:lnTo>
                    <a:pt x="446531" y="332231"/>
                  </a:lnTo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261097" y="4886705"/>
              <a:ext cx="449580" cy="340360"/>
            </a:xfrm>
            <a:custGeom>
              <a:avLst/>
              <a:gdLst/>
              <a:ahLst/>
              <a:cxnLst/>
              <a:rect l="l" t="t" r="r" b="b"/>
              <a:pathLst>
                <a:path w="449579" h="340360">
                  <a:moveTo>
                    <a:pt x="449579" y="0"/>
                  </a:moveTo>
                  <a:lnTo>
                    <a:pt x="0" y="0"/>
                  </a:lnTo>
                  <a:lnTo>
                    <a:pt x="0" y="339852"/>
                  </a:lnTo>
                  <a:lnTo>
                    <a:pt x="449579" y="339852"/>
                  </a:lnTo>
                  <a:lnTo>
                    <a:pt x="4495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261097" y="4886705"/>
              <a:ext cx="449580" cy="340360"/>
            </a:xfrm>
            <a:custGeom>
              <a:avLst/>
              <a:gdLst/>
              <a:ahLst/>
              <a:cxnLst/>
              <a:rect l="l" t="t" r="r" b="b"/>
              <a:pathLst>
                <a:path w="449579" h="340360">
                  <a:moveTo>
                    <a:pt x="0" y="339852"/>
                  </a:moveTo>
                  <a:lnTo>
                    <a:pt x="449579" y="339852"/>
                  </a:lnTo>
                  <a:lnTo>
                    <a:pt x="449579" y="0"/>
                  </a:lnTo>
                  <a:lnTo>
                    <a:pt x="0" y="0"/>
                  </a:lnTo>
                  <a:lnTo>
                    <a:pt x="0" y="339852"/>
                  </a:lnTo>
                  <a:close/>
                </a:path>
              </a:pathLst>
            </a:custGeom>
            <a:ln w="38099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262621" y="4773929"/>
              <a:ext cx="447040" cy="448309"/>
            </a:xfrm>
            <a:custGeom>
              <a:avLst/>
              <a:gdLst/>
              <a:ahLst/>
              <a:cxnLst/>
              <a:rect l="l" t="t" r="r" b="b"/>
              <a:pathLst>
                <a:path w="447040" h="448310">
                  <a:moveTo>
                    <a:pt x="0" y="448056"/>
                  </a:moveTo>
                  <a:lnTo>
                    <a:pt x="446531" y="115824"/>
                  </a:lnTo>
                </a:path>
                <a:path w="447040" h="448310">
                  <a:moveTo>
                    <a:pt x="0" y="115824"/>
                  </a:moveTo>
                  <a:lnTo>
                    <a:pt x="446531" y="448056"/>
                  </a:lnTo>
                </a:path>
                <a:path w="447040" h="448310">
                  <a:moveTo>
                    <a:pt x="222503" y="0"/>
                  </a:moveTo>
                  <a:lnTo>
                    <a:pt x="222503" y="109728"/>
                  </a:lnTo>
                </a:path>
              </a:pathLst>
            </a:custGeom>
            <a:ln w="38100">
              <a:solidFill>
                <a:srgbClr val="0066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6878573" y="5052186"/>
            <a:ext cx="266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VS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398389" y="4208145"/>
            <a:ext cx="1106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OBJ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BAYONET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8639302" y="6611213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47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5194" y="0"/>
            <a:ext cx="34042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2.</a:t>
            </a:r>
            <a:r>
              <a:rPr sz="2800" spc="-35" dirty="0"/>
              <a:t> </a:t>
            </a:r>
            <a:r>
              <a:rPr sz="2800" spc="-5" dirty="0"/>
              <a:t>Generate</a:t>
            </a:r>
            <a:r>
              <a:rPr sz="2800" spc="5" dirty="0"/>
              <a:t> </a:t>
            </a:r>
            <a:r>
              <a:rPr sz="2800" spc="-5" dirty="0"/>
              <a:t>Options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2191511" y="385572"/>
            <a:ext cx="6902450" cy="5412105"/>
            <a:chOff x="2191511" y="385572"/>
            <a:chExt cx="6902450" cy="54121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1511" y="385572"/>
              <a:ext cx="6902196" cy="54117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6563" y="420624"/>
              <a:ext cx="6781800" cy="52913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21991" y="416052"/>
              <a:ext cx="6791325" cy="5300980"/>
            </a:xfrm>
            <a:custGeom>
              <a:avLst/>
              <a:gdLst/>
              <a:ahLst/>
              <a:cxnLst/>
              <a:rect l="l" t="t" r="r" b="b"/>
              <a:pathLst>
                <a:path w="6791325" h="5300980">
                  <a:moveTo>
                    <a:pt x="0" y="5300472"/>
                  </a:moveTo>
                  <a:lnTo>
                    <a:pt x="6790944" y="5300472"/>
                  </a:lnTo>
                  <a:lnTo>
                    <a:pt x="6790944" y="0"/>
                  </a:lnTo>
                  <a:lnTo>
                    <a:pt x="0" y="0"/>
                  </a:lnTo>
                  <a:lnTo>
                    <a:pt x="0" y="530047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66771" y="3950207"/>
              <a:ext cx="1542415" cy="858519"/>
            </a:xfrm>
            <a:custGeom>
              <a:avLst/>
              <a:gdLst/>
              <a:ahLst/>
              <a:cxnLst/>
              <a:rect l="l" t="t" r="r" b="b"/>
              <a:pathLst>
                <a:path w="1542414" h="858520">
                  <a:moveTo>
                    <a:pt x="1542288" y="0"/>
                  </a:moveTo>
                  <a:lnTo>
                    <a:pt x="0" y="0"/>
                  </a:lnTo>
                  <a:lnTo>
                    <a:pt x="0" y="858012"/>
                  </a:lnTo>
                  <a:lnTo>
                    <a:pt x="1542288" y="858012"/>
                  </a:lnTo>
                  <a:lnTo>
                    <a:pt x="1542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66771" y="3950207"/>
              <a:ext cx="1542415" cy="858519"/>
            </a:xfrm>
            <a:custGeom>
              <a:avLst/>
              <a:gdLst/>
              <a:ahLst/>
              <a:cxnLst/>
              <a:rect l="l" t="t" r="r" b="b"/>
              <a:pathLst>
                <a:path w="1542414" h="858520">
                  <a:moveTo>
                    <a:pt x="0" y="858012"/>
                  </a:moveTo>
                  <a:lnTo>
                    <a:pt x="1542288" y="858012"/>
                  </a:lnTo>
                  <a:lnTo>
                    <a:pt x="1542288" y="0"/>
                  </a:lnTo>
                  <a:lnTo>
                    <a:pt x="0" y="0"/>
                  </a:lnTo>
                  <a:lnTo>
                    <a:pt x="0" y="85801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54908" y="3794760"/>
              <a:ext cx="105410" cy="330835"/>
            </a:xfrm>
            <a:custGeom>
              <a:avLst/>
              <a:gdLst/>
              <a:ahLst/>
              <a:cxnLst/>
              <a:rect l="l" t="t" r="r" b="b"/>
              <a:pathLst>
                <a:path w="105410" h="330835">
                  <a:moveTo>
                    <a:pt x="105155" y="0"/>
                  </a:moveTo>
                  <a:lnTo>
                    <a:pt x="0" y="0"/>
                  </a:lnTo>
                  <a:lnTo>
                    <a:pt x="0" y="330707"/>
                  </a:lnTo>
                  <a:lnTo>
                    <a:pt x="105155" y="330707"/>
                  </a:lnTo>
                  <a:lnTo>
                    <a:pt x="105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54908" y="3794760"/>
              <a:ext cx="105410" cy="330835"/>
            </a:xfrm>
            <a:custGeom>
              <a:avLst/>
              <a:gdLst/>
              <a:ahLst/>
              <a:cxnLst/>
              <a:rect l="l" t="t" r="r" b="b"/>
              <a:pathLst>
                <a:path w="105410" h="330835">
                  <a:moveTo>
                    <a:pt x="0" y="330707"/>
                  </a:moveTo>
                  <a:lnTo>
                    <a:pt x="105155" y="330707"/>
                  </a:lnTo>
                  <a:lnTo>
                    <a:pt x="105155" y="0"/>
                  </a:lnTo>
                  <a:lnTo>
                    <a:pt x="0" y="0"/>
                  </a:lnTo>
                  <a:lnTo>
                    <a:pt x="0" y="33070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85287" y="3825239"/>
              <a:ext cx="262255" cy="285115"/>
            </a:xfrm>
            <a:custGeom>
              <a:avLst/>
              <a:gdLst/>
              <a:ahLst/>
              <a:cxnLst/>
              <a:rect l="l" t="t" r="r" b="b"/>
              <a:pathLst>
                <a:path w="262255" h="285114">
                  <a:moveTo>
                    <a:pt x="262127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62127" y="284988"/>
                  </a:lnTo>
                  <a:lnTo>
                    <a:pt x="2621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85287" y="3825239"/>
              <a:ext cx="262255" cy="285115"/>
            </a:xfrm>
            <a:custGeom>
              <a:avLst/>
              <a:gdLst/>
              <a:ahLst/>
              <a:cxnLst/>
              <a:rect l="l" t="t" r="r" b="b"/>
              <a:pathLst>
                <a:path w="262255" h="285114">
                  <a:moveTo>
                    <a:pt x="0" y="284988"/>
                  </a:moveTo>
                  <a:lnTo>
                    <a:pt x="262127" y="284988"/>
                  </a:lnTo>
                  <a:lnTo>
                    <a:pt x="262127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102100" y="760602"/>
            <a:ext cx="425704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35760" algn="l"/>
                <a:tab pos="3138170" algn="l"/>
              </a:tabLst>
            </a:pPr>
            <a:r>
              <a:rPr sz="1700" b="1" i="1" dirty="0">
                <a:solidFill>
                  <a:srgbClr val="0066FF"/>
                </a:solidFill>
                <a:latin typeface="Arial"/>
                <a:cs typeface="Arial"/>
              </a:rPr>
              <a:t>S</a:t>
            </a:r>
            <a:r>
              <a:rPr sz="1700" b="1" i="1" spc="5" dirty="0">
                <a:solidFill>
                  <a:srgbClr val="0066FF"/>
                </a:solidFill>
                <a:latin typeface="Arial"/>
                <a:cs typeface="Arial"/>
              </a:rPr>
              <a:t>h</a:t>
            </a:r>
            <a:r>
              <a:rPr sz="1700" b="1" i="1" dirty="0">
                <a:solidFill>
                  <a:srgbClr val="0066FF"/>
                </a:solidFill>
                <a:latin typeface="Arial"/>
                <a:cs typeface="Arial"/>
              </a:rPr>
              <a:t>aping	Decis</a:t>
            </a:r>
            <a:r>
              <a:rPr sz="1700" b="1" i="1" spc="-15" dirty="0">
                <a:solidFill>
                  <a:srgbClr val="0066FF"/>
                </a:solidFill>
                <a:latin typeface="Arial"/>
                <a:cs typeface="Arial"/>
              </a:rPr>
              <a:t>i</a:t>
            </a:r>
            <a:r>
              <a:rPr sz="1700" b="1" i="1" dirty="0">
                <a:solidFill>
                  <a:srgbClr val="0066FF"/>
                </a:solidFill>
                <a:latin typeface="Arial"/>
                <a:cs typeface="Arial"/>
              </a:rPr>
              <a:t>ve	S</a:t>
            </a:r>
            <a:r>
              <a:rPr sz="1700" b="1" i="1" spc="5" dirty="0">
                <a:solidFill>
                  <a:srgbClr val="0066FF"/>
                </a:solidFill>
                <a:latin typeface="Arial"/>
                <a:cs typeface="Arial"/>
              </a:rPr>
              <a:t>u</a:t>
            </a:r>
            <a:r>
              <a:rPr sz="1700" b="1" i="1" dirty="0">
                <a:solidFill>
                  <a:srgbClr val="0066FF"/>
                </a:solidFill>
                <a:latin typeface="Arial"/>
                <a:cs typeface="Arial"/>
              </a:rPr>
              <a:t>sta</a:t>
            </a:r>
            <a:r>
              <a:rPr sz="1700" b="1" i="1" spc="-10" dirty="0">
                <a:solidFill>
                  <a:srgbClr val="0066FF"/>
                </a:solidFill>
                <a:latin typeface="Arial"/>
                <a:cs typeface="Arial"/>
              </a:rPr>
              <a:t>i</a:t>
            </a:r>
            <a:r>
              <a:rPr sz="1700" b="1" i="1" dirty="0">
                <a:solidFill>
                  <a:srgbClr val="0066FF"/>
                </a:solidFill>
                <a:latin typeface="Arial"/>
                <a:cs typeface="Arial"/>
              </a:rPr>
              <a:t>ning</a:t>
            </a:r>
            <a:endParaRPr sz="1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9804" y="3794252"/>
            <a:ext cx="187642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Repeat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for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all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Spting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Efforts,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if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required.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6931" y="4294123"/>
            <a:ext cx="1892935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Determine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Main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Effort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for </a:t>
            </a:r>
            <a:r>
              <a:rPr sz="1100" b="1" i="1" spc="-2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Shaping Ops</a:t>
            </a:r>
            <a:r>
              <a:rPr sz="1100" dirty="0">
                <a:latin typeface="Arial"/>
                <a:cs typeface="Arial"/>
              </a:rPr>
              <a:t>. Then </a:t>
            </a:r>
            <a:r>
              <a:rPr sz="1100" spc="-5" dirty="0">
                <a:latin typeface="Arial"/>
                <a:cs typeface="Arial"/>
              </a:rPr>
              <a:t>write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its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Task</a:t>
            </a:r>
            <a:r>
              <a:rPr sz="1100" b="1" i="1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&amp;</a:t>
            </a:r>
            <a:r>
              <a:rPr sz="1100" b="1" i="1" spc="-5" dirty="0">
                <a:latin typeface="Arial"/>
                <a:cs typeface="Arial"/>
              </a:rPr>
              <a:t> Purpose</a:t>
            </a:r>
            <a:r>
              <a:rPr sz="1100" spc="-5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9181" y="5375528"/>
            <a:ext cx="1892935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Determine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Main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Effort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for </a:t>
            </a:r>
            <a:r>
              <a:rPr sz="1100" b="1" i="1" spc="-2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Sustaining Ops</a:t>
            </a:r>
            <a:r>
              <a:rPr sz="1100" dirty="0">
                <a:latin typeface="Arial"/>
                <a:cs typeface="Arial"/>
              </a:rPr>
              <a:t>. Then 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write </a:t>
            </a:r>
            <a:r>
              <a:rPr sz="1100" dirty="0">
                <a:latin typeface="Arial"/>
                <a:cs typeface="Arial"/>
              </a:rPr>
              <a:t>its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Task</a:t>
            </a:r>
            <a:r>
              <a:rPr sz="1100" b="1" i="1" spc="-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&amp;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Purpose</a:t>
            </a:r>
            <a:r>
              <a:rPr sz="1100" spc="-5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12975" y="5799531"/>
            <a:ext cx="642874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80%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your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COA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Dev </a:t>
            </a:r>
            <a:r>
              <a:rPr sz="1100" b="1" dirty="0">
                <a:latin typeface="Arial"/>
                <a:cs typeface="Arial"/>
              </a:rPr>
              <a:t>brief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will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center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around the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following:</a:t>
            </a:r>
            <a:endParaRPr sz="1100">
              <a:latin typeface="Arial"/>
              <a:cs typeface="Arial"/>
            </a:endParaRPr>
          </a:p>
          <a:p>
            <a:pPr marL="173990" indent="-161925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174625" algn="l"/>
              </a:tabLst>
            </a:pPr>
            <a:r>
              <a:rPr sz="1100" b="1" spc="-5" dirty="0">
                <a:latin typeface="Arial"/>
                <a:cs typeface="Arial"/>
              </a:rPr>
              <a:t>Concept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Sketch: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leave </a:t>
            </a:r>
            <a:r>
              <a:rPr sz="1100" b="1" dirty="0">
                <a:latin typeface="Arial"/>
                <a:cs typeface="Arial"/>
              </a:rPr>
              <a:t>room to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draw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graphic,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tactical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mission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graphics,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axis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arrows,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etc.</a:t>
            </a:r>
            <a:endParaRPr sz="1100">
              <a:latin typeface="Arial"/>
              <a:cs typeface="Arial"/>
            </a:endParaRPr>
          </a:p>
          <a:p>
            <a:pPr marL="173990" indent="-161925">
              <a:lnSpc>
                <a:spcPct val="100000"/>
              </a:lnSpc>
              <a:buAutoNum type="arabicParenR"/>
              <a:tabLst>
                <a:tab pos="174625" algn="l"/>
              </a:tabLst>
            </a:pPr>
            <a:r>
              <a:rPr sz="1100" b="1" spc="-5" dirty="0">
                <a:latin typeface="Arial"/>
                <a:cs typeface="Arial"/>
              </a:rPr>
              <a:t>Task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Org: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leave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room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to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draw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all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your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enablers.</a:t>
            </a:r>
            <a:endParaRPr sz="1100">
              <a:latin typeface="Arial"/>
              <a:cs typeface="Arial"/>
            </a:endParaRPr>
          </a:p>
          <a:p>
            <a:pPr marL="173990" indent="-161925">
              <a:lnSpc>
                <a:spcPct val="100000"/>
              </a:lnSpc>
              <a:buAutoNum type="arabicParenR"/>
              <a:tabLst>
                <a:tab pos="174625" algn="l"/>
              </a:tabLst>
            </a:pPr>
            <a:r>
              <a:rPr sz="1100" b="1" dirty="0">
                <a:latin typeface="Arial"/>
                <a:cs typeface="Arial"/>
              </a:rPr>
              <a:t>Operational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Timeline: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write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out</a:t>
            </a:r>
            <a:r>
              <a:rPr sz="1100" b="1" dirty="0">
                <a:latin typeface="Arial"/>
                <a:cs typeface="Arial"/>
              </a:rPr>
              <a:t> key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times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for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each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Battalion,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i.e.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LD,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wheels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up,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NLT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times,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etc.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688335" y="2549613"/>
            <a:ext cx="5416550" cy="1910080"/>
            <a:chOff x="2688335" y="2549613"/>
            <a:chExt cx="5416550" cy="1910080"/>
          </a:xfrm>
        </p:grpSpPr>
        <p:sp>
          <p:nvSpPr>
            <p:cNvPr id="19" name="object 19"/>
            <p:cNvSpPr/>
            <p:nvPr/>
          </p:nvSpPr>
          <p:spPr>
            <a:xfrm>
              <a:off x="5239511" y="3387852"/>
              <a:ext cx="123825" cy="259079"/>
            </a:xfrm>
            <a:custGeom>
              <a:avLst/>
              <a:gdLst/>
              <a:ahLst/>
              <a:cxnLst/>
              <a:rect l="l" t="t" r="r" b="b"/>
              <a:pathLst>
                <a:path w="123825" h="259079">
                  <a:moveTo>
                    <a:pt x="123444" y="0"/>
                  </a:moveTo>
                  <a:lnTo>
                    <a:pt x="0" y="0"/>
                  </a:lnTo>
                  <a:lnTo>
                    <a:pt x="0" y="259080"/>
                  </a:lnTo>
                  <a:lnTo>
                    <a:pt x="123444" y="259080"/>
                  </a:lnTo>
                  <a:lnTo>
                    <a:pt x="123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239511" y="3387852"/>
              <a:ext cx="123825" cy="259079"/>
            </a:xfrm>
            <a:custGeom>
              <a:avLst/>
              <a:gdLst/>
              <a:ahLst/>
              <a:cxnLst/>
              <a:rect l="l" t="t" r="r" b="b"/>
              <a:pathLst>
                <a:path w="123825" h="259079">
                  <a:moveTo>
                    <a:pt x="0" y="259080"/>
                  </a:moveTo>
                  <a:lnTo>
                    <a:pt x="123444" y="259080"/>
                  </a:lnTo>
                  <a:lnTo>
                    <a:pt x="123444" y="0"/>
                  </a:lnTo>
                  <a:lnTo>
                    <a:pt x="0" y="0"/>
                  </a:lnTo>
                  <a:lnTo>
                    <a:pt x="0" y="25908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39511" y="4194048"/>
              <a:ext cx="121920" cy="259079"/>
            </a:xfrm>
            <a:custGeom>
              <a:avLst/>
              <a:gdLst/>
              <a:ahLst/>
              <a:cxnLst/>
              <a:rect l="l" t="t" r="r" b="b"/>
              <a:pathLst>
                <a:path w="121920" h="259079">
                  <a:moveTo>
                    <a:pt x="121920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121920" y="259079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39511" y="4194048"/>
              <a:ext cx="121920" cy="259079"/>
            </a:xfrm>
            <a:custGeom>
              <a:avLst/>
              <a:gdLst/>
              <a:ahLst/>
              <a:cxnLst/>
              <a:rect l="l" t="t" r="r" b="b"/>
              <a:pathLst>
                <a:path w="121920" h="259079">
                  <a:moveTo>
                    <a:pt x="0" y="259079"/>
                  </a:moveTo>
                  <a:lnTo>
                    <a:pt x="121920" y="259079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222491" y="3363468"/>
              <a:ext cx="121920" cy="259079"/>
            </a:xfrm>
            <a:custGeom>
              <a:avLst/>
              <a:gdLst/>
              <a:ahLst/>
              <a:cxnLst/>
              <a:rect l="l" t="t" r="r" b="b"/>
              <a:pathLst>
                <a:path w="121920" h="259079">
                  <a:moveTo>
                    <a:pt x="121920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121920" y="259079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222491" y="3363468"/>
              <a:ext cx="121920" cy="259079"/>
            </a:xfrm>
            <a:custGeom>
              <a:avLst/>
              <a:gdLst/>
              <a:ahLst/>
              <a:cxnLst/>
              <a:rect l="l" t="t" r="r" b="b"/>
              <a:pathLst>
                <a:path w="121920" h="259079">
                  <a:moveTo>
                    <a:pt x="0" y="259079"/>
                  </a:moveTo>
                  <a:lnTo>
                    <a:pt x="121920" y="259079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07251" y="4082796"/>
              <a:ext cx="121920" cy="259079"/>
            </a:xfrm>
            <a:custGeom>
              <a:avLst/>
              <a:gdLst/>
              <a:ahLst/>
              <a:cxnLst/>
              <a:rect l="l" t="t" r="r" b="b"/>
              <a:pathLst>
                <a:path w="121920" h="259079">
                  <a:moveTo>
                    <a:pt x="121920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121920" y="259079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07251" y="4082796"/>
              <a:ext cx="121920" cy="259079"/>
            </a:xfrm>
            <a:custGeom>
              <a:avLst/>
              <a:gdLst/>
              <a:ahLst/>
              <a:cxnLst/>
              <a:rect l="l" t="t" r="r" b="b"/>
              <a:pathLst>
                <a:path w="121920" h="259079">
                  <a:moveTo>
                    <a:pt x="0" y="259079"/>
                  </a:moveTo>
                  <a:lnTo>
                    <a:pt x="121920" y="259079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76615" y="3493008"/>
              <a:ext cx="121920" cy="259079"/>
            </a:xfrm>
            <a:custGeom>
              <a:avLst/>
              <a:gdLst/>
              <a:ahLst/>
              <a:cxnLst/>
              <a:rect l="l" t="t" r="r" b="b"/>
              <a:pathLst>
                <a:path w="121920" h="259079">
                  <a:moveTo>
                    <a:pt x="121920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121920" y="259079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76615" y="3493008"/>
              <a:ext cx="121920" cy="259079"/>
            </a:xfrm>
            <a:custGeom>
              <a:avLst/>
              <a:gdLst/>
              <a:ahLst/>
              <a:cxnLst/>
              <a:rect l="l" t="t" r="r" b="b"/>
              <a:pathLst>
                <a:path w="121920" h="259079">
                  <a:moveTo>
                    <a:pt x="0" y="259079"/>
                  </a:moveTo>
                  <a:lnTo>
                    <a:pt x="121920" y="259079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964423" y="4149852"/>
              <a:ext cx="123825" cy="259079"/>
            </a:xfrm>
            <a:custGeom>
              <a:avLst/>
              <a:gdLst/>
              <a:ahLst/>
              <a:cxnLst/>
              <a:rect l="l" t="t" r="r" b="b"/>
              <a:pathLst>
                <a:path w="123825" h="259079">
                  <a:moveTo>
                    <a:pt x="123444" y="0"/>
                  </a:moveTo>
                  <a:lnTo>
                    <a:pt x="0" y="0"/>
                  </a:lnTo>
                  <a:lnTo>
                    <a:pt x="0" y="259080"/>
                  </a:lnTo>
                  <a:lnTo>
                    <a:pt x="123444" y="259080"/>
                  </a:lnTo>
                  <a:lnTo>
                    <a:pt x="123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964423" y="4149852"/>
              <a:ext cx="123825" cy="259079"/>
            </a:xfrm>
            <a:custGeom>
              <a:avLst/>
              <a:gdLst/>
              <a:ahLst/>
              <a:cxnLst/>
              <a:rect l="l" t="t" r="r" b="b"/>
              <a:pathLst>
                <a:path w="123825" h="259079">
                  <a:moveTo>
                    <a:pt x="0" y="259080"/>
                  </a:moveTo>
                  <a:lnTo>
                    <a:pt x="123444" y="259080"/>
                  </a:lnTo>
                  <a:lnTo>
                    <a:pt x="123444" y="0"/>
                  </a:lnTo>
                  <a:lnTo>
                    <a:pt x="0" y="0"/>
                  </a:lnTo>
                  <a:lnTo>
                    <a:pt x="0" y="25908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4243" y="2574086"/>
              <a:ext cx="289534" cy="30017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8335" y="2549613"/>
              <a:ext cx="338391" cy="38561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40151" y="2599944"/>
              <a:ext cx="187452" cy="198119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2783839" y="2601848"/>
            <a:ext cx="1003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2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0" y="487629"/>
            <a:ext cx="302260" cy="384175"/>
            <a:chOff x="0" y="487629"/>
            <a:chExt cx="302260" cy="384175"/>
          </a:xfrm>
        </p:grpSpPr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512114"/>
              <a:ext cx="278866" cy="30017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87629"/>
              <a:ext cx="301815" cy="38409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40" y="537971"/>
              <a:ext cx="187452" cy="198119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6879335" y="2933649"/>
            <a:ext cx="338455" cy="384175"/>
            <a:chOff x="6879335" y="2933649"/>
            <a:chExt cx="338455" cy="384175"/>
          </a:xfrm>
        </p:grpSpPr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03719" y="2958134"/>
              <a:ext cx="291033" cy="30017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79335" y="2933649"/>
              <a:ext cx="338391" cy="38409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29627" y="2983992"/>
              <a:ext cx="188975" cy="198119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6974205" y="2985261"/>
            <a:ext cx="1003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2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0" y="1783041"/>
            <a:ext cx="321945" cy="386080"/>
            <a:chOff x="0" y="1783041"/>
            <a:chExt cx="321945" cy="386080"/>
          </a:xfrm>
        </p:grpSpPr>
        <p:pic>
          <p:nvPicPr>
            <p:cNvPr id="45" name="object 4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" y="1807514"/>
              <a:ext cx="289534" cy="30017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1783041"/>
              <a:ext cx="321627" cy="38561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051" y="1833372"/>
              <a:ext cx="187452" cy="198119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58318" y="69926"/>
            <a:ext cx="2643505" cy="19526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  <a:hlinkClick r:id="rId14"/>
              </a:rPr>
              <a:t>D</a:t>
            </a:r>
            <a:r>
              <a:rPr sz="1100" dirty="0">
                <a:latin typeface="Arial"/>
                <a:cs typeface="Arial"/>
              </a:rPr>
              <a:t>etermine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Operational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Framework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you</a:t>
            </a:r>
            <a:endParaRPr sz="1100">
              <a:latin typeface="Arial"/>
              <a:cs typeface="Arial"/>
            </a:endParaRPr>
          </a:p>
          <a:p>
            <a:pPr marL="127000">
              <a:lnSpc>
                <a:spcPct val="100000"/>
              </a:lnSpc>
            </a:pPr>
            <a:r>
              <a:rPr sz="1100" spc="-10" dirty="0">
                <a:latin typeface="Arial"/>
                <a:cs typeface="Arial"/>
                <a:hlinkClick r:id="rId14"/>
              </a:rPr>
              <a:t>wi</a:t>
            </a:r>
            <a:r>
              <a:rPr sz="1100" spc="-10" dirty="0">
                <a:latin typeface="Arial"/>
                <a:cs typeface="Arial"/>
              </a:rPr>
              <a:t>ll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use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their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start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&amp;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times.</a:t>
            </a:r>
            <a:endParaRPr sz="1100">
              <a:latin typeface="Arial"/>
              <a:cs typeface="Arial"/>
            </a:endParaRPr>
          </a:p>
          <a:p>
            <a:pPr marL="149860" marR="544830" indent="-137795">
              <a:lnSpc>
                <a:spcPct val="98900"/>
              </a:lnSpc>
              <a:spcBef>
                <a:spcPts val="1015"/>
              </a:spcBef>
              <a:buSzPct val="95454"/>
              <a:buFont typeface="Arial"/>
              <a:buAutoNum type="arabicPlain"/>
              <a:tabLst>
                <a:tab pos="150495" algn="l"/>
              </a:tabLst>
            </a:pPr>
            <a:r>
              <a:rPr sz="1650" spc="-7" baseline="5050" dirty="0">
                <a:latin typeface="Arial"/>
                <a:cs typeface="Arial"/>
              </a:rPr>
              <a:t>Draw</a:t>
            </a:r>
            <a:r>
              <a:rPr sz="1650" spc="-22" baseline="5050" dirty="0">
                <a:latin typeface="Arial"/>
                <a:cs typeface="Arial"/>
              </a:rPr>
              <a:t> </a:t>
            </a:r>
            <a:r>
              <a:rPr sz="1650" baseline="5050" dirty="0">
                <a:latin typeface="Arial"/>
                <a:cs typeface="Arial"/>
              </a:rPr>
              <a:t>a</a:t>
            </a:r>
            <a:r>
              <a:rPr sz="1650" spc="-22" baseline="5050" dirty="0">
                <a:latin typeface="Arial"/>
                <a:cs typeface="Arial"/>
              </a:rPr>
              <a:t> </a:t>
            </a:r>
            <a:r>
              <a:rPr sz="1650" spc="-7" baseline="5050" dirty="0">
                <a:latin typeface="Arial"/>
                <a:cs typeface="Arial"/>
              </a:rPr>
              <a:t>simple</a:t>
            </a:r>
            <a:r>
              <a:rPr sz="1650" spc="-15" baseline="5050" dirty="0">
                <a:latin typeface="Arial"/>
                <a:cs typeface="Arial"/>
              </a:rPr>
              <a:t> </a:t>
            </a:r>
            <a:r>
              <a:rPr sz="1650" baseline="5050" dirty="0">
                <a:latin typeface="Arial"/>
                <a:cs typeface="Arial"/>
              </a:rPr>
              <a:t>sketch</a:t>
            </a:r>
            <a:r>
              <a:rPr sz="1650" spc="-52" baseline="5050" dirty="0">
                <a:latin typeface="Arial"/>
                <a:cs typeface="Arial"/>
              </a:rPr>
              <a:t> </a:t>
            </a:r>
            <a:r>
              <a:rPr sz="1650" baseline="5050" dirty="0">
                <a:latin typeface="Arial"/>
                <a:cs typeface="Arial"/>
              </a:rPr>
              <a:t>based</a:t>
            </a:r>
            <a:r>
              <a:rPr sz="1650" spc="-22" baseline="5050" dirty="0">
                <a:latin typeface="Arial"/>
                <a:cs typeface="Arial"/>
              </a:rPr>
              <a:t> </a:t>
            </a:r>
            <a:r>
              <a:rPr sz="1650" baseline="5050" dirty="0">
                <a:latin typeface="Arial"/>
                <a:cs typeface="Arial"/>
              </a:rPr>
              <a:t>on </a:t>
            </a:r>
            <a:r>
              <a:rPr sz="1650" spc="-434" baseline="50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spc="-5" dirty="0">
                <a:latin typeface="Arial"/>
                <a:cs typeface="Arial"/>
              </a:rPr>
              <a:t>Cdr’s COA Guidance, </a:t>
            </a:r>
            <a:r>
              <a:rPr sz="1100" dirty="0">
                <a:latin typeface="Arial"/>
                <a:cs typeface="Arial"/>
              </a:rPr>
              <a:t> starting </a:t>
            </a:r>
            <a:r>
              <a:rPr sz="1100" spc="-10" dirty="0">
                <a:latin typeface="Arial"/>
                <a:cs typeface="Arial"/>
              </a:rPr>
              <a:t>with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spc="-5" dirty="0">
                <a:latin typeface="Arial"/>
                <a:cs typeface="Arial"/>
              </a:rPr>
              <a:t>DO, </a:t>
            </a:r>
            <a:r>
              <a:rPr sz="1100" dirty="0">
                <a:latin typeface="Arial"/>
                <a:cs typeface="Arial"/>
              </a:rPr>
              <a:t>use 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objectives (Tactical </a:t>
            </a:r>
            <a:r>
              <a:rPr sz="1100" spc="-5" dirty="0">
                <a:latin typeface="Arial"/>
                <a:cs typeface="Arial"/>
              </a:rPr>
              <a:t>Msn </a:t>
            </a:r>
            <a:r>
              <a:rPr sz="1100" dirty="0">
                <a:latin typeface="Arial"/>
                <a:cs typeface="Arial"/>
              </a:rPr>
              <a:t> Graphics), </a:t>
            </a:r>
            <a:r>
              <a:rPr sz="1100" spc="-5" dirty="0">
                <a:latin typeface="Arial"/>
                <a:cs typeface="Arial"/>
              </a:rPr>
              <a:t>arrows, </a:t>
            </a:r>
            <a:r>
              <a:rPr sz="1100" dirty="0">
                <a:latin typeface="Arial"/>
                <a:cs typeface="Arial"/>
              </a:rPr>
              <a:t>etc. Then 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draw </a:t>
            </a:r>
            <a:r>
              <a:rPr sz="1100" spc="-5" dirty="0">
                <a:latin typeface="Arial"/>
                <a:cs typeface="Arial"/>
              </a:rPr>
              <a:t>your </a:t>
            </a:r>
            <a:r>
              <a:rPr sz="1100" dirty="0">
                <a:latin typeface="Arial"/>
                <a:cs typeface="Arial"/>
              </a:rPr>
              <a:t>Task Org </a:t>
            </a:r>
            <a:r>
              <a:rPr sz="1100" spc="-5" dirty="0">
                <a:latin typeface="Arial"/>
                <a:cs typeface="Arial"/>
              </a:rPr>
              <a:t>boxes </a:t>
            </a:r>
            <a:r>
              <a:rPr sz="1100" dirty="0">
                <a:latin typeface="Arial"/>
                <a:cs typeface="Arial"/>
              </a:rPr>
              <a:t>that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will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become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BNs</a:t>
            </a:r>
            <a:r>
              <a:rPr sz="1100" dirty="0">
                <a:latin typeface="Arial"/>
                <a:cs typeface="Arial"/>
              </a:rPr>
              <a:t> teams.</a:t>
            </a:r>
            <a:endParaRPr sz="1100">
              <a:latin typeface="Arial"/>
              <a:cs typeface="Arial"/>
            </a:endParaRPr>
          </a:p>
          <a:p>
            <a:pPr marL="184150" indent="-152400">
              <a:lnSpc>
                <a:spcPct val="100000"/>
              </a:lnSpc>
              <a:spcBef>
                <a:spcPts val="1050"/>
              </a:spcBef>
              <a:buSzPct val="95454"/>
              <a:buFont typeface="Arial"/>
              <a:buAutoNum type="arabicPlain"/>
              <a:tabLst>
                <a:tab pos="184785" algn="l"/>
              </a:tabLst>
            </a:pPr>
            <a:r>
              <a:rPr sz="1650" spc="-7" baseline="5050" dirty="0">
                <a:latin typeface="Arial"/>
                <a:cs typeface="Arial"/>
              </a:rPr>
              <a:t>Determine</a:t>
            </a:r>
            <a:r>
              <a:rPr sz="1650" spc="-44" baseline="5050" dirty="0">
                <a:latin typeface="Arial"/>
                <a:cs typeface="Arial"/>
              </a:rPr>
              <a:t> </a:t>
            </a:r>
            <a:r>
              <a:rPr sz="1650" baseline="5050" dirty="0">
                <a:latin typeface="Arial"/>
                <a:cs typeface="Arial"/>
              </a:rPr>
              <a:t>the</a:t>
            </a:r>
            <a:r>
              <a:rPr sz="1650" spc="-44" baseline="5050" dirty="0">
                <a:latin typeface="Arial"/>
                <a:cs typeface="Arial"/>
              </a:rPr>
              <a:t> </a:t>
            </a:r>
            <a:r>
              <a:rPr sz="1650" b="1" i="1" baseline="5050" dirty="0">
                <a:latin typeface="Arial"/>
                <a:cs typeface="Arial"/>
              </a:rPr>
              <a:t>Main</a:t>
            </a:r>
            <a:r>
              <a:rPr sz="1650" b="1" i="1" spc="-52" baseline="5050" dirty="0">
                <a:latin typeface="Arial"/>
                <a:cs typeface="Arial"/>
              </a:rPr>
              <a:t> </a:t>
            </a:r>
            <a:r>
              <a:rPr sz="1650" b="1" i="1" baseline="5050" dirty="0">
                <a:latin typeface="Arial"/>
                <a:cs typeface="Arial"/>
              </a:rPr>
              <a:t>Effort</a:t>
            </a:r>
            <a:r>
              <a:rPr sz="1650" b="1" i="1" spc="-44" baseline="5050" dirty="0">
                <a:latin typeface="Arial"/>
                <a:cs typeface="Arial"/>
              </a:rPr>
              <a:t> </a:t>
            </a:r>
            <a:r>
              <a:rPr sz="1650" b="1" i="1" baseline="5050" dirty="0">
                <a:latin typeface="Arial"/>
                <a:cs typeface="Arial"/>
              </a:rPr>
              <a:t>for</a:t>
            </a:r>
            <a:endParaRPr sz="1650" baseline="5050"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3381755" y="2548077"/>
            <a:ext cx="338455" cy="384175"/>
            <a:chOff x="3381755" y="2548077"/>
            <a:chExt cx="338455" cy="384175"/>
          </a:xfrm>
        </p:grpSpPr>
        <p:pic>
          <p:nvPicPr>
            <p:cNvPr id="50" name="object 5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06139" y="2572562"/>
              <a:ext cx="291033" cy="30017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81755" y="2548077"/>
              <a:ext cx="338391" cy="38409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32047" y="2598420"/>
              <a:ext cx="188975" cy="198119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3475990" y="2599690"/>
            <a:ext cx="1003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3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0" y="2388069"/>
            <a:ext cx="315595" cy="386080"/>
            <a:chOff x="0" y="2388069"/>
            <a:chExt cx="315595" cy="386080"/>
          </a:xfrm>
        </p:grpSpPr>
        <p:pic>
          <p:nvPicPr>
            <p:cNvPr id="55" name="object 5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7" y="2412542"/>
              <a:ext cx="289534" cy="30017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2388069"/>
              <a:ext cx="315531" cy="38561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8955" y="2438400"/>
              <a:ext cx="187452" cy="198119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71729" y="1984629"/>
            <a:ext cx="2152650" cy="1703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0815" marR="139065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the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Decisive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Ops</a:t>
            </a:r>
            <a:r>
              <a:rPr sz="1100" dirty="0">
                <a:latin typeface="Arial"/>
                <a:cs typeface="Arial"/>
              </a:rPr>
              <a:t>.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write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its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Task</a:t>
            </a:r>
            <a:r>
              <a:rPr sz="1100" b="1" i="1" spc="-1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&amp; </a:t>
            </a:r>
            <a:r>
              <a:rPr sz="1100" b="1" i="1" spc="-5" dirty="0">
                <a:latin typeface="Arial"/>
                <a:cs typeface="Arial"/>
              </a:rPr>
              <a:t>Purpose</a:t>
            </a:r>
            <a:r>
              <a:rPr sz="1100" spc="-5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  <a:p>
            <a:pPr marL="175260" marR="5080" indent="-163195">
              <a:lnSpc>
                <a:spcPct val="100000"/>
              </a:lnSpc>
              <a:spcBef>
                <a:spcPts val="894"/>
              </a:spcBef>
            </a:pPr>
            <a:r>
              <a:rPr sz="1050" b="1" dirty="0">
                <a:latin typeface="Arial"/>
                <a:cs typeface="Arial"/>
              </a:rPr>
              <a:t>3</a:t>
            </a:r>
            <a:r>
              <a:rPr sz="1050" b="1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Determine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Supporting </a:t>
            </a:r>
            <a:r>
              <a:rPr sz="1100" b="1" i="1" spc="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Effort 1 </a:t>
            </a:r>
            <a:r>
              <a:rPr sz="1100" i="1" dirty="0">
                <a:latin typeface="Arial"/>
                <a:cs typeface="Arial"/>
              </a:rPr>
              <a:t>for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spc="-5" dirty="0">
                <a:latin typeface="Arial"/>
                <a:cs typeface="Arial"/>
              </a:rPr>
              <a:t>Decisive </a:t>
            </a:r>
            <a:r>
              <a:rPr sz="1100" dirty="0">
                <a:latin typeface="Arial"/>
                <a:cs typeface="Arial"/>
              </a:rPr>
              <a:t>Ops. 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write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its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Task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&amp;</a:t>
            </a:r>
            <a:r>
              <a:rPr sz="1100" b="1" i="1" spc="-5" dirty="0">
                <a:latin typeface="Arial"/>
                <a:cs typeface="Arial"/>
              </a:rPr>
              <a:t> Purpose</a:t>
            </a:r>
            <a:r>
              <a:rPr sz="1100" spc="-5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  <a:p>
            <a:pPr marL="188595" marR="225425">
              <a:lnSpc>
                <a:spcPct val="100000"/>
              </a:lnSpc>
              <a:spcBef>
                <a:spcPts val="430"/>
              </a:spcBef>
            </a:pPr>
            <a:r>
              <a:rPr sz="1100" b="1" i="1" dirty="0">
                <a:latin typeface="Arial"/>
                <a:cs typeface="Arial"/>
              </a:rPr>
              <a:t>If required</a:t>
            </a:r>
            <a:r>
              <a:rPr sz="1100" dirty="0">
                <a:latin typeface="Arial"/>
                <a:cs typeface="Arial"/>
              </a:rPr>
              <a:t>, </a:t>
            </a:r>
            <a:r>
              <a:rPr sz="1100" spc="-5" dirty="0">
                <a:latin typeface="Arial"/>
                <a:cs typeface="Arial"/>
              </a:rPr>
              <a:t>Determine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Supporting Effort 2 </a:t>
            </a:r>
            <a:r>
              <a:rPr sz="1100" i="1" dirty="0">
                <a:latin typeface="Arial"/>
                <a:cs typeface="Arial"/>
              </a:rPr>
              <a:t>for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Decisive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Ops.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write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its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Task</a:t>
            </a:r>
            <a:r>
              <a:rPr sz="1100" b="1" i="1" spc="-1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&amp;</a:t>
            </a:r>
            <a:r>
              <a:rPr sz="1100" b="1" i="1" spc="-5" dirty="0">
                <a:latin typeface="Arial"/>
                <a:cs typeface="Arial"/>
              </a:rPr>
              <a:t> Purpose</a:t>
            </a:r>
            <a:r>
              <a:rPr sz="1100" spc="-5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0" y="4259541"/>
            <a:ext cx="306705" cy="386080"/>
            <a:chOff x="0" y="4259541"/>
            <a:chExt cx="306705" cy="386080"/>
          </a:xfrm>
        </p:grpSpPr>
        <p:pic>
          <p:nvPicPr>
            <p:cNvPr id="60" name="object 6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0" y="4284014"/>
              <a:ext cx="283438" cy="30017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4259541"/>
              <a:ext cx="306387" cy="38561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811" y="4309872"/>
              <a:ext cx="187452" cy="198120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62585" y="4312411"/>
            <a:ext cx="1003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4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5455920" y="2884893"/>
            <a:ext cx="338455" cy="386080"/>
            <a:chOff x="5455920" y="2884893"/>
            <a:chExt cx="338455" cy="386080"/>
          </a:xfrm>
        </p:grpSpPr>
        <p:pic>
          <p:nvPicPr>
            <p:cNvPr id="65" name="object 6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80304" y="2909366"/>
              <a:ext cx="291033" cy="30017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55920" y="2884893"/>
              <a:ext cx="338391" cy="38561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506212" y="2935223"/>
              <a:ext cx="188975" cy="198119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5550534" y="2936824"/>
            <a:ext cx="100330" cy="187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4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8482583" y="4099521"/>
            <a:ext cx="338455" cy="386080"/>
            <a:chOff x="8482583" y="4099521"/>
            <a:chExt cx="338455" cy="386080"/>
          </a:xfrm>
        </p:grpSpPr>
        <p:pic>
          <p:nvPicPr>
            <p:cNvPr id="70" name="object 7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08491" y="4123994"/>
              <a:ext cx="289534" cy="30017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482583" y="4099521"/>
              <a:ext cx="338391" cy="38561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534399" y="4149851"/>
              <a:ext cx="187451" cy="198120"/>
            </a:xfrm>
            <a:prstGeom prst="rect">
              <a:avLst/>
            </a:prstGeom>
          </p:spPr>
        </p:pic>
      </p:grpSp>
      <p:sp>
        <p:nvSpPr>
          <p:cNvPr id="73" name="object 73"/>
          <p:cNvSpPr txBox="1"/>
          <p:nvPr/>
        </p:nvSpPr>
        <p:spPr>
          <a:xfrm>
            <a:off x="8578722" y="4152138"/>
            <a:ext cx="1003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5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4142232" y="3413721"/>
            <a:ext cx="338455" cy="386080"/>
            <a:chOff x="4142232" y="3413721"/>
            <a:chExt cx="338455" cy="386080"/>
          </a:xfrm>
        </p:grpSpPr>
        <p:pic>
          <p:nvPicPr>
            <p:cNvPr id="75" name="object 7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68140" y="3438194"/>
              <a:ext cx="289534" cy="30017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142232" y="3413721"/>
              <a:ext cx="338391" cy="38561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194048" y="3464051"/>
              <a:ext cx="187451" cy="198119"/>
            </a:xfrm>
            <a:prstGeom prst="rect">
              <a:avLst/>
            </a:prstGeom>
          </p:spPr>
        </p:pic>
      </p:grpSp>
      <p:sp>
        <p:nvSpPr>
          <p:cNvPr id="78" name="object 78"/>
          <p:cNvSpPr txBox="1"/>
          <p:nvPr/>
        </p:nvSpPr>
        <p:spPr>
          <a:xfrm>
            <a:off x="4237735" y="3465957"/>
            <a:ext cx="1003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5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0" y="5338571"/>
            <a:ext cx="321945" cy="386080"/>
            <a:chOff x="0" y="5338571"/>
            <a:chExt cx="321945" cy="386080"/>
          </a:xfrm>
        </p:grpSpPr>
        <p:pic>
          <p:nvPicPr>
            <p:cNvPr id="80" name="object 8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20" y="5362955"/>
              <a:ext cx="291033" cy="30017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0" y="5338571"/>
              <a:ext cx="321627" cy="38561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3528" y="5388863"/>
              <a:ext cx="188976" cy="198120"/>
            </a:xfrm>
            <a:prstGeom prst="rect">
              <a:avLst/>
            </a:prstGeom>
          </p:spPr>
        </p:pic>
      </p:grpSp>
      <p:sp>
        <p:nvSpPr>
          <p:cNvPr id="83" name="object 83"/>
          <p:cNvSpPr txBox="1"/>
          <p:nvPr/>
        </p:nvSpPr>
        <p:spPr>
          <a:xfrm>
            <a:off x="77215" y="5391150"/>
            <a:ext cx="1003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5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7228331" y="3896817"/>
            <a:ext cx="338455" cy="384175"/>
            <a:chOff x="7228331" y="3896817"/>
            <a:chExt cx="338455" cy="384175"/>
          </a:xfrm>
        </p:grpSpPr>
        <p:pic>
          <p:nvPicPr>
            <p:cNvPr id="85" name="object 8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254239" y="3919791"/>
              <a:ext cx="289534" cy="301815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28331" y="3896817"/>
              <a:ext cx="338391" cy="384098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280147" y="3945635"/>
              <a:ext cx="187451" cy="199644"/>
            </a:xfrm>
            <a:prstGeom prst="rect">
              <a:avLst/>
            </a:prstGeom>
          </p:spPr>
        </p:pic>
      </p:grpSp>
      <p:sp>
        <p:nvSpPr>
          <p:cNvPr id="88" name="object 88"/>
          <p:cNvSpPr txBox="1"/>
          <p:nvPr/>
        </p:nvSpPr>
        <p:spPr>
          <a:xfrm>
            <a:off x="7324470" y="3947871"/>
            <a:ext cx="100330" cy="187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3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4119371" y="2144217"/>
            <a:ext cx="3054350" cy="786765"/>
            <a:chOff x="4119371" y="2144217"/>
            <a:chExt cx="3054350" cy="786765"/>
          </a:xfrm>
        </p:grpSpPr>
        <p:pic>
          <p:nvPicPr>
            <p:cNvPr id="90" name="object 9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859523" y="2167191"/>
              <a:ext cx="291033" cy="301815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835139" y="2144217"/>
              <a:ext cx="338391" cy="384098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885431" y="2193035"/>
              <a:ext cx="188975" cy="199643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145279" y="2569527"/>
              <a:ext cx="289534" cy="30181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119371" y="2546553"/>
              <a:ext cx="338391" cy="384098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171187" y="2595371"/>
              <a:ext cx="187451" cy="199643"/>
            </a:xfrm>
            <a:prstGeom prst="rect">
              <a:avLst/>
            </a:prstGeom>
          </p:spPr>
        </p:pic>
      </p:grpSp>
      <p:sp>
        <p:nvSpPr>
          <p:cNvPr id="96" name="object 96"/>
          <p:cNvSpPr txBox="1"/>
          <p:nvPr/>
        </p:nvSpPr>
        <p:spPr>
          <a:xfrm>
            <a:off x="4215129" y="2597658"/>
            <a:ext cx="10033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4</a:t>
            </a:r>
            <a:endParaRPr sz="105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98831" y="4990591"/>
            <a:ext cx="17354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Repeat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for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all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Spting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Efforts</a:t>
            </a:r>
            <a:endParaRPr sz="11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12242" y="6082995"/>
            <a:ext cx="173545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Repeat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for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all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Spting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Efforts</a:t>
            </a:r>
            <a:endParaRPr sz="11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72923" y="6503009"/>
            <a:ext cx="843026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i="1" spc="-5" dirty="0">
                <a:solidFill>
                  <a:srgbClr val="FF0000"/>
                </a:solidFill>
                <a:latin typeface="Arial"/>
                <a:cs typeface="Arial"/>
              </a:rPr>
              <a:t>Purpose: </a:t>
            </a:r>
            <a:r>
              <a:rPr sz="1100" b="1" i="1" dirty="0">
                <a:solidFill>
                  <a:srgbClr val="FF0000"/>
                </a:solidFill>
                <a:latin typeface="Arial"/>
                <a:cs typeface="Arial"/>
              </a:rPr>
              <a:t>You </a:t>
            </a:r>
            <a:r>
              <a:rPr sz="1100" b="1" i="1" spc="-5" dirty="0">
                <a:solidFill>
                  <a:srgbClr val="FF0000"/>
                </a:solidFill>
                <a:latin typeface="Arial"/>
                <a:cs typeface="Arial"/>
              </a:rPr>
              <a:t>first need </a:t>
            </a:r>
            <a:r>
              <a:rPr sz="1100" b="1" i="1" dirty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sz="1100" b="1" i="1" spc="-5" dirty="0">
                <a:solidFill>
                  <a:srgbClr val="FF0000"/>
                </a:solidFill>
                <a:latin typeface="Arial"/>
                <a:cs typeface="Arial"/>
              </a:rPr>
              <a:t>figure out each BN’s task </a:t>
            </a:r>
            <a:r>
              <a:rPr sz="1100" b="1" i="1" dirty="0">
                <a:solidFill>
                  <a:srgbClr val="FF0000"/>
                </a:solidFill>
                <a:latin typeface="Arial"/>
                <a:cs typeface="Arial"/>
              </a:rPr>
              <a:t>&amp; </a:t>
            </a:r>
            <a:r>
              <a:rPr sz="1100" b="1" i="1" spc="-5" dirty="0">
                <a:solidFill>
                  <a:srgbClr val="FF0000"/>
                </a:solidFill>
                <a:latin typeface="Arial"/>
                <a:cs typeface="Arial"/>
              </a:rPr>
              <a:t>purpose </a:t>
            </a:r>
            <a:r>
              <a:rPr sz="1100" b="1" i="1" dirty="0">
                <a:solidFill>
                  <a:srgbClr val="FF0000"/>
                </a:solidFill>
                <a:latin typeface="Arial"/>
                <a:cs typeface="Arial"/>
              </a:rPr>
              <a:t>in order for the </a:t>
            </a:r>
            <a:r>
              <a:rPr sz="1100" b="1" i="1" spc="-5" dirty="0">
                <a:solidFill>
                  <a:srgbClr val="FF0000"/>
                </a:solidFill>
                <a:latin typeface="Arial"/>
                <a:cs typeface="Arial"/>
              </a:rPr>
              <a:t>enablers </a:t>
            </a:r>
            <a:r>
              <a:rPr sz="1100" b="1" i="1" dirty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sz="1100" b="1" i="1" spc="-5" dirty="0">
                <a:solidFill>
                  <a:srgbClr val="FF0000"/>
                </a:solidFill>
                <a:latin typeface="Arial"/>
                <a:cs typeface="Arial"/>
              </a:rPr>
              <a:t>understand </a:t>
            </a:r>
            <a:r>
              <a:rPr sz="1100" b="1" i="1" dirty="0">
                <a:solidFill>
                  <a:srgbClr val="FF0000"/>
                </a:solidFill>
                <a:latin typeface="Arial"/>
                <a:cs typeface="Arial"/>
              </a:rPr>
              <a:t>where they </a:t>
            </a:r>
            <a:r>
              <a:rPr sz="1100" b="1" i="1" spc="-5" dirty="0">
                <a:solidFill>
                  <a:srgbClr val="FF0000"/>
                </a:solidFill>
                <a:latin typeface="Arial"/>
                <a:cs typeface="Arial"/>
              </a:rPr>
              <a:t>are </a:t>
            </a:r>
            <a:r>
              <a:rPr sz="1100" b="1" i="1" dirty="0">
                <a:solidFill>
                  <a:srgbClr val="FF0000"/>
                </a:solidFill>
                <a:latin typeface="Arial"/>
                <a:cs typeface="Arial"/>
              </a:rPr>
              <a:t>going </a:t>
            </a:r>
            <a:r>
              <a:rPr sz="1100" b="1" i="1" spc="15" dirty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sz="1100" b="1" i="1" spc="-2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FF0000"/>
                </a:solidFill>
                <a:latin typeface="Arial"/>
                <a:cs typeface="Arial"/>
              </a:rPr>
              <a:t>assign</a:t>
            </a:r>
            <a:r>
              <a:rPr sz="1100" b="1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FF0000"/>
                </a:solidFill>
                <a:latin typeface="Arial"/>
                <a:cs typeface="Arial"/>
              </a:rPr>
              <a:t>their</a:t>
            </a:r>
            <a:r>
              <a:rPr sz="1100" b="1" i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FF0000"/>
                </a:solidFill>
                <a:latin typeface="Arial"/>
                <a:cs typeface="Arial"/>
              </a:rPr>
              <a:t>assets</a:t>
            </a:r>
            <a:r>
              <a:rPr sz="1100" b="1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FF0000"/>
                </a:solidFill>
                <a:latin typeface="Arial"/>
                <a:cs typeface="Arial"/>
              </a:rPr>
              <a:t>during</a:t>
            </a:r>
            <a:r>
              <a:rPr sz="110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FF0000"/>
                </a:solidFill>
                <a:latin typeface="Arial"/>
                <a:cs typeface="Arial"/>
              </a:rPr>
              <a:t>Step</a:t>
            </a:r>
            <a:r>
              <a:rPr sz="110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FF0000"/>
                </a:solidFill>
                <a:latin typeface="Arial"/>
                <a:cs typeface="Arial"/>
              </a:rPr>
              <a:t>3:</a:t>
            </a:r>
            <a:r>
              <a:rPr sz="1100" b="1" i="1" spc="-5" dirty="0">
                <a:solidFill>
                  <a:srgbClr val="FF0000"/>
                </a:solidFill>
                <a:latin typeface="Arial"/>
                <a:cs typeface="Arial"/>
              </a:rPr>
              <a:t> Array</a:t>
            </a:r>
            <a:r>
              <a:rPr sz="110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100" b="1" i="1" dirty="0">
                <a:solidFill>
                  <a:srgbClr val="FF0000"/>
                </a:solidFill>
                <a:latin typeface="Arial"/>
                <a:cs typeface="Arial"/>
              </a:rPr>
              <a:t>Forces!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3422650" y="1947545"/>
            <a:ext cx="5596890" cy="2876550"/>
            <a:chOff x="3422650" y="1947545"/>
            <a:chExt cx="5596890" cy="2876550"/>
          </a:xfrm>
        </p:grpSpPr>
        <p:sp>
          <p:nvSpPr>
            <p:cNvPr id="101" name="object 101"/>
            <p:cNvSpPr/>
            <p:nvPr/>
          </p:nvSpPr>
          <p:spPr>
            <a:xfrm>
              <a:off x="4198619" y="2174748"/>
              <a:ext cx="208915" cy="142240"/>
            </a:xfrm>
            <a:custGeom>
              <a:avLst/>
              <a:gdLst/>
              <a:ahLst/>
              <a:cxnLst/>
              <a:rect l="l" t="t" r="r" b="b"/>
              <a:pathLst>
                <a:path w="208914" h="142239">
                  <a:moveTo>
                    <a:pt x="208787" y="0"/>
                  </a:moveTo>
                  <a:lnTo>
                    <a:pt x="0" y="0"/>
                  </a:lnTo>
                  <a:lnTo>
                    <a:pt x="0" y="141732"/>
                  </a:lnTo>
                  <a:lnTo>
                    <a:pt x="208787" y="141732"/>
                  </a:lnTo>
                  <a:lnTo>
                    <a:pt x="2087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198619" y="2174748"/>
              <a:ext cx="208915" cy="142240"/>
            </a:xfrm>
            <a:custGeom>
              <a:avLst/>
              <a:gdLst/>
              <a:ahLst/>
              <a:cxnLst/>
              <a:rect l="l" t="t" r="r" b="b"/>
              <a:pathLst>
                <a:path w="208914" h="142239">
                  <a:moveTo>
                    <a:pt x="0" y="141732"/>
                  </a:moveTo>
                  <a:lnTo>
                    <a:pt x="208787" y="141732"/>
                  </a:lnTo>
                  <a:lnTo>
                    <a:pt x="208787" y="0"/>
                  </a:lnTo>
                  <a:lnTo>
                    <a:pt x="0" y="0"/>
                  </a:lnTo>
                  <a:lnTo>
                    <a:pt x="0" y="14173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429000" y="3026664"/>
              <a:ext cx="208915" cy="142240"/>
            </a:xfrm>
            <a:custGeom>
              <a:avLst/>
              <a:gdLst/>
              <a:ahLst/>
              <a:cxnLst/>
              <a:rect l="l" t="t" r="r" b="b"/>
              <a:pathLst>
                <a:path w="208914" h="142239">
                  <a:moveTo>
                    <a:pt x="208787" y="0"/>
                  </a:moveTo>
                  <a:lnTo>
                    <a:pt x="0" y="0"/>
                  </a:lnTo>
                  <a:lnTo>
                    <a:pt x="0" y="141732"/>
                  </a:lnTo>
                  <a:lnTo>
                    <a:pt x="208787" y="141732"/>
                  </a:lnTo>
                  <a:lnTo>
                    <a:pt x="2087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429000" y="3026664"/>
              <a:ext cx="208915" cy="142240"/>
            </a:xfrm>
            <a:custGeom>
              <a:avLst/>
              <a:gdLst/>
              <a:ahLst/>
              <a:cxnLst/>
              <a:rect l="l" t="t" r="r" b="b"/>
              <a:pathLst>
                <a:path w="208914" h="142239">
                  <a:moveTo>
                    <a:pt x="0" y="141732"/>
                  </a:moveTo>
                  <a:lnTo>
                    <a:pt x="208787" y="141732"/>
                  </a:lnTo>
                  <a:lnTo>
                    <a:pt x="208787" y="0"/>
                  </a:lnTo>
                  <a:lnTo>
                    <a:pt x="0" y="0"/>
                  </a:lnTo>
                  <a:lnTo>
                    <a:pt x="0" y="14173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194048" y="3037332"/>
              <a:ext cx="208915" cy="140335"/>
            </a:xfrm>
            <a:custGeom>
              <a:avLst/>
              <a:gdLst/>
              <a:ahLst/>
              <a:cxnLst/>
              <a:rect l="l" t="t" r="r" b="b"/>
              <a:pathLst>
                <a:path w="208914" h="140335">
                  <a:moveTo>
                    <a:pt x="208787" y="0"/>
                  </a:moveTo>
                  <a:lnTo>
                    <a:pt x="0" y="0"/>
                  </a:lnTo>
                  <a:lnTo>
                    <a:pt x="0" y="140208"/>
                  </a:lnTo>
                  <a:lnTo>
                    <a:pt x="208787" y="140208"/>
                  </a:lnTo>
                  <a:lnTo>
                    <a:pt x="2087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194048" y="3037332"/>
              <a:ext cx="208915" cy="140335"/>
            </a:xfrm>
            <a:custGeom>
              <a:avLst/>
              <a:gdLst/>
              <a:ahLst/>
              <a:cxnLst/>
              <a:rect l="l" t="t" r="r" b="b"/>
              <a:pathLst>
                <a:path w="208914" h="140335">
                  <a:moveTo>
                    <a:pt x="0" y="140208"/>
                  </a:moveTo>
                  <a:lnTo>
                    <a:pt x="208787" y="140208"/>
                  </a:lnTo>
                  <a:lnTo>
                    <a:pt x="208787" y="0"/>
                  </a:lnTo>
                  <a:lnTo>
                    <a:pt x="0" y="0"/>
                  </a:lnTo>
                  <a:lnTo>
                    <a:pt x="0" y="14020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177283" y="3870960"/>
              <a:ext cx="207645" cy="142240"/>
            </a:xfrm>
            <a:custGeom>
              <a:avLst/>
              <a:gdLst/>
              <a:ahLst/>
              <a:cxnLst/>
              <a:rect l="l" t="t" r="r" b="b"/>
              <a:pathLst>
                <a:path w="207645" h="142239">
                  <a:moveTo>
                    <a:pt x="207263" y="0"/>
                  </a:moveTo>
                  <a:lnTo>
                    <a:pt x="0" y="0"/>
                  </a:lnTo>
                  <a:lnTo>
                    <a:pt x="0" y="141731"/>
                  </a:lnTo>
                  <a:lnTo>
                    <a:pt x="207263" y="141731"/>
                  </a:lnTo>
                  <a:lnTo>
                    <a:pt x="2072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177283" y="3870960"/>
              <a:ext cx="207645" cy="142240"/>
            </a:xfrm>
            <a:custGeom>
              <a:avLst/>
              <a:gdLst/>
              <a:ahLst/>
              <a:cxnLst/>
              <a:rect l="l" t="t" r="r" b="b"/>
              <a:pathLst>
                <a:path w="207645" h="142239">
                  <a:moveTo>
                    <a:pt x="0" y="141731"/>
                  </a:moveTo>
                  <a:lnTo>
                    <a:pt x="207263" y="141731"/>
                  </a:lnTo>
                  <a:lnTo>
                    <a:pt x="207263" y="0"/>
                  </a:lnTo>
                  <a:lnTo>
                    <a:pt x="0" y="0"/>
                  </a:lnTo>
                  <a:lnTo>
                    <a:pt x="0" y="14173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932425" y="1962150"/>
              <a:ext cx="4072254" cy="2847340"/>
            </a:xfrm>
            <a:custGeom>
              <a:avLst/>
              <a:gdLst/>
              <a:ahLst/>
              <a:cxnLst/>
              <a:rect l="l" t="t" r="r" b="b"/>
              <a:pathLst>
                <a:path w="4072254" h="2847340">
                  <a:moveTo>
                    <a:pt x="0" y="2846832"/>
                  </a:moveTo>
                  <a:lnTo>
                    <a:pt x="4072128" y="2846832"/>
                  </a:lnTo>
                  <a:lnTo>
                    <a:pt x="4072128" y="0"/>
                  </a:lnTo>
                  <a:lnTo>
                    <a:pt x="0" y="0"/>
                  </a:lnTo>
                  <a:lnTo>
                    <a:pt x="0" y="2846832"/>
                  </a:lnTo>
                  <a:close/>
                </a:path>
                <a:path w="4072254" h="2847340">
                  <a:moveTo>
                    <a:pt x="1898903" y="2067306"/>
                  </a:moveTo>
                  <a:lnTo>
                    <a:pt x="1904275" y="2018540"/>
                  </a:lnTo>
                  <a:lnTo>
                    <a:pt x="1919577" y="1973784"/>
                  </a:lnTo>
                  <a:lnTo>
                    <a:pt x="1943590" y="1934311"/>
                  </a:lnTo>
                  <a:lnTo>
                    <a:pt x="1975095" y="1901394"/>
                  </a:lnTo>
                  <a:lnTo>
                    <a:pt x="2012870" y="1876306"/>
                  </a:lnTo>
                  <a:lnTo>
                    <a:pt x="2055698" y="1860319"/>
                  </a:lnTo>
                  <a:lnTo>
                    <a:pt x="2102357" y="1854708"/>
                  </a:lnTo>
                  <a:lnTo>
                    <a:pt x="2149017" y="1860319"/>
                  </a:lnTo>
                  <a:lnTo>
                    <a:pt x="2191845" y="1876306"/>
                  </a:lnTo>
                  <a:lnTo>
                    <a:pt x="2229620" y="1901394"/>
                  </a:lnTo>
                  <a:lnTo>
                    <a:pt x="2261125" y="1934311"/>
                  </a:lnTo>
                  <a:lnTo>
                    <a:pt x="2285138" y="1973784"/>
                  </a:lnTo>
                  <a:lnTo>
                    <a:pt x="2300440" y="2018540"/>
                  </a:lnTo>
                  <a:lnTo>
                    <a:pt x="2305812" y="2067306"/>
                  </a:lnTo>
                  <a:lnTo>
                    <a:pt x="2300440" y="2116071"/>
                  </a:lnTo>
                  <a:lnTo>
                    <a:pt x="2285138" y="2160827"/>
                  </a:lnTo>
                  <a:lnTo>
                    <a:pt x="2261125" y="2200300"/>
                  </a:lnTo>
                  <a:lnTo>
                    <a:pt x="2229620" y="2233217"/>
                  </a:lnTo>
                  <a:lnTo>
                    <a:pt x="2191845" y="2258305"/>
                  </a:lnTo>
                  <a:lnTo>
                    <a:pt x="2149017" y="2274292"/>
                  </a:lnTo>
                  <a:lnTo>
                    <a:pt x="2102357" y="2279904"/>
                  </a:lnTo>
                  <a:lnTo>
                    <a:pt x="2055698" y="2274292"/>
                  </a:lnTo>
                  <a:lnTo>
                    <a:pt x="2012870" y="2258305"/>
                  </a:lnTo>
                  <a:lnTo>
                    <a:pt x="1975095" y="2233217"/>
                  </a:lnTo>
                  <a:lnTo>
                    <a:pt x="1943590" y="2200300"/>
                  </a:lnTo>
                  <a:lnTo>
                    <a:pt x="1919577" y="2160827"/>
                  </a:lnTo>
                  <a:lnTo>
                    <a:pt x="1904275" y="2116071"/>
                  </a:lnTo>
                  <a:lnTo>
                    <a:pt x="1898903" y="2067306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0" name="object 110"/>
          <p:cNvSpPr txBox="1"/>
          <p:nvPr/>
        </p:nvSpPr>
        <p:spPr>
          <a:xfrm>
            <a:off x="6914133" y="3885438"/>
            <a:ext cx="260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5080" indent="-7937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X</a:t>
            </a:r>
            <a:endParaRPr sz="900">
              <a:latin typeface="Arial"/>
              <a:cs typeface="Arial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113526" y="2856738"/>
            <a:ext cx="408940" cy="425450"/>
          </a:xfrm>
          <a:custGeom>
            <a:avLst/>
            <a:gdLst/>
            <a:ahLst/>
            <a:cxnLst/>
            <a:rect l="l" t="t" r="r" b="b"/>
            <a:pathLst>
              <a:path w="408940" h="425450">
                <a:moveTo>
                  <a:pt x="0" y="212598"/>
                </a:moveTo>
                <a:lnTo>
                  <a:pt x="5393" y="163832"/>
                </a:lnTo>
                <a:lnTo>
                  <a:pt x="20758" y="119076"/>
                </a:lnTo>
                <a:lnTo>
                  <a:pt x="44866" y="79603"/>
                </a:lnTo>
                <a:lnTo>
                  <a:pt x="76493" y="46686"/>
                </a:lnTo>
                <a:lnTo>
                  <a:pt x="114411" y="21598"/>
                </a:lnTo>
                <a:lnTo>
                  <a:pt x="157394" y="5611"/>
                </a:lnTo>
                <a:lnTo>
                  <a:pt x="204215" y="0"/>
                </a:lnTo>
                <a:lnTo>
                  <a:pt x="251037" y="5611"/>
                </a:lnTo>
                <a:lnTo>
                  <a:pt x="294020" y="21598"/>
                </a:lnTo>
                <a:lnTo>
                  <a:pt x="331938" y="46686"/>
                </a:lnTo>
                <a:lnTo>
                  <a:pt x="363565" y="79603"/>
                </a:lnTo>
                <a:lnTo>
                  <a:pt x="387673" y="119076"/>
                </a:lnTo>
                <a:lnTo>
                  <a:pt x="403038" y="163832"/>
                </a:lnTo>
                <a:lnTo>
                  <a:pt x="408431" y="212598"/>
                </a:lnTo>
                <a:lnTo>
                  <a:pt x="403038" y="261363"/>
                </a:lnTo>
                <a:lnTo>
                  <a:pt x="387673" y="306119"/>
                </a:lnTo>
                <a:lnTo>
                  <a:pt x="363565" y="345592"/>
                </a:lnTo>
                <a:lnTo>
                  <a:pt x="331938" y="378509"/>
                </a:lnTo>
                <a:lnTo>
                  <a:pt x="294020" y="403597"/>
                </a:lnTo>
                <a:lnTo>
                  <a:pt x="251037" y="419584"/>
                </a:lnTo>
                <a:lnTo>
                  <a:pt x="204215" y="425196"/>
                </a:lnTo>
                <a:lnTo>
                  <a:pt x="157394" y="419584"/>
                </a:lnTo>
                <a:lnTo>
                  <a:pt x="114411" y="403597"/>
                </a:lnTo>
                <a:lnTo>
                  <a:pt x="76493" y="378509"/>
                </a:lnTo>
                <a:lnTo>
                  <a:pt x="44866" y="345592"/>
                </a:lnTo>
                <a:lnTo>
                  <a:pt x="20758" y="306119"/>
                </a:lnTo>
                <a:lnTo>
                  <a:pt x="5393" y="261363"/>
                </a:lnTo>
                <a:lnTo>
                  <a:pt x="0" y="212598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>
            <a:off x="6196710" y="2924936"/>
            <a:ext cx="260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5080" indent="-7937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Y</a:t>
            </a:r>
            <a:endParaRPr sz="900">
              <a:latin typeface="Arial"/>
              <a:cs typeface="Arial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5058917" y="2894838"/>
            <a:ext cx="407034" cy="424180"/>
          </a:xfrm>
          <a:custGeom>
            <a:avLst/>
            <a:gdLst/>
            <a:ahLst/>
            <a:cxnLst/>
            <a:rect l="l" t="t" r="r" b="b"/>
            <a:pathLst>
              <a:path w="407035" h="424179">
                <a:moveTo>
                  <a:pt x="0" y="211836"/>
                </a:moveTo>
                <a:lnTo>
                  <a:pt x="5371" y="163272"/>
                </a:lnTo>
                <a:lnTo>
                  <a:pt x="20673" y="118687"/>
                </a:lnTo>
                <a:lnTo>
                  <a:pt x="44686" y="79354"/>
                </a:lnTo>
                <a:lnTo>
                  <a:pt x="76191" y="46546"/>
                </a:lnTo>
                <a:lnTo>
                  <a:pt x="113966" y="21535"/>
                </a:lnTo>
                <a:lnTo>
                  <a:pt x="156794" y="5596"/>
                </a:lnTo>
                <a:lnTo>
                  <a:pt x="203454" y="0"/>
                </a:lnTo>
                <a:lnTo>
                  <a:pt x="250113" y="5596"/>
                </a:lnTo>
                <a:lnTo>
                  <a:pt x="292941" y="21535"/>
                </a:lnTo>
                <a:lnTo>
                  <a:pt x="330716" y="46546"/>
                </a:lnTo>
                <a:lnTo>
                  <a:pt x="362221" y="79354"/>
                </a:lnTo>
                <a:lnTo>
                  <a:pt x="386234" y="118687"/>
                </a:lnTo>
                <a:lnTo>
                  <a:pt x="401536" y="163272"/>
                </a:lnTo>
                <a:lnTo>
                  <a:pt x="406908" y="211836"/>
                </a:lnTo>
                <a:lnTo>
                  <a:pt x="401536" y="260399"/>
                </a:lnTo>
                <a:lnTo>
                  <a:pt x="386234" y="304984"/>
                </a:lnTo>
                <a:lnTo>
                  <a:pt x="362221" y="344317"/>
                </a:lnTo>
                <a:lnTo>
                  <a:pt x="330716" y="377125"/>
                </a:lnTo>
                <a:lnTo>
                  <a:pt x="292941" y="402136"/>
                </a:lnTo>
                <a:lnTo>
                  <a:pt x="250113" y="418075"/>
                </a:lnTo>
                <a:lnTo>
                  <a:pt x="203454" y="423672"/>
                </a:lnTo>
                <a:lnTo>
                  <a:pt x="156794" y="418075"/>
                </a:lnTo>
                <a:lnTo>
                  <a:pt x="113966" y="402136"/>
                </a:lnTo>
                <a:lnTo>
                  <a:pt x="76191" y="377125"/>
                </a:lnTo>
                <a:lnTo>
                  <a:pt x="44686" y="344317"/>
                </a:lnTo>
                <a:lnTo>
                  <a:pt x="20673" y="304984"/>
                </a:lnTo>
                <a:lnTo>
                  <a:pt x="5371" y="260399"/>
                </a:lnTo>
                <a:lnTo>
                  <a:pt x="0" y="211836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 txBox="1"/>
          <p:nvPr/>
        </p:nvSpPr>
        <p:spPr>
          <a:xfrm>
            <a:off x="5141467" y="2962147"/>
            <a:ext cx="260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5080" indent="-8255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Z</a:t>
            </a:r>
            <a:endParaRPr sz="900">
              <a:latin typeface="Arial"/>
              <a:cs typeface="Arial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5263134" y="3894582"/>
            <a:ext cx="407034" cy="424180"/>
          </a:xfrm>
          <a:custGeom>
            <a:avLst/>
            <a:gdLst/>
            <a:ahLst/>
            <a:cxnLst/>
            <a:rect l="l" t="t" r="r" b="b"/>
            <a:pathLst>
              <a:path w="407035" h="424179">
                <a:moveTo>
                  <a:pt x="0" y="211836"/>
                </a:moveTo>
                <a:lnTo>
                  <a:pt x="5371" y="163272"/>
                </a:lnTo>
                <a:lnTo>
                  <a:pt x="20673" y="118687"/>
                </a:lnTo>
                <a:lnTo>
                  <a:pt x="44686" y="79354"/>
                </a:lnTo>
                <a:lnTo>
                  <a:pt x="76191" y="46546"/>
                </a:lnTo>
                <a:lnTo>
                  <a:pt x="113966" y="21535"/>
                </a:lnTo>
                <a:lnTo>
                  <a:pt x="156794" y="5596"/>
                </a:lnTo>
                <a:lnTo>
                  <a:pt x="203453" y="0"/>
                </a:lnTo>
                <a:lnTo>
                  <a:pt x="250113" y="5596"/>
                </a:lnTo>
                <a:lnTo>
                  <a:pt x="292941" y="21535"/>
                </a:lnTo>
                <a:lnTo>
                  <a:pt x="330716" y="46546"/>
                </a:lnTo>
                <a:lnTo>
                  <a:pt x="362221" y="79354"/>
                </a:lnTo>
                <a:lnTo>
                  <a:pt x="386234" y="118687"/>
                </a:lnTo>
                <a:lnTo>
                  <a:pt x="401536" y="163272"/>
                </a:lnTo>
                <a:lnTo>
                  <a:pt x="406907" y="211836"/>
                </a:lnTo>
                <a:lnTo>
                  <a:pt x="401536" y="260399"/>
                </a:lnTo>
                <a:lnTo>
                  <a:pt x="386234" y="304984"/>
                </a:lnTo>
                <a:lnTo>
                  <a:pt x="362221" y="344317"/>
                </a:lnTo>
                <a:lnTo>
                  <a:pt x="330716" y="377125"/>
                </a:lnTo>
                <a:lnTo>
                  <a:pt x="292941" y="402136"/>
                </a:lnTo>
                <a:lnTo>
                  <a:pt x="250113" y="418075"/>
                </a:lnTo>
                <a:lnTo>
                  <a:pt x="203453" y="423672"/>
                </a:lnTo>
                <a:lnTo>
                  <a:pt x="156794" y="418075"/>
                </a:lnTo>
                <a:lnTo>
                  <a:pt x="113966" y="402136"/>
                </a:lnTo>
                <a:lnTo>
                  <a:pt x="76191" y="377125"/>
                </a:lnTo>
                <a:lnTo>
                  <a:pt x="44686" y="344317"/>
                </a:lnTo>
                <a:lnTo>
                  <a:pt x="20673" y="304984"/>
                </a:lnTo>
                <a:lnTo>
                  <a:pt x="5371" y="260399"/>
                </a:lnTo>
                <a:lnTo>
                  <a:pt x="0" y="211836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 txBox="1"/>
          <p:nvPr/>
        </p:nvSpPr>
        <p:spPr>
          <a:xfrm>
            <a:off x="5345048" y="3962527"/>
            <a:ext cx="2603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</a:t>
            </a:r>
            <a:endParaRPr sz="90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5407533" y="4099686"/>
            <a:ext cx="1333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18" name="object 118"/>
          <p:cNvGrpSpPr/>
          <p:nvPr/>
        </p:nvGrpSpPr>
        <p:grpSpPr>
          <a:xfrm>
            <a:off x="5530341" y="2877185"/>
            <a:ext cx="2740660" cy="1651000"/>
            <a:chOff x="5530341" y="2877185"/>
            <a:chExt cx="2740660" cy="1651000"/>
          </a:xfrm>
        </p:grpSpPr>
        <p:sp>
          <p:nvSpPr>
            <p:cNvPr id="119" name="object 119"/>
            <p:cNvSpPr/>
            <p:nvPr/>
          </p:nvSpPr>
          <p:spPr>
            <a:xfrm>
              <a:off x="5539739" y="3194304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371856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371856" y="204215"/>
                  </a:lnTo>
                  <a:lnTo>
                    <a:pt x="371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539739" y="3194304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0" y="204215"/>
                  </a:moveTo>
                  <a:lnTo>
                    <a:pt x="371856" y="204215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536691" y="3194304"/>
              <a:ext cx="367665" cy="205740"/>
            </a:xfrm>
            <a:custGeom>
              <a:avLst/>
              <a:gdLst/>
              <a:ahLst/>
              <a:cxnLst/>
              <a:rect l="l" t="t" r="r" b="b"/>
              <a:pathLst>
                <a:path w="367664" h="205739">
                  <a:moveTo>
                    <a:pt x="0" y="205740"/>
                  </a:moveTo>
                  <a:lnTo>
                    <a:pt x="367284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5686805" y="3123438"/>
              <a:ext cx="66675" cy="71755"/>
            </a:xfrm>
            <a:custGeom>
              <a:avLst/>
              <a:gdLst/>
              <a:ahLst/>
              <a:cxnLst/>
              <a:rect l="l" t="t" r="r" b="b"/>
              <a:pathLst>
                <a:path w="66675" h="71755">
                  <a:moveTo>
                    <a:pt x="0" y="0"/>
                  </a:moveTo>
                  <a:lnTo>
                    <a:pt x="2286" y="71500"/>
                  </a:lnTo>
                </a:path>
                <a:path w="66675" h="71755">
                  <a:moveTo>
                    <a:pt x="64008" y="0"/>
                  </a:moveTo>
                  <a:lnTo>
                    <a:pt x="66294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7519415" y="3902963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371855" y="0"/>
                  </a:moveTo>
                  <a:lnTo>
                    <a:pt x="0" y="0"/>
                  </a:lnTo>
                  <a:lnTo>
                    <a:pt x="0" y="204216"/>
                  </a:lnTo>
                  <a:lnTo>
                    <a:pt x="371855" y="204216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519415" y="3902963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6"/>
                  </a:moveTo>
                  <a:lnTo>
                    <a:pt x="371855" y="204216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520939" y="3902963"/>
              <a:ext cx="370840" cy="204470"/>
            </a:xfrm>
            <a:custGeom>
              <a:avLst/>
              <a:gdLst/>
              <a:ahLst/>
              <a:cxnLst/>
              <a:rect l="l" t="t" r="r" b="b"/>
              <a:pathLst>
                <a:path w="370840" h="204470">
                  <a:moveTo>
                    <a:pt x="1524" y="204216"/>
                  </a:moveTo>
                  <a:lnTo>
                    <a:pt x="367283" y="0"/>
                  </a:lnTo>
                </a:path>
                <a:path w="370840" h="204470">
                  <a:moveTo>
                    <a:pt x="0" y="0"/>
                  </a:moveTo>
                  <a:lnTo>
                    <a:pt x="370331" y="201168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671053" y="3832098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0"/>
                  </a:lnTo>
                </a:path>
                <a:path w="64770" h="71754">
                  <a:moveTo>
                    <a:pt x="62484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5722619" y="417118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371855" y="0"/>
                  </a:moveTo>
                  <a:lnTo>
                    <a:pt x="0" y="0"/>
                  </a:lnTo>
                  <a:lnTo>
                    <a:pt x="0" y="204216"/>
                  </a:lnTo>
                  <a:lnTo>
                    <a:pt x="371855" y="204216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5722619" y="417118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0" y="204216"/>
                  </a:moveTo>
                  <a:lnTo>
                    <a:pt x="371855" y="204216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830823" y="4216908"/>
              <a:ext cx="141732" cy="115823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5868161" y="4104894"/>
              <a:ext cx="66675" cy="71755"/>
            </a:xfrm>
            <a:custGeom>
              <a:avLst/>
              <a:gdLst/>
              <a:ahLst/>
              <a:cxnLst/>
              <a:rect l="l" t="t" r="r" b="b"/>
              <a:pathLst>
                <a:path w="66675" h="71754">
                  <a:moveTo>
                    <a:pt x="0" y="0"/>
                  </a:moveTo>
                  <a:lnTo>
                    <a:pt x="2286" y="71500"/>
                  </a:lnTo>
                </a:path>
                <a:path w="66675" h="71754">
                  <a:moveTo>
                    <a:pt x="64008" y="0"/>
                  </a:moveTo>
                  <a:lnTo>
                    <a:pt x="66293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994141" y="2891790"/>
              <a:ext cx="262255" cy="1621790"/>
            </a:xfrm>
            <a:custGeom>
              <a:avLst/>
              <a:gdLst/>
              <a:ahLst/>
              <a:cxnLst/>
              <a:rect l="l" t="t" r="r" b="b"/>
              <a:pathLst>
                <a:path w="262254" h="1621789">
                  <a:moveTo>
                    <a:pt x="0" y="0"/>
                  </a:moveTo>
                  <a:lnTo>
                    <a:pt x="14511" y="10074"/>
                  </a:lnTo>
                  <a:lnTo>
                    <a:pt x="29606" y="19637"/>
                  </a:lnTo>
                  <a:lnTo>
                    <a:pt x="43487" y="30271"/>
                  </a:lnTo>
                  <a:lnTo>
                    <a:pt x="77467" y="87503"/>
                  </a:lnTo>
                  <a:lnTo>
                    <a:pt x="96279" y="131515"/>
                  </a:lnTo>
                  <a:lnTo>
                    <a:pt x="111186" y="175652"/>
                  </a:lnTo>
                  <a:lnTo>
                    <a:pt x="122581" y="219970"/>
                  </a:lnTo>
                  <a:lnTo>
                    <a:pt x="130859" y="264524"/>
                  </a:lnTo>
                  <a:lnTo>
                    <a:pt x="136414" y="309370"/>
                  </a:lnTo>
                  <a:lnTo>
                    <a:pt x="139639" y="354565"/>
                  </a:lnTo>
                  <a:lnTo>
                    <a:pt x="140928" y="400163"/>
                  </a:lnTo>
                  <a:lnTo>
                    <a:pt x="140675" y="446222"/>
                  </a:lnTo>
                  <a:lnTo>
                    <a:pt x="139275" y="492796"/>
                  </a:lnTo>
                  <a:lnTo>
                    <a:pt x="137121" y="539942"/>
                  </a:lnTo>
                  <a:lnTo>
                    <a:pt x="134607" y="587715"/>
                  </a:lnTo>
                  <a:lnTo>
                    <a:pt x="132127" y="636171"/>
                  </a:lnTo>
                  <a:lnTo>
                    <a:pt x="130076" y="685367"/>
                  </a:lnTo>
                  <a:lnTo>
                    <a:pt x="128846" y="735357"/>
                  </a:lnTo>
                  <a:lnTo>
                    <a:pt x="128832" y="786198"/>
                  </a:lnTo>
                  <a:lnTo>
                    <a:pt x="130428" y="837946"/>
                  </a:lnTo>
                  <a:lnTo>
                    <a:pt x="133250" y="849520"/>
                  </a:lnTo>
                  <a:lnTo>
                    <a:pt x="139192" y="860250"/>
                  </a:lnTo>
                  <a:lnTo>
                    <a:pt x="146180" y="870717"/>
                  </a:lnTo>
                  <a:lnTo>
                    <a:pt x="152146" y="881507"/>
                  </a:lnTo>
                  <a:lnTo>
                    <a:pt x="161049" y="905752"/>
                  </a:lnTo>
                  <a:lnTo>
                    <a:pt x="162798" y="913638"/>
                  </a:lnTo>
                  <a:lnTo>
                    <a:pt x="167380" y="919047"/>
                  </a:lnTo>
                  <a:lnTo>
                    <a:pt x="184784" y="935863"/>
                  </a:lnTo>
                  <a:lnTo>
                    <a:pt x="187043" y="949608"/>
                  </a:lnTo>
                  <a:lnTo>
                    <a:pt x="189039" y="963437"/>
                  </a:lnTo>
                  <a:lnTo>
                    <a:pt x="191607" y="977100"/>
                  </a:lnTo>
                  <a:lnTo>
                    <a:pt x="195579" y="990346"/>
                  </a:lnTo>
                  <a:lnTo>
                    <a:pt x="206206" y="1012279"/>
                  </a:lnTo>
                  <a:lnTo>
                    <a:pt x="218773" y="1033414"/>
                  </a:lnTo>
                  <a:lnTo>
                    <a:pt x="230602" y="1054764"/>
                  </a:lnTo>
                  <a:lnTo>
                    <a:pt x="247338" y="1110315"/>
                  </a:lnTo>
                  <a:lnTo>
                    <a:pt x="258605" y="1170834"/>
                  </a:lnTo>
                  <a:lnTo>
                    <a:pt x="261696" y="1259702"/>
                  </a:lnTo>
                  <a:lnTo>
                    <a:pt x="262090" y="1311390"/>
                  </a:lnTo>
                  <a:lnTo>
                    <a:pt x="262141" y="1363083"/>
                  </a:lnTo>
                  <a:lnTo>
                    <a:pt x="261953" y="1414780"/>
                  </a:lnTo>
                  <a:lnTo>
                    <a:pt x="261628" y="1466476"/>
                  </a:lnTo>
                  <a:lnTo>
                    <a:pt x="261268" y="1518169"/>
                  </a:lnTo>
                  <a:lnTo>
                    <a:pt x="260977" y="1569857"/>
                  </a:lnTo>
                  <a:lnTo>
                    <a:pt x="260857" y="1621536"/>
                  </a:lnTo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132"/>
          <p:cNvSpPr txBox="1"/>
          <p:nvPr/>
        </p:nvSpPr>
        <p:spPr>
          <a:xfrm>
            <a:off x="5031740" y="2428748"/>
            <a:ext cx="7270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p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g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6716014" y="2123923"/>
            <a:ext cx="748665" cy="56832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226695">
              <a:lnSpc>
                <a:spcPct val="100000"/>
              </a:lnSpc>
              <a:spcBef>
                <a:spcPts val="670"/>
              </a:spcBef>
            </a:pPr>
            <a:r>
              <a:rPr sz="1050" b="1" dirty="0">
                <a:latin typeface="Arial"/>
                <a:cs typeface="Arial"/>
              </a:rPr>
              <a:t>1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ecisi</a:t>
            </a:r>
            <a:r>
              <a:rPr sz="1400" b="1" spc="-10" dirty="0">
                <a:latin typeface="Arial"/>
                <a:cs typeface="Arial"/>
              </a:rPr>
              <a:t>v</a:t>
            </a:r>
            <a:r>
              <a:rPr sz="1400" b="1" dirty="0">
                <a:latin typeface="Arial"/>
                <a:cs typeface="Arial"/>
              </a:rPr>
              <a:t>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7908417" y="2373519"/>
            <a:ext cx="1013460" cy="52324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805"/>
              </a:spcBef>
            </a:pPr>
            <a:r>
              <a:rPr sz="1400" b="1" spc="-5" dirty="0">
                <a:latin typeface="Arial"/>
                <a:cs typeface="Arial"/>
              </a:rPr>
              <a:t>Sustaining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900" b="1" dirty="0">
                <a:latin typeface="Arial"/>
                <a:cs typeface="Arial"/>
              </a:rPr>
              <a:t>LD</a:t>
            </a:r>
            <a:endParaRPr sz="900">
              <a:latin typeface="Arial"/>
              <a:cs typeface="Arial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5926073" y="2923794"/>
            <a:ext cx="262255" cy="1621790"/>
          </a:xfrm>
          <a:custGeom>
            <a:avLst/>
            <a:gdLst/>
            <a:ahLst/>
            <a:cxnLst/>
            <a:rect l="l" t="t" r="r" b="b"/>
            <a:pathLst>
              <a:path w="262254" h="1621789">
                <a:moveTo>
                  <a:pt x="0" y="0"/>
                </a:moveTo>
                <a:lnTo>
                  <a:pt x="14511" y="10074"/>
                </a:lnTo>
                <a:lnTo>
                  <a:pt x="29606" y="19637"/>
                </a:lnTo>
                <a:lnTo>
                  <a:pt x="43487" y="30271"/>
                </a:lnTo>
                <a:lnTo>
                  <a:pt x="77467" y="87503"/>
                </a:lnTo>
                <a:lnTo>
                  <a:pt x="96279" y="131515"/>
                </a:lnTo>
                <a:lnTo>
                  <a:pt x="111186" y="175652"/>
                </a:lnTo>
                <a:lnTo>
                  <a:pt x="122581" y="219970"/>
                </a:lnTo>
                <a:lnTo>
                  <a:pt x="130859" y="264524"/>
                </a:lnTo>
                <a:lnTo>
                  <a:pt x="136414" y="309370"/>
                </a:lnTo>
                <a:lnTo>
                  <a:pt x="139639" y="354565"/>
                </a:lnTo>
                <a:lnTo>
                  <a:pt x="140928" y="400163"/>
                </a:lnTo>
                <a:lnTo>
                  <a:pt x="140675" y="446222"/>
                </a:lnTo>
                <a:lnTo>
                  <a:pt x="139275" y="492796"/>
                </a:lnTo>
                <a:lnTo>
                  <a:pt x="137121" y="539942"/>
                </a:lnTo>
                <a:lnTo>
                  <a:pt x="134607" y="587715"/>
                </a:lnTo>
                <a:lnTo>
                  <a:pt x="132127" y="636171"/>
                </a:lnTo>
                <a:lnTo>
                  <a:pt x="130076" y="685367"/>
                </a:lnTo>
                <a:lnTo>
                  <a:pt x="128846" y="735357"/>
                </a:lnTo>
                <a:lnTo>
                  <a:pt x="128832" y="786198"/>
                </a:lnTo>
                <a:lnTo>
                  <a:pt x="130428" y="837945"/>
                </a:lnTo>
                <a:lnTo>
                  <a:pt x="133250" y="849520"/>
                </a:lnTo>
                <a:lnTo>
                  <a:pt x="139192" y="860250"/>
                </a:lnTo>
                <a:lnTo>
                  <a:pt x="146180" y="870717"/>
                </a:lnTo>
                <a:lnTo>
                  <a:pt x="152146" y="881506"/>
                </a:lnTo>
                <a:lnTo>
                  <a:pt x="161049" y="905752"/>
                </a:lnTo>
                <a:lnTo>
                  <a:pt x="162798" y="913637"/>
                </a:lnTo>
                <a:lnTo>
                  <a:pt x="167380" y="919047"/>
                </a:lnTo>
                <a:lnTo>
                  <a:pt x="184785" y="935862"/>
                </a:lnTo>
                <a:lnTo>
                  <a:pt x="187043" y="949608"/>
                </a:lnTo>
                <a:lnTo>
                  <a:pt x="189039" y="963437"/>
                </a:lnTo>
                <a:lnTo>
                  <a:pt x="191607" y="977100"/>
                </a:lnTo>
                <a:lnTo>
                  <a:pt x="195579" y="990345"/>
                </a:lnTo>
                <a:lnTo>
                  <a:pt x="206206" y="1012279"/>
                </a:lnTo>
                <a:lnTo>
                  <a:pt x="218773" y="1033414"/>
                </a:lnTo>
                <a:lnTo>
                  <a:pt x="230602" y="1054764"/>
                </a:lnTo>
                <a:lnTo>
                  <a:pt x="247338" y="1110315"/>
                </a:lnTo>
                <a:lnTo>
                  <a:pt x="258605" y="1170834"/>
                </a:lnTo>
                <a:lnTo>
                  <a:pt x="261696" y="1259702"/>
                </a:lnTo>
                <a:lnTo>
                  <a:pt x="262090" y="1311390"/>
                </a:lnTo>
                <a:lnTo>
                  <a:pt x="262141" y="1363083"/>
                </a:lnTo>
                <a:lnTo>
                  <a:pt x="261953" y="1414779"/>
                </a:lnTo>
                <a:lnTo>
                  <a:pt x="261628" y="1466476"/>
                </a:lnTo>
                <a:lnTo>
                  <a:pt x="261268" y="1518169"/>
                </a:lnTo>
                <a:lnTo>
                  <a:pt x="260977" y="1569857"/>
                </a:lnTo>
                <a:lnTo>
                  <a:pt x="260858" y="1621535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 txBox="1"/>
          <p:nvPr/>
        </p:nvSpPr>
        <p:spPr>
          <a:xfrm>
            <a:off x="5842761" y="2766136"/>
            <a:ext cx="17145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PL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37" name="object 137"/>
          <p:cNvGrpSpPr/>
          <p:nvPr/>
        </p:nvGrpSpPr>
        <p:grpSpPr>
          <a:xfrm>
            <a:off x="8432038" y="3844797"/>
            <a:ext cx="384810" cy="292100"/>
            <a:chOff x="8432038" y="3844797"/>
            <a:chExt cx="384810" cy="292100"/>
          </a:xfrm>
        </p:grpSpPr>
        <p:sp>
          <p:nvSpPr>
            <p:cNvPr id="138" name="object 138"/>
            <p:cNvSpPr/>
            <p:nvPr/>
          </p:nvSpPr>
          <p:spPr>
            <a:xfrm>
              <a:off x="8438388" y="3925823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371855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371855" y="204215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8438388" y="3925823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5"/>
                  </a:moveTo>
                  <a:lnTo>
                    <a:pt x="371855" y="204215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8590026" y="3854957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5" y="71501"/>
                  </a:lnTo>
                </a:path>
                <a:path w="64770" h="71754">
                  <a:moveTo>
                    <a:pt x="62483" y="0"/>
                  </a:moveTo>
                  <a:lnTo>
                    <a:pt x="64770" y="71501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1" name="object 141"/>
          <p:cNvSpPr txBox="1"/>
          <p:nvPr/>
        </p:nvSpPr>
        <p:spPr>
          <a:xfrm>
            <a:off x="8450706" y="3927094"/>
            <a:ext cx="347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BEB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42" name="object 142"/>
          <p:cNvGrpSpPr/>
          <p:nvPr/>
        </p:nvGrpSpPr>
        <p:grpSpPr>
          <a:xfrm>
            <a:off x="8364981" y="3030982"/>
            <a:ext cx="384810" cy="292100"/>
            <a:chOff x="8364981" y="3030982"/>
            <a:chExt cx="384810" cy="292100"/>
          </a:xfrm>
        </p:grpSpPr>
        <p:sp>
          <p:nvSpPr>
            <p:cNvPr id="143" name="object 143"/>
            <p:cNvSpPr/>
            <p:nvPr/>
          </p:nvSpPr>
          <p:spPr>
            <a:xfrm>
              <a:off x="8371331" y="311200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371855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371855" y="204215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371331" y="311200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5"/>
                  </a:moveTo>
                  <a:lnTo>
                    <a:pt x="371855" y="204215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521445" y="3041142"/>
              <a:ext cx="66675" cy="71755"/>
            </a:xfrm>
            <a:custGeom>
              <a:avLst/>
              <a:gdLst/>
              <a:ahLst/>
              <a:cxnLst/>
              <a:rect l="l" t="t" r="r" b="b"/>
              <a:pathLst>
                <a:path w="66675" h="71755">
                  <a:moveTo>
                    <a:pt x="0" y="0"/>
                  </a:moveTo>
                  <a:lnTo>
                    <a:pt x="2285" y="71500"/>
                  </a:lnTo>
                </a:path>
                <a:path w="66675" h="71755">
                  <a:moveTo>
                    <a:pt x="64007" y="0"/>
                  </a:moveTo>
                  <a:lnTo>
                    <a:pt x="66294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6" name="object 146"/>
          <p:cNvSpPr txBox="1"/>
          <p:nvPr/>
        </p:nvSpPr>
        <p:spPr>
          <a:xfrm>
            <a:off x="8392794" y="3100578"/>
            <a:ext cx="347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BSB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7572882" y="4096003"/>
            <a:ext cx="3149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SE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1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6354318" y="3759453"/>
            <a:ext cx="602615" cy="575945"/>
          </a:xfrm>
          <a:custGeom>
            <a:avLst/>
            <a:gdLst/>
            <a:ahLst/>
            <a:cxnLst/>
            <a:rect l="l" t="t" r="r" b="b"/>
            <a:pathLst>
              <a:path w="602615" h="575945">
                <a:moveTo>
                  <a:pt x="602615" y="575945"/>
                </a:moveTo>
                <a:lnTo>
                  <a:pt x="589064" y="534797"/>
                </a:lnTo>
                <a:lnTo>
                  <a:pt x="572262" y="483743"/>
                </a:lnTo>
                <a:lnTo>
                  <a:pt x="551764" y="504075"/>
                </a:lnTo>
                <a:lnTo>
                  <a:pt x="310642" y="261162"/>
                </a:lnTo>
                <a:lnTo>
                  <a:pt x="533527" y="19939"/>
                </a:lnTo>
                <a:lnTo>
                  <a:pt x="512191" y="381"/>
                </a:lnTo>
                <a:lnTo>
                  <a:pt x="290207" y="240576"/>
                </a:lnTo>
                <a:lnTo>
                  <a:pt x="51435" y="0"/>
                </a:lnTo>
                <a:lnTo>
                  <a:pt x="30861" y="20320"/>
                </a:lnTo>
                <a:lnTo>
                  <a:pt x="270535" y="261861"/>
                </a:lnTo>
                <a:lnTo>
                  <a:pt x="48272" y="502361"/>
                </a:lnTo>
                <a:lnTo>
                  <a:pt x="27051" y="482727"/>
                </a:lnTo>
                <a:lnTo>
                  <a:pt x="0" y="575945"/>
                </a:lnTo>
                <a:lnTo>
                  <a:pt x="90805" y="541655"/>
                </a:lnTo>
                <a:lnTo>
                  <a:pt x="81038" y="532638"/>
                </a:lnTo>
                <a:lnTo>
                  <a:pt x="69596" y="522058"/>
                </a:lnTo>
                <a:lnTo>
                  <a:pt x="290969" y="282460"/>
                </a:lnTo>
                <a:lnTo>
                  <a:pt x="531164" y="524497"/>
                </a:lnTo>
                <a:lnTo>
                  <a:pt x="510667" y="544830"/>
                </a:lnTo>
                <a:lnTo>
                  <a:pt x="602615" y="5759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 txBox="1"/>
          <p:nvPr/>
        </p:nvSpPr>
        <p:spPr>
          <a:xfrm>
            <a:off x="6509004" y="3904488"/>
            <a:ext cx="281940" cy="2546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050" b="1" dirty="0">
                <a:latin typeface="Arial"/>
                <a:cs typeface="Arial"/>
              </a:rPr>
              <a:t>D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150" name="object 150"/>
          <p:cNvGrpSpPr/>
          <p:nvPr/>
        </p:nvGrpSpPr>
        <p:grpSpPr>
          <a:xfrm>
            <a:off x="6501384" y="2723388"/>
            <a:ext cx="1073150" cy="690880"/>
            <a:chOff x="6501384" y="2723388"/>
            <a:chExt cx="1073150" cy="690880"/>
          </a:xfrm>
        </p:grpSpPr>
        <p:sp>
          <p:nvSpPr>
            <p:cNvPr id="151" name="object 151"/>
            <p:cNvSpPr/>
            <p:nvPr/>
          </p:nvSpPr>
          <p:spPr>
            <a:xfrm>
              <a:off x="6608826" y="2823210"/>
              <a:ext cx="608330" cy="506095"/>
            </a:xfrm>
            <a:custGeom>
              <a:avLst/>
              <a:gdLst/>
              <a:ahLst/>
              <a:cxnLst/>
              <a:rect l="l" t="t" r="r" b="b"/>
              <a:pathLst>
                <a:path w="608329" h="506095">
                  <a:moveTo>
                    <a:pt x="608076" y="126491"/>
                  </a:moveTo>
                  <a:lnTo>
                    <a:pt x="252983" y="126491"/>
                  </a:lnTo>
                  <a:lnTo>
                    <a:pt x="252983" y="0"/>
                  </a:lnTo>
                  <a:lnTo>
                    <a:pt x="0" y="252984"/>
                  </a:lnTo>
                  <a:lnTo>
                    <a:pt x="252983" y="505967"/>
                  </a:lnTo>
                  <a:lnTo>
                    <a:pt x="252983" y="379475"/>
                  </a:lnTo>
                  <a:lnTo>
                    <a:pt x="608076" y="379475"/>
                  </a:lnTo>
                  <a:lnTo>
                    <a:pt x="608076" y="12649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7121652" y="2886456"/>
              <a:ext cx="166370" cy="387350"/>
            </a:xfrm>
            <a:custGeom>
              <a:avLst/>
              <a:gdLst/>
              <a:ahLst/>
              <a:cxnLst/>
              <a:rect l="l" t="t" r="r" b="b"/>
              <a:pathLst>
                <a:path w="166370" h="387350">
                  <a:moveTo>
                    <a:pt x="166116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166116" y="387096"/>
                  </a:lnTo>
                  <a:lnTo>
                    <a:pt x="1661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7121652" y="2886456"/>
              <a:ext cx="166370" cy="387350"/>
            </a:xfrm>
            <a:custGeom>
              <a:avLst/>
              <a:gdLst/>
              <a:ahLst/>
              <a:cxnLst/>
              <a:rect l="l" t="t" r="r" b="b"/>
              <a:pathLst>
                <a:path w="166370" h="387350">
                  <a:moveTo>
                    <a:pt x="0" y="387096"/>
                  </a:moveTo>
                  <a:lnTo>
                    <a:pt x="166116" y="387096"/>
                  </a:lnTo>
                  <a:lnTo>
                    <a:pt x="166116" y="0"/>
                  </a:lnTo>
                  <a:lnTo>
                    <a:pt x="0" y="0"/>
                  </a:lnTo>
                  <a:lnTo>
                    <a:pt x="0" y="38709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6515862" y="2737866"/>
              <a:ext cx="347345" cy="662305"/>
            </a:xfrm>
            <a:custGeom>
              <a:avLst/>
              <a:gdLst/>
              <a:ahLst/>
              <a:cxnLst/>
              <a:rect l="l" t="t" r="r" b="b"/>
              <a:pathLst>
                <a:path w="347345" h="662304">
                  <a:moveTo>
                    <a:pt x="346964" y="0"/>
                  </a:moveTo>
                  <a:lnTo>
                    <a:pt x="0" y="343535"/>
                  </a:lnTo>
                </a:path>
                <a:path w="347345" h="662304">
                  <a:moveTo>
                    <a:pt x="12192" y="336804"/>
                  </a:moveTo>
                  <a:lnTo>
                    <a:pt x="337185" y="661924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7196328" y="2959608"/>
              <a:ext cx="372110" cy="203200"/>
            </a:xfrm>
            <a:custGeom>
              <a:avLst/>
              <a:gdLst/>
              <a:ahLst/>
              <a:cxnLst/>
              <a:rect l="l" t="t" r="r" b="b"/>
              <a:pathLst>
                <a:path w="372109" h="203200">
                  <a:moveTo>
                    <a:pt x="371855" y="0"/>
                  </a:moveTo>
                  <a:lnTo>
                    <a:pt x="0" y="0"/>
                  </a:lnTo>
                  <a:lnTo>
                    <a:pt x="0" y="202691"/>
                  </a:lnTo>
                  <a:lnTo>
                    <a:pt x="371855" y="202691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7196328" y="2959608"/>
              <a:ext cx="372110" cy="203200"/>
            </a:xfrm>
            <a:custGeom>
              <a:avLst/>
              <a:gdLst/>
              <a:ahLst/>
              <a:cxnLst/>
              <a:rect l="l" t="t" r="r" b="b"/>
              <a:pathLst>
                <a:path w="372109" h="203200">
                  <a:moveTo>
                    <a:pt x="0" y="202691"/>
                  </a:moveTo>
                  <a:lnTo>
                    <a:pt x="371855" y="202691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269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7197852" y="2959608"/>
              <a:ext cx="370840" cy="204470"/>
            </a:xfrm>
            <a:custGeom>
              <a:avLst/>
              <a:gdLst/>
              <a:ahLst/>
              <a:cxnLst/>
              <a:rect l="l" t="t" r="r" b="b"/>
              <a:pathLst>
                <a:path w="370840" h="204469">
                  <a:moveTo>
                    <a:pt x="1524" y="204215"/>
                  </a:moveTo>
                  <a:lnTo>
                    <a:pt x="367283" y="0"/>
                  </a:lnTo>
                </a:path>
                <a:path w="370840" h="204469">
                  <a:moveTo>
                    <a:pt x="0" y="0"/>
                  </a:moveTo>
                  <a:lnTo>
                    <a:pt x="370331" y="201167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7347966" y="2888742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5">
                  <a:moveTo>
                    <a:pt x="0" y="0"/>
                  </a:moveTo>
                  <a:lnTo>
                    <a:pt x="2285" y="71500"/>
                  </a:lnTo>
                </a:path>
                <a:path w="64770" h="71755">
                  <a:moveTo>
                    <a:pt x="62483" y="0"/>
                  </a:moveTo>
                  <a:lnTo>
                    <a:pt x="64769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9" name="object 159"/>
          <p:cNvSpPr txBox="1"/>
          <p:nvPr/>
        </p:nvSpPr>
        <p:spPr>
          <a:xfrm>
            <a:off x="7242175" y="3184905"/>
            <a:ext cx="33337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20" dirty="0">
                <a:latin typeface="Arial"/>
                <a:cs typeface="Arial"/>
              </a:rPr>
              <a:t>M</a:t>
            </a:r>
            <a:r>
              <a:rPr sz="1050" b="1" dirty="0">
                <a:latin typeface="Arial"/>
                <a:cs typeface="Arial"/>
              </a:rPr>
              <a:t>a</a:t>
            </a:r>
            <a:r>
              <a:rPr sz="1050" b="1" spc="-5" dirty="0">
                <a:latin typeface="Arial"/>
                <a:cs typeface="Arial"/>
              </a:rPr>
              <a:t>i</a:t>
            </a:r>
            <a:r>
              <a:rPr sz="1050" b="1" dirty="0">
                <a:latin typeface="Arial"/>
                <a:cs typeface="Arial"/>
              </a:rPr>
              <a:t>n</a:t>
            </a:r>
            <a:endParaRPr sz="1050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7234555" y="3344926"/>
            <a:ext cx="38290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E</a:t>
            </a:r>
            <a:r>
              <a:rPr sz="1050" b="1" spc="-5" dirty="0">
                <a:latin typeface="Arial"/>
                <a:cs typeface="Arial"/>
              </a:rPr>
              <a:t>ff</a:t>
            </a:r>
            <a:r>
              <a:rPr sz="1050" b="1" dirty="0">
                <a:latin typeface="Arial"/>
                <a:cs typeface="Arial"/>
              </a:rPr>
              <a:t>ort</a:t>
            </a:r>
            <a:endParaRPr sz="1050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3392551" y="3020059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B</a:t>
            </a:r>
            <a:r>
              <a:rPr sz="1200" b="1" spc="-5" dirty="0">
                <a:solidFill>
                  <a:srgbClr val="0066FF"/>
                </a:solidFill>
                <a:latin typeface="Calibri"/>
                <a:cs typeface="Calibri"/>
              </a:rPr>
              <a:t>S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2679192" y="2132076"/>
            <a:ext cx="287020" cy="1905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7145" rIns="0" bIns="0" rtlCol="0">
            <a:spAutoFit/>
          </a:bodyPr>
          <a:lstStyle/>
          <a:p>
            <a:pPr marL="74930">
              <a:lnSpc>
                <a:spcPts val="1365"/>
              </a:lnSpc>
              <a:spcBef>
                <a:spcPts val="135"/>
              </a:spcBef>
            </a:pPr>
            <a:r>
              <a:rPr sz="1200" b="1" spc="-5" dirty="0">
                <a:solidFill>
                  <a:srgbClr val="0066FF"/>
                </a:solidFill>
                <a:latin typeface="Calibri"/>
                <a:cs typeface="Calibri"/>
              </a:rPr>
              <a:t>ME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3401567" y="2176272"/>
            <a:ext cx="259079" cy="152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8415">
              <a:lnSpc>
                <a:spcPts val="1200"/>
              </a:lnSpc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4125595" y="2136775"/>
            <a:ext cx="2495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2702051" y="3051048"/>
            <a:ext cx="233679" cy="1543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10"/>
              </a:lnSpc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3983482" y="3853688"/>
            <a:ext cx="5264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6FF"/>
                </a:solidFill>
                <a:latin typeface="Calibri"/>
                <a:cs typeface="Calibri"/>
              </a:rPr>
              <a:t>R</a:t>
            </a:r>
            <a:r>
              <a:rPr sz="1200" b="1" spc="-5" dirty="0">
                <a:solidFill>
                  <a:srgbClr val="0066FF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</a:t>
            </a:r>
            <a:r>
              <a:rPr sz="1200" b="1" spc="10" dirty="0">
                <a:solidFill>
                  <a:srgbClr val="0066FF"/>
                </a:solidFill>
                <a:latin typeface="Calibri"/>
                <a:cs typeface="Calibri"/>
              </a:rPr>
              <a:t>r</a:t>
            </a:r>
            <a:r>
              <a:rPr sz="1200" b="1" spc="-20" dirty="0">
                <a:solidFill>
                  <a:srgbClr val="0066FF"/>
                </a:solidFill>
                <a:latin typeface="Calibri"/>
                <a:cs typeface="Calibri"/>
              </a:rPr>
              <a:t>v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4110609" y="3017646"/>
            <a:ext cx="273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B</a:t>
            </a:r>
            <a:r>
              <a:rPr sz="1200" b="1" spc="-20" dirty="0">
                <a:solidFill>
                  <a:srgbClr val="0066FF"/>
                </a:solidFill>
                <a:latin typeface="Calibri"/>
                <a:cs typeface="Calibri"/>
              </a:rPr>
              <a:t>S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8795766" y="6611213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48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61641" y="1077462"/>
            <a:ext cx="6884034" cy="5384800"/>
            <a:chOff x="961641" y="1077462"/>
            <a:chExt cx="6884034" cy="5384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1641" y="1077462"/>
              <a:ext cx="6883912" cy="53842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7551" y="1094231"/>
              <a:ext cx="6781800" cy="52913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82979" y="1089659"/>
              <a:ext cx="6791325" cy="5300980"/>
            </a:xfrm>
            <a:custGeom>
              <a:avLst/>
              <a:gdLst/>
              <a:ahLst/>
              <a:cxnLst/>
              <a:rect l="l" t="t" r="r" b="b"/>
              <a:pathLst>
                <a:path w="6791325" h="5300980">
                  <a:moveTo>
                    <a:pt x="0" y="5300472"/>
                  </a:moveTo>
                  <a:lnTo>
                    <a:pt x="6790944" y="5300472"/>
                  </a:lnTo>
                  <a:lnTo>
                    <a:pt x="6790944" y="0"/>
                  </a:lnTo>
                  <a:lnTo>
                    <a:pt x="0" y="0"/>
                  </a:lnTo>
                  <a:lnTo>
                    <a:pt x="0" y="530047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939542" y="1419605"/>
            <a:ext cx="768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solidFill>
                  <a:srgbClr val="0066FF"/>
                </a:solidFill>
                <a:latin typeface="Calibri"/>
                <a:cs typeface="Calibri"/>
              </a:rPr>
              <a:t>Shaping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43425" y="1434465"/>
            <a:ext cx="772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solidFill>
                  <a:srgbClr val="0066FF"/>
                </a:solidFill>
                <a:latin typeface="Calibri"/>
                <a:cs typeface="Calibri"/>
              </a:rPr>
              <a:t>Decisive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52134" y="1421638"/>
            <a:ext cx="977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5" dirty="0">
                <a:solidFill>
                  <a:srgbClr val="0066FF"/>
                </a:solidFill>
                <a:latin typeface="Calibri"/>
                <a:cs typeface="Calibri"/>
              </a:rPr>
              <a:t>Sustaining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678809" y="2619629"/>
            <a:ext cx="4101465" cy="2874645"/>
            <a:chOff x="3678809" y="2619629"/>
            <a:chExt cx="4101465" cy="2874645"/>
          </a:xfrm>
        </p:grpSpPr>
        <p:sp>
          <p:nvSpPr>
            <p:cNvPr id="10" name="object 10"/>
            <p:cNvSpPr/>
            <p:nvPr/>
          </p:nvSpPr>
          <p:spPr>
            <a:xfrm>
              <a:off x="3998976" y="4866132"/>
              <a:ext cx="123825" cy="259079"/>
            </a:xfrm>
            <a:custGeom>
              <a:avLst/>
              <a:gdLst/>
              <a:ahLst/>
              <a:cxnLst/>
              <a:rect l="l" t="t" r="r" b="b"/>
              <a:pathLst>
                <a:path w="123825" h="259079">
                  <a:moveTo>
                    <a:pt x="123444" y="0"/>
                  </a:moveTo>
                  <a:lnTo>
                    <a:pt x="0" y="0"/>
                  </a:lnTo>
                  <a:lnTo>
                    <a:pt x="0" y="259080"/>
                  </a:lnTo>
                  <a:lnTo>
                    <a:pt x="123444" y="259080"/>
                  </a:lnTo>
                  <a:lnTo>
                    <a:pt x="123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98976" y="4866132"/>
              <a:ext cx="123825" cy="259079"/>
            </a:xfrm>
            <a:custGeom>
              <a:avLst/>
              <a:gdLst/>
              <a:ahLst/>
              <a:cxnLst/>
              <a:rect l="l" t="t" r="r" b="b"/>
              <a:pathLst>
                <a:path w="123825" h="259079">
                  <a:moveTo>
                    <a:pt x="0" y="259080"/>
                  </a:moveTo>
                  <a:lnTo>
                    <a:pt x="123444" y="259080"/>
                  </a:lnTo>
                  <a:lnTo>
                    <a:pt x="123444" y="0"/>
                  </a:lnTo>
                  <a:lnTo>
                    <a:pt x="0" y="0"/>
                  </a:lnTo>
                  <a:lnTo>
                    <a:pt x="0" y="25908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68240" y="4754880"/>
              <a:ext cx="121920" cy="259079"/>
            </a:xfrm>
            <a:custGeom>
              <a:avLst/>
              <a:gdLst/>
              <a:ahLst/>
              <a:cxnLst/>
              <a:rect l="l" t="t" r="r" b="b"/>
              <a:pathLst>
                <a:path w="121920" h="259079">
                  <a:moveTo>
                    <a:pt x="121920" y="0"/>
                  </a:moveTo>
                  <a:lnTo>
                    <a:pt x="0" y="0"/>
                  </a:lnTo>
                  <a:lnTo>
                    <a:pt x="0" y="259080"/>
                  </a:lnTo>
                  <a:lnTo>
                    <a:pt x="121920" y="259080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68240" y="4754880"/>
              <a:ext cx="121920" cy="259079"/>
            </a:xfrm>
            <a:custGeom>
              <a:avLst/>
              <a:gdLst/>
              <a:ahLst/>
              <a:cxnLst/>
              <a:rect l="l" t="t" r="r" b="b"/>
              <a:pathLst>
                <a:path w="121920" h="259079">
                  <a:moveTo>
                    <a:pt x="0" y="259080"/>
                  </a:moveTo>
                  <a:lnTo>
                    <a:pt x="121920" y="259080"/>
                  </a:lnTo>
                  <a:lnTo>
                    <a:pt x="121920" y="0"/>
                  </a:lnTo>
                  <a:lnTo>
                    <a:pt x="0" y="0"/>
                  </a:lnTo>
                  <a:lnTo>
                    <a:pt x="0" y="25908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36080" y="4165092"/>
              <a:ext cx="123825" cy="259079"/>
            </a:xfrm>
            <a:custGeom>
              <a:avLst/>
              <a:gdLst/>
              <a:ahLst/>
              <a:cxnLst/>
              <a:rect l="l" t="t" r="r" b="b"/>
              <a:pathLst>
                <a:path w="123825" h="259079">
                  <a:moveTo>
                    <a:pt x="123444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123444" y="259079"/>
                  </a:lnTo>
                  <a:lnTo>
                    <a:pt x="123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36080" y="4165092"/>
              <a:ext cx="123825" cy="259079"/>
            </a:xfrm>
            <a:custGeom>
              <a:avLst/>
              <a:gdLst/>
              <a:ahLst/>
              <a:cxnLst/>
              <a:rect l="l" t="t" r="r" b="b"/>
              <a:pathLst>
                <a:path w="123825" h="259079">
                  <a:moveTo>
                    <a:pt x="0" y="259079"/>
                  </a:moveTo>
                  <a:lnTo>
                    <a:pt x="123444" y="259079"/>
                  </a:lnTo>
                  <a:lnTo>
                    <a:pt x="123444" y="0"/>
                  </a:lnTo>
                  <a:lnTo>
                    <a:pt x="0" y="0"/>
                  </a:lnTo>
                  <a:lnTo>
                    <a:pt x="0" y="25907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25412" y="4821936"/>
              <a:ext cx="123825" cy="257810"/>
            </a:xfrm>
            <a:custGeom>
              <a:avLst/>
              <a:gdLst/>
              <a:ahLst/>
              <a:cxnLst/>
              <a:rect l="l" t="t" r="r" b="b"/>
              <a:pathLst>
                <a:path w="123825" h="257810">
                  <a:moveTo>
                    <a:pt x="123444" y="0"/>
                  </a:moveTo>
                  <a:lnTo>
                    <a:pt x="0" y="0"/>
                  </a:lnTo>
                  <a:lnTo>
                    <a:pt x="0" y="257556"/>
                  </a:lnTo>
                  <a:lnTo>
                    <a:pt x="123444" y="257556"/>
                  </a:lnTo>
                  <a:lnTo>
                    <a:pt x="123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25412" y="4821936"/>
              <a:ext cx="123825" cy="257810"/>
            </a:xfrm>
            <a:custGeom>
              <a:avLst/>
              <a:gdLst/>
              <a:ahLst/>
              <a:cxnLst/>
              <a:rect l="l" t="t" r="r" b="b"/>
              <a:pathLst>
                <a:path w="123825" h="257810">
                  <a:moveTo>
                    <a:pt x="0" y="257556"/>
                  </a:moveTo>
                  <a:lnTo>
                    <a:pt x="123444" y="257556"/>
                  </a:lnTo>
                  <a:lnTo>
                    <a:pt x="123444" y="0"/>
                  </a:lnTo>
                  <a:lnTo>
                    <a:pt x="0" y="0"/>
                  </a:lnTo>
                  <a:lnTo>
                    <a:pt x="0" y="25755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693414" y="2634234"/>
              <a:ext cx="4072254" cy="2845435"/>
            </a:xfrm>
            <a:custGeom>
              <a:avLst/>
              <a:gdLst/>
              <a:ahLst/>
              <a:cxnLst/>
              <a:rect l="l" t="t" r="r" b="b"/>
              <a:pathLst>
                <a:path w="4072254" h="2845435">
                  <a:moveTo>
                    <a:pt x="0" y="2845307"/>
                  </a:moveTo>
                  <a:lnTo>
                    <a:pt x="4072128" y="2845307"/>
                  </a:lnTo>
                  <a:lnTo>
                    <a:pt x="4072128" y="0"/>
                  </a:lnTo>
                  <a:lnTo>
                    <a:pt x="0" y="0"/>
                  </a:lnTo>
                  <a:lnTo>
                    <a:pt x="0" y="2845307"/>
                  </a:lnTo>
                  <a:close/>
                </a:path>
                <a:path w="4072254" h="2845435">
                  <a:moveTo>
                    <a:pt x="1898903" y="2067305"/>
                  </a:moveTo>
                  <a:lnTo>
                    <a:pt x="1904275" y="2018540"/>
                  </a:lnTo>
                  <a:lnTo>
                    <a:pt x="1919577" y="1973784"/>
                  </a:lnTo>
                  <a:lnTo>
                    <a:pt x="1943590" y="1934311"/>
                  </a:lnTo>
                  <a:lnTo>
                    <a:pt x="1975095" y="1901394"/>
                  </a:lnTo>
                  <a:lnTo>
                    <a:pt x="2012870" y="1876306"/>
                  </a:lnTo>
                  <a:lnTo>
                    <a:pt x="2055698" y="1860319"/>
                  </a:lnTo>
                  <a:lnTo>
                    <a:pt x="2102358" y="1854708"/>
                  </a:lnTo>
                  <a:lnTo>
                    <a:pt x="2149017" y="1860319"/>
                  </a:lnTo>
                  <a:lnTo>
                    <a:pt x="2191845" y="1876306"/>
                  </a:lnTo>
                  <a:lnTo>
                    <a:pt x="2229620" y="1901394"/>
                  </a:lnTo>
                  <a:lnTo>
                    <a:pt x="2261125" y="1934311"/>
                  </a:lnTo>
                  <a:lnTo>
                    <a:pt x="2285138" y="1973784"/>
                  </a:lnTo>
                  <a:lnTo>
                    <a:pt x="2300440" y="2018540"/>
                  </a:lnTo>
                  <a:lnTo>
                    <a:pt x="2305812" y="2067305"/>
                  </a:lnTo>
                  <a:lnTo>
                    <a:pt x="2300440" y="2116071"/>
                  </a:lnTo>
                  <a:lnTo>
                    <a:pt x="2285138" y="2160827"/>
                  </a:lnTo>
                  <a:lnTo>
                    <a:pt x="2261125" y="2200300"/>
                  </a:lnTo>
                  <a:lnTo>
                    <a:pt x="2229620" y="2233217"/>
                  </a:lnTo>
                  <a:lnTo>
                    <a:pt x="2191845" y="2258305"/>
                  </a:lnTo>
                  <a:lnTo>
                    <a:pt x="2149017" y="2274292"/>
                  </a:lnTo>
                  <a:lnTo>
                    <a:pt x="2102358" y="2279904"/>
                  </a:lnTo>
                  <a:lnTo>
                    <a:pt x="2055698" y="2274292"/>
                  </a:lnTo>
                  <a:lnTo>
                    <a:pt x="2012870" y="2258305"/>
                  </a:lnTo>
                  <a:lnTo>
                    <a:pt x="1975095" y="2233217"/>
                  </a:lnTo>
                  <a:lnTo>
                    <a:pt x="1943590" y="2200300"/>
                  </a:lnTo>
                  <a:lnTo>
                    <a:pt x="1919577" y="2160827"/>
                  </a:lnTo>
                  <a:lnTo>
                    <a:pt x="1904275" y="2116071"/>
                  </a:lnTo>
                  <a:lnTo>
                    <a:pt x="1898903" y="2067305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766815" y="4694301"/>
            <a:ext cx="895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X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19905" y="3528821"/>
            <a:ext cx="1463040" cy="1461770"/>
          </a:xfrm>
          <a:custGeom>
            <a:avLst/>
            <a:gdLst/>
            <a:ahLst/>
            <a:cxnLst/>
            <a:rect l="l" t="t" r="r" b="b"/>
            <a:pathLst>
              <a:path w="1463039" h="1461770">
                <a:moveTo>
                  <a:pt x="1054608" y="212597"/>
                </a:moveTo>
                <a:lnTo>
                  <a:pt x="1060001" y="163832"/>
                </a:lnTo>
                <a:lnTo>
                  <a:pt x="1075366" y="119076"/>
                </a:lnTo>
                <a:lnTo>
                  <a:pt x="1099474" y="79603"/>
                </a:lnTo>
                <a:lnTo>
                  <a:pt x="1131101" y="46686"/>
                </a:lnTo>
                <a:lnTo>
                  <a:pt x="1169019" y="21598"/>
                </a:lnTo>
                <a:lnTo>
                  <a:pt x="1212002" y="5611"/>
                </a:lnTo>
                <a:lnTo>
                  <a:pt x="1258824" y="0"/>
                </a:lnTo>
                <a:lnTo>
                  <a:pt x="1305645" y="5611"/>
                </a:lnTo>
                <a:lnTo>
                  <a:pt x="1348628" y="21598"/>
                </a:lnTo>
                <a:lnTo>
                  <a:pt x="1386546" y="46686"/>
                </a:lnTo>
                <a:lnTo>
                  <a:pt x="1418173" y="79603"/>
                </a:lnTo>
                <a:lnTo>
                  <a:pt x="1442281" y="119076"/>
                </a:lnTo>
                <a:lnTo>
                  <a:pt x="1457646" y="163832"/>
                </a:lnTo>
                <a:lnTo>
                  <a:pt x="1463040" y="212597"/>
                </a:lnTo>
                <a:lnTo>
                  <a:pt x="1457646" y="261363"/>
                </a:lnTo>
                <a:lnTo>
                  <a:pt x="1442281" y="306119"/>
                </a:lnTo>
                <a:lnTo>
                  <a:pt x="1418173" y="345592"/>
                </a:lnTo>
                <a:lnTo>
                  <a:pt x="1386546" y="378509"/>
                </a:lnTo>
                <a:lnTo>
                  <a:pt x="1348628" y="403597"/>
                </a:lnTo>
                <a:lnTo>
                  <a:pt x="1305645" y="419584"/>
                </a:lnTo>
                <a:lnTo>
                  <a:pt x="1258824" y="425195"/>
                </a:lnTo>
                <a:lnTo>
                  <a:pt x="1212002" y="419584"/>
                </a:lnTo>
                <a:lnTo>
                  <a:pt x="1169019" y="403597"/>
                </a:lnTo>
                <a:lnTo>
                  <a:pt x="1131101" y="378509"/>
                </a:lnTo>
                <a:lnTo>
                  <a:pt x="1099474" y="345592"/>
                </a:lnTo>
                <a:lnTo>
                  <a:pt x="1075366" y="306119"/>
                </a:lnTo>
                <a:lnTo>
                  <a:pt x="1060001" y="261363"/>
                </a:lnTo>
                <a:lnTo>
                  <a:pt x="1054608" y="212597"/>
                </a:lnTo>
                <a:close/>
              </a:path>
              <a:path w="1463039" h="1461770">
                <a:moveTo>
                  <a:pt x="0" y="249935"/>
                </a:moveTo>
                <a:lnTo>
                  <a:pt x="5371" y="201372"/>
                </a:lnTo>
                <a:lnTo>
                  <a:pt x="20673" y="156787"/>
                </a:lnTo>
                <a:lnTo>
                  <a:pt x="44686" y="117454"/>
                </a:lnTo>
                <a:lnTo>
                  <a:pt x="76191" y="84646"/>
                </a:lnTo>
                <a:lnTo>
                  <a:pt x="113966" y="59635"/>
                </a:lnTo>
                <a:lnTo>
                  <a:pt x="156794" y="43696"/>
                </a:lnTo>
                <a:lnTo>
                  <a:pt x="203454" y="38100"/>
                </a:lnTo>
                <a:lnTo>
                  <a:pt x="250113" y="43696"/>
                </a:lnTo>
                <a:lnTo>
                  <a:pt x="292941" y="59635"/>
                </a:lnTo>
                <a:lnTo>
                  <a:pt x="330716" y="84646"/>
                </a:lnTo>
                <a:lnTo>
                  <a:pt x="362221" y="117454"/>
                </a:lnTo>
                <a:lnTo>
                  <a:pt x="386234" y="156787"/>
                </a:lnTo>
                <a:lnTo>
                  <a:pt x="401536" y="201372"/>
                </a:lnTo>
                <a:lnTo>
                  <a:pt x="406908" y="249935"/>
                </a:lnTo>
                <a:lnTo>
                  <a:pt x="401536" y="298499"/>
                </a:lnTo>
                <a:lnTo>
                  <a:pt x="386234" y="343084"/>
                </a:lnTo>
                <a:lnTo>
                  <a:pt x="362221" y="382417"/>
                </a:lnTo>
                <a:lnTo>
                  <a:pt x="330716" y="415225"/>
                </a:lnTo>
                <a:lnTo>
                  <a:pt x="292941" y="440236"/>
                </a:lnTo>
                <a:lnTo>
                  <a:pt x="250113" y="456175"/>
                </a:lnTo>
                <a:lnTo>
                  <a:pt x="203454" y="461771"/>
                </a:lnTo>
                <a:lnTo>
                  <a:pt x="156794" y="456175"/>
                </a:lnTo>
                <a:lnTo>
                  <a:pt x="113966" y="440236"/>
                </a:lnTo>
                <a:lnTo>
                  <a:pt x="76191" y="415225"/>
                </a:lnTo>
                <a:lnTo>
                  <a:pt x="44686" y="382417"/>
                </a:lnTo>
                <a:lnTo>
                  <a:pt x="20673" y="343084"/>
                </a:lnTo>
                <a:lnTo>
                  <a:pt x="5371" y="298499"/>
                </a:lnTo>
                <a:lnTo>
                  <a:pt x="0" y="249935"/>
                </a:lnTo>
                <a:close/>
              </a:path>
              <a:path w="1463039" h="1461770">
                <a:moveTo>
                  <a:pt x="204216" y="1249679"/>
                </a:moveTo>
                <a:lnTo>
                  <a:pt x="209587" y="1201116"/>
                </a:lnTo>
                <a:lnTo>
                  <a:pt x="224889" y="1156531"/>
                </a:lnTo>
                <a:lnTo>
                  <a:pt x="248902" y="1117198"/>
                </a:lnTo>
                <a:lnTo>
                  <a:pt x="280407" y="1084390"/>
                </a:lnTo>
                <a:lnTo>
                  <a:pt x="318182" y="1059379"/>
                </a:lnTo>
                <a:lnTo>
                  <a:pt x="361010" y="1043440"/>
                </a:lnTo>
                <a:lnTo>
                  <a:pt x="407670" y="1037844"/>
                </a:lnTo>
                <a:lnTo>
                  <a:pt x="454329" y="1043440"/>
                </a:lnTo>
                <a:lnTo>
                  <a:pt x="497157" y="1059379"/>
                </a:lnTo>
                <a:lnTo>
                  <a:pt x="534932" y="1084390"/>
                </a:lnTo>
                <a:lnTo>
                  <a:pt x="566437" y="1117198"/>
                </a:lnTo>
                <a:lnTo>
                  <a:pt x="590450" y="1156531"/>
                </a:lnTo>
                <a:lnTo>
                  <a:pt x="605752" y="1201116"/>
                </a:lnTo>
                <a:lnTo>
                  <a:pt x="611124" y="1249679"/>
                </a:lnTo>
                <a:lnTo>
                  <a:pt x="605752" y="1298243"/>
                </a:lnTo>
                <a:lnTo>
                  <a:pt x="590450" y="1342828"/>
                </a:lnTo>
                <a:lnTo>
                  <a:pt x="566437" y="1382161"/>
                </a:lnTo>
                <a:lnTo>
                  <a:pt x="534932" y="1414969"/>
                </a:lnTo>
                <a:lnTo>
                  <a:pt x="497157" y="1439980"/>
                </a:lnTo>
                <a:lnTo>
                  <a:pt x="454329" y="1455919"/>
                </a:lnTo>
                <a:lnTo>
                  <a:pt x="407670" y="1461515"/>
                </a:lnTo>
                <a:lnTo>
                  <a:pt x="361010" y="1455919"/>
                </a:lnTo>
                <a:lnTo>
                  <a:pt x="318182" y="1439980"/>
                </a:lnTo>
                <a:lnTo>
                  <a:pt x="280407" y="1414969"/>
                </a:lnTo>
                <a:lnTo>
                  <a:pt x="248902" y="1382161"/>
                </a:lnTo>
                <a:lnTo>
                  <a:pt x="224889" y="1342828"/>
                </a:lnTo>
                <a:lnTo>
                  <a:pt x="209587" y="1298243"/>
                </a:lnTo>
                <a:lnTo>
                  <a:pt x="204216" y="1249679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118483" y="4634229"/>
            <a:ext cx="2476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" marR="5080" indent="-6286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477258" y="3549269"/>
            <a:ext cx="2555240" cy="1651000"/>
            <a:chOff x="4477258" y="3549269"/>
            <a:chExt cx="2555240" cy="1651000"/>
          </a:xfrm>
        </p:grpSpPr>
        <p:sp>
          <p:nvSpPr>
            <p:cNvPr id="23" name="object 23"/>
            <p:cNvSpPr/>
            <p:nvPr/>
          </p:nvSpPr>
          <p:spPr>
            <a:xfrm>
              <a:off x="6280404" y="4573524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371855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371855" y="204215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280404" y="4573524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5"/>
                  </a:moveTo>
                  <a:lnTo>
                    <a:pt x="371855" y="204215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81928" y="4573524"/>
              <a:ext cx="370840" cy="205740"/>
            </a:xfrm>
            <a:custGeom>
              <a:avLst/>
              <a:gdLst/>
              <a:ahLst/>
              <a:cxnLst/>
              <a:rect l="l" t="t" r="r" b="b"/>
              <a:pathLst>
                <a:path w="370840" h="205739">
                  <a:moveTo>
                    <a:pt x="0" y="205739"/>
                  </a:moveTo>
                  <a:lnTo>
                    <a:pt x="367283" y="0"/>
                  </a:lnTo>
                </a:path>
                <a:path w="370840" h="205739">
                  <a:moveTo>
                    <a:pt x="0" y="0"/>
                  </a:moveTo>
                  <a:lnTo>
                    <a:pt x="370331" y="202692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432042" y="4502658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1"/>
                  </a:lnTo>
                </a:path>
                <a:path w="64770" h="71754">
                  <a:moveTo>
                    <a:pt x="62484" y="0"/>
                  </a:moveTo>
                  <a:lnTo>
                    <a:pt x="64770" y="71501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83608" y="4843272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371856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371856" y="204215"/>
                  </a:lnTo>
                  <a:lnTo>
                    <a:pt x="371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83608" y="4843272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0" y="204215"/>
                  </a:moveTo>
                  <a:lnTo>
                    <a:pt x="371856" y="204215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1812" y="4888991"/>
              <a:ext cx="141732" cy="11429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629150" y="4776977"/>
              <a:ext cx="66675" cy="71755"/>
            </a:xfrm>
            <a:custGeom>
              <a:avLst/>
              <a:gdLst/>
              <a:ahLst/>
              <a:cxnLst/>
              <a:rect l="l" t="t" r="r" b="b"/>
              <a:pathLst>
                <a:path w="66675" h="71754">
                  <a:moveTo>
                    <a:pt x="0" y="0"/>
                  </a:moveTo>
                  <a:lnTo>
                    <a:pt x="2286" y="71501"/>
                  </a:lnTo>
                </a:path>
                <a:path w="66675" h="71754">
                  <a:moveTo>
                    <a:pt x="64008" y="0"/>
                  </a:moveTo>
                  <a:lnTo>
                    <a:pt x="66294" y="71501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755130" y="3563874"/>
              <a:ext cx="262255" cy="1621790"/>
            </a:xfrm>
            <a:custGeom>
              <a:avLst/>
              <a:gdLst/>
              <a:ahLst/>
              <a:cxnLst/>
              <a:rect l="l" t="t" r="r" b="b"/>
              <a:pathLst>
                <a:path w="262254" h="1621789">
                  <a:moveTo>
                    <a:pt x="0" y="0"/>
                  </a:moveTo>
                  <a:lnTo>
                    <a:pt x="14511" y="10074"/>
                  </a:lnTo>
                  <a:lnTo>
                    <a:pt x="29606" y="19637"/>
                  </a:lnTo>
                  <a:lnTo>
                    <a:pt x="43487" y="30271"/>
                  </a:lnTo>
                  <a:lnTo>
                    <a:pt x="77467" y="87503"/>
                  </a:lnTo>
                  <a:lnTo>
                    <a:pt x="96279" y="131515"/>
                  </a:lnTo>
                  <a:lnTo>
                    <a:pt x="111186" y="175652"/>
                  </a:lnTo>
                  <a:lnTo>
                    <a:pt x="122581" y="219970"/>
                  </a:lnTo>
                  <a:lnTo>
                    <a:pt x="130859" y="264524"/>
                  </a:lnTo>
                  <a:lnTo>
                    <a:pt x="136414" y="309370"/>
                  </a:lnTo>
                  <a:lnTo>
                    <a:pt x="139639" y="354565"/>
                  </a:lnTo>
                  <a:lnTo>
                    <a:pt x="140928" y="400163"/>
                  </a:lnTo>
                  <a:lnTo>
                    <a:pt x="140675" y="446222"/>
                  </a:lnTo>
                  <a:lnTo>
                    <a:pt x="139275" y="492796"/>
                  </a:lnTo>
                  <a:lnTo>
                    <a:pt x="137121" y="539942"/>
                  </a:lnTo>
                  <a:lnTo>
                    <a:pt x="134607" y="587715"/>
                  </a:lnTo>
                  <a:lnTo>
                    <a:pt x="132127" y="636171"/>
                  </a:lnTo>
                  <a:lnTo>
                    <a:pt x="130076" y="685367"/>
                  </a:lnTo>
                  <a:lnTo>
                    <a:pt x="128846" y="735357"/>
                  </a:lnTo>
                  <a:lnTo>
                    <a:pt x="128832" y="786198"/>
                  </a:lnTo>
                  <a:lnTo>
                    <a:pt x="130428" y="837945"/>
                  </a:lnTo>
                  <a:lnTo>
                    <a:pt x="133250" y="849520"/>
                  </a:lnTo>
                  <a:lnTo>
                    <a:pt x="139192" y="860250"/>
                  </a:lnTo>
                  <a:lnTo>
                    <a:pt x="146180" y="870717"/>
                  </a:lnTo>
                  <a:lnTo>
                    <a:pt x="152146" y="881507"/>
                  </a:lnTo>
                  <a:lnTo>
                    <a:pt x="161049" y="905752"/>
                  </a:lnTo>
                  <a:lnTo>
                    <a:pt x="162798" y="913638"/>
                  </a:lnTo>
                  <a:lnTo>
                    <a:pt x="167380" y="919047"/>
                  </a:lnTo>
                  <a:lnTo>
                    <a:pt x="184785" y="935863"/>
                  </a:lnTo>
                  <a:lnTo>
                    <a:pt x="187043" y="949608"/>
                  </a:lnTo>
                  <a:lnTo>
                    <a:pt x="189039" y="963437"/>
                  </a:lnTo>
                  <a:lnTo>
                    <a:pt x="191607" y="977100"/>
                  </a:lnTo>
                  <a:lnTo>
                    <a:pt x="195579" y="990345"/>
                  </a:lnTo>
                  <a:lnTo>
                    <a:pt x="206206" y="1012279"/>
                  </a:lnTo>
                  <a:lnTo>
                    <a:pt x="218773" y="1033414"/>
                  </a:lnTo>
                  <a:lnTo>
                    <a:pt x="230602" y="1054764"/>
                  </a:lnTo>
                  <a:lnTo>
                    <a:pt x="247338" y="1110315"/>
                  </a:lnTo>
                  <a:lnTo>
                    <a:pt x="258605" y="1170834"/>
                  </a:lnTo>
                  <a:lnTo>
                    <a:pt x="261696" y="1259702"/>
                  </a:lnTo>
                  <a:lnTo>
                    <a:pt x="262090" y="1311390"/>
                  </a:lnTo>
                  <a:lnTo>
                    <a:pt x="262141" y="1363083"/>
                  </a:lnTo>
                  <a:lnTo>
                    <a:pt x="261953" y="1414780"/>
                  </a:lnTo>
                  <a:lnTo>
                    <a:pt x="261628" y="1466476"/>
                  </a:lnTo>
                  <a:lnTo>
                    <a:pt x="261268" y="1518169"/>
                  </a:lnTo>
                  <a:lnTo>
                    <a:pt x="260977" y="1569857"/>
                  </a:lnTo>
                  <a:lnTo>
                    <a:pt x="260858" y="1621536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489447" y="3124326"/>
            <a:ext cx="7353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Decisive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681851" y="3046908"/>
            <a:ext cx="1000760" cy="52197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795"/>
              </a:spcBef>
            </a:pPr>
            <a:r>
              <a:rPr sz="1400" b="1" spc="-5" dirty="0">
                <a:latin typeface="Arial"/>
                <a:cs typeface="Arial"/>
              </a:rPr>
              <a:t>Sustaining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sz="900" b="1" dirty="0">
                <a:latin typeface="Arial"/>
                <a:cs typeface="Arial"/>
              </a:rPr>
              <a:t>LD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670933" y="3581272"/>
            <a:ext cx="2907030" cy="1651000"/>
            <a:chOff x="4670933" y="3581272"/>
            <a:chExt cx="2907030" cy="1651000"/>
          </a:xfrm>
        </p:grpSpPr>
        <p:sp>
          <p:nvSpPr>
            <p:cNvPr id="35" name="object 35"/>
            <p:cNvSpPr/>
            <p:nvPr/>
          </p:nvSpPr>
          <p:spPr>
            <a:xfrm>
              <a:off x="4685538" y="3595877"/>
              <a:ext cx="264160" cy="1621790"/>
            </a:xfrm>
            <a:custGeom>
              <a:avLst/>
              <a:gdLst/>
              <a:ahLst/>
              <a:cxnLst/>
              <a:rect l="l" t="t" r="r" b="b"/>
              <a:pathLst>
                <a:path w="264160" h="1621789">
                  <a:moveTo>
                    <a:pt x="0" y="0"/>
                  </a:moveTo>
                  <a:lnTo>
                    <a:pt x="14551" y="10074"/>
                  </a:lnTo>
                  <a:lnTo>
                    <a:pt x="29733" y="19637"/>
                  </a:lnTo>
                  <a:lnTo>
                    <a:pt x="43701" y="30271"/>
                  </a:lnTo>
                  <a:lnTo>
                    <a:pt x="77864" y="87503"/>
                  </a:lnTo>
                  <a:lnTo>
                    <a:pt x="96792" y="131515"/>
                  </a:lnTo>
                  <a:lnTo>
                    <a:pt x="111791" y="175652"/>
                  </a:lnTo>
                  <a:lnTo>
                    <a:pt x="123257" y="219970"/>
                  </a:lnTo>
                  <a:lnTo>
                    <a:pt x="131587" y="264524"/>
                  </a:lnTo>
                  <a:lnTo>
                    <a:pt x="137176" y="309370"/>
                  </a:lnTo>
                  <a:lnTo>
                    <a:pt x="140422" y="354565"/>
                  </a:lnTo>
                  <a:lnTo>
                    <a:pt x="141720" y="400163"/>
                  </a:lnTo>
                  <a:lnTo>
                    <a:pt x="141468" y="446222"/>
                  </a:lnTo>
                  <a:lnTo>
                    <a:pt x="140061" y="492796"/>
                  </a:lnTo>
                  <a:lnTo>
                    <a:pt x="137896" y="539942"/>
                  </a:lnTo>
                  <a:lnTo>
                    <a:pt x="135370" y="587715"/>
                  </a:lnTo>
                  <a:lnTo>
                    <a:pt x="132879" y="636171"/>
                  </a:lnTo>
                  <a:lnTo>
                    <a:pt x="130818" y="685367"/>
                  </a:lnTo>
                  <a:lnTo>
                    <a:pt x="129586" y="735357"/>
                  </a:lnTo>
                  <a:lnTo>
                    <a:pt x="129578" y="786198"/>
                  </a:lnTo>
                  <a:lnTo>
                    <a:pt x="131190" y="837946"/>
                  </a:lnTo>
                  <a:lnTo>
                    <a:pt x="134014" y="849520"/>
                  </a:lnTo>
                  <a:lnTo>
                    <a:pt x="139969" y="860250"/>
                  </a:lnTo>
                  <a:lnTo>
                    <a:pt x="146996" y="870717"/>
                  </a:lnTo>
                  <a:lnTo>
                    <a:pt x="153035" y="881507"/>
                  </a:lnTo>
                  <a:lnTo>
                    <a:pt x="161994" y="905752"/>
                  </a:lnTo>
                  <a:lnTo>
                    <a:pt x="163750" y="913638"/>
                  </a:lnTo>
                  <a:lnTo>
                    <a:pt x="168340" y="919047"/>
                  </a:lnTo>
                  <a:lnTo>
                    <a:pt x="185800" y="935863"/>
                  </a:lnTo>
                  <a:lnTo>
                    <a:pt x="188132" y="949608"/>
                  </a:lnTo>
                  <a:lnTo>
                    <a:pt x="190166" y="963437"/>
                  </a:lnTo>
                  <a:lnTo>
                    <a:pt x="192748" y="977100"/>
                  </a:lnTo>
                  <a:lnTo>
                    <a:pt x="196723" y="990346"/>
                  </a:lnTo>
                  <a:lnTo>
                    <a:pt x="207371" y="1012279"/>
                  </a:lnTo>
                  <a:lnTo>
                    <a:pt x="219995" y="1033414"/>
                  </a:lnTo>
                  <a:lnTo>
                    <a:pt x="231905" y="1054764"/>
                  </a:lnTo>
                  <a:lnTo>
                    <a:pt x="248806" y="1110315"/>
                  </a:lnTo>
                  <a:lnTo>
                    <a:pt x="260074" y="1170834"/>
                  </a:lnTo>
                  <a:lnTo>
                    <a:pt x="263130" y="1259702"/>
                  </a:lnTo>
                  <a:lnTo>
                    <a:pt x="263540" y="1311390"/>
                  </a:lnTo>
                  <a:lnTo>
                    <a:pt x="263594" y="1363083"/>
                  </a:lnTo>
                  <a:lnTo>
                    <a:pt x="263397" y="1414780"/>
                  </a:lnTo>
                  <a:lnTo>
                    <a:pt x="263058" y="1466476"/>
                  </a:lnTo>
                  <a:lnTo>
                    <a:pt x="262683" y="1518169"/>
                  </a:lnTo>
                  <a:lnTo>
                    <a:pt x="262380" y="1569857"/>
                  </a:lnTo>
                  <a:lnTo>
                    <a:pt x="262254" y="1621536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199376" y="4597907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371855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371855" y="204215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99376" y="4597907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5"/>
                  </a:moveTo>
                  <a:lnTo>
                    <a:pt x="371855" y="204215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351014" y="4527041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5" y="71500"/>
                  </a:lnTo>
                </a:path>
                <a:path w="64770" h="71754">
                  <a:moveTo>
                    <a:pt x="62483" y="0"/>
                  </a:moveTo>
                  <a:lnTo>
                    <a:pt x="64769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7224014" y="4598923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BEB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7124445" y="3701541"/>
            <a:ext cx="386080" cy="292100"/>
            <a:chOff x="7124445" y="3701541"/>
            <a:chExt cx="386080" cy="292100"/>
          </a:xfrm>
        </p:grpSpPr>
        <p:sp>
          <p:nvSpPr>
            <p:cNvPr id="41" name="object 41"/>
            <p:cNvSpPr/>
            <p:nvPr/>
          </p:nvSpPr>
          <p:spPr>
            <a:xfrm>
              <a:off x="7130795" y="3782567"/>
              <a:ext cx="373380" cy="204470"/>
            </a:xfrm>
            <a:custGeom>
              <a:avLst/>
              <a:gdLst/>
              <a:ahLst/>
              <a:cxnLst/>
              <a:rect l="l" t="t" r="r" b="b"/>
              <a:pathLst>
                <a:path w="373379" h="204470">
                  <a:moveTo>
                    <a:pt x="373379" y="0"/>
                  </a:moveTo>
                  <a:lnTo>
                    <a:pt x="0" y="0"/>
                  </a:lnTo>
                  <a:lnTo>
                    <a:pt x="0" y="204216"/>
                  </a:lnTo>
                  <a:lnTo>
                    <a:pt x="373379" y="204216"/>
                  </a:lnTo>
                  <a:lnTo>
                    <a:pt x="373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130795" y="3782567"/>
              <a:ext cx="373380" cy="204470"/>
            </a:xfrm>
            <a:custGeom>
              <a:avLst/>
              <a:gdLst/>
              <a:ahLst/>
              <a:cxnLst/>
              <a:rect l="l" t="t" r="r" b="b"/>
              <a:pathLst>
                <a:path w="373379" h="204470">
                  <a:moveTo>
                    <a:pt x="0" y="204216"/>
                  </a:moveTo>
                  <a:lnTo>
                    <a:pt x="373379" y="204216"/>
                  </a:lnTo>
                  <a:lnTo>
                    <a:pt x="373379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282433" y="3711701"/>
              <a:ext cx="66675" cy="71755"/>
            </a:xfrm>
            <a:custGeom>
              <a:avLst/>
              <a:gdLst/>
              <a:ahLst/>
              <a:cxnLst/>
              <a:rect l="l" t="t" r="r" b="b"/>
              <a:pathLst>
                <a:path w="66675" h="71754">
                  <a:moveTo>
                    <a:pt x="0" y="0"/>
                  </a:moveTo>
                  <a:lnTo>
                    <a:pt x="2286" y="71500"/>
                  </a:lnTo>
                </a:path>
                <a:path w="66675" h="71754">
                  <a:moveTo>
                    <a:pt x="64008" y="0"/>
                  </a:moveTo>
                  <a:lnTo>
                    <a:pt x="66294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7166102" y="3772661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BSB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346190" y="4768088"/>
            <a:ext cx="3022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SE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1</a:t>
            </a:r>
            <a:endParaRPr sz="105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115306" y="4431538"/>
            <a:ext cx="602615" cy="575945"/>
          </a:xfrm>
          <a:custGeom>
            <a:avLst/>
            <a:gdLst/>
            <a:ahLst/>
            <a:cxnLst/>
            <a:rect l="l" t="t" r="r" b="b"/>
            <a:pathLst>
              <a:path w="602614" h="575945">
                <a:moveTo>
                  <a:pt x="602615" y="575945"/>
                </a:moveTo>
                <a:lnTo>
                  <a:pt x="589064" y="534797"/>
                </a:lnTo>
                <a:lnTo>
                  <a:pt x="572262" y="483743"/>
                </a:lnTo>
                <a:lnTo>
                  <a:pt x="551764" y="504075"/>
                </a:lnTo>
                <a:lnTo>
                  <a:pt x="310642" y="261162"/>
                </a:lnTo>
                <a:lnTo>
                  <a:pt x="533527" y="19939"/>
                </a:lnTo>
                <a:lnTo>
                  <a:pt x="512191" y="381"/>
                </a:lnTo>
                <a:lnTo>
                  <a:pt x="290207" y="240576"/>
                </a:lnTo>
                <a:lnTo>
                  <a:pt x="51435" y="0"/>
                </a:lnTo>
                <a:lnTo>
                  <a:pt x="30861" y="20320"/>
                </a:lnTo>
                <a:lnTo>
                  <a:pt x="270535" y="261861"/>
                </a:lnTo>
                <a:lnTo>
                  <a:pt x="48272" y="502361"/>
                </a:lnTo>
                <a:lnTo>
                  <a:pt x="27051" y="482727"/>
                </a:lnTo>
                <a:lnTo>
                  <a:pt x="0" y="575945"/>
                </a:lnTo>
                <a:lnTo>
                  <a:pt x="90805" y="541655"/>
                </a:lnTo>
                <a:lnTo>
                  <a:pt x="81038" y="532638"/>
                </a:lnTo>
                <a:lnTo>
                  <a:pt x="69596" y="522058"/>
                </a:lnTo>
                <a:lnTo>
                  <a:pt x="290969" y="282460"/>
                </a:lnTo>
                <a:lnTo>
                  <a:pt x="531164" y="524497"/>
                </a:lnTo>
                <a:lnTo>
                  <a:pt x="510667" y="544830"/>
                </a:lnTo>
                <a:lnTo>
                  <a:pt x="602615" y="5759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5269991" y="4576571"/>
            <a:ext cx="281940" cy="2546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40"/>
              </a:spcBef>
            </a:pPr>
            <a:r>
              <a:rPr sz="1050" b="1" dirty="0">
                <a:latin typeface="Arial"/>
                <a:cs typeface="Arial"/>
              </a:rPr>
              <a:t>D</a:t>
            </a:r>
            <a:endParaRPr sz="10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914902" y="3620294"/>
            <a:ext cx="2450465" cy="572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  <a:tabLst>
                <a:tab pos="1054735" algn="l"/>
              </a:tabLst>
            </a:pPr>
            <a:r>
              <a:rPr sz="1350" b="1" spc="-7" baseline="-18518" dirty="0">
                <a:latin typeface="Arial"/>
                <a:cs typeface="Arial"/>
              </a:rPr>
              <a:t>OBJ	</a:t>
            </a:r>
            <a:r>
              <a:rPr sz="900" b="1" spc="-5" dirty="0">
                <a:latin typeface="Arial"/>
                <a:cs typeface="Arial"/>
              </a:rPr>
              <a:t>OBJ</a:t>
            </a:r>
            <a:endParaRPr sz="900">
              <a:latin typeface="Arial"/>
              <a:cs typeface="Arial"/>
            </a:endParaRPr>
          </a:p>
          <a:p>
            <a:pPr marL="81915">
              <a:lnSpc>
                <a:spcPts val="1025"/>
              </a:lnSpc>
              <a:tabLst>
                <a:tab pos="1134110" algn="l"/>
              </a:tabLst>
            </a:pPr>
            <a:r>
              <a:rPr sz="1350" b="1" baseline="-18518" dirty="0">
                <a:latin typeface="Arial"/>
                <a:cs typeface="Arial"/>
              </a:rPr>
              <a:t>Z	</a:t>
            </a:r>
            <a:r>
              <a:rPr sz="900" b="1" dirty="0">
                <a:latin typeface="Arial"/>
                <a:cs typeface="Arial"/>
              </a:rPr>
              <a:t>Y</a:t>
            </a:r>
            <a:endParaRPr sz="900">
              <a:latin typeface="Arial"/>
              <a:cs typeface="Arial"/>
            </a:endParaRPr>
          </a:p>
          <a:p>
            <a:pPr marL="2100580">
              <a:lnSpc>
                <a:spcPts val="1205"/>
              </a:lnSpc>
            </a:pPr>
            <a:r>
              <a:rPr sz="1050" b="1" spc="5" dirty="0">
                <a:latin typeface="Arial"/>
                <a:cs typeface="Arial"/>
              </a:rPr>
              <a:t>Main</a:t>
            </a:r>
            <a:endParaRPr sz="1050">
              <a:latin typeface="Arial"/>
              <a:cs typeface="Arial"/>
            </a:endParaRPr>
          </a:p>
          <a:p>
            <a:pPr marL="2092960">
              <a:lnSpc>
                <a:spcPct val="100000"/>
              </a:lnSpc>
            </a:pPr>
            <a:r>
              <a:rPr sz="1050" b="1" dirty="0">
                <a:latin typeface="Arial"/>
                <a:cs typeface="Arial"/>
              </a:rPr>
              <a:t>E</a:t>
            </a:r>
            <a:r>
              <a:rPr sz="1050" b="1" spc="-5" dirty="0">
                <a:latin typeface="Arial"/>
                <a:cs typeface="Arial"/>
              </a:rPr>
              <a:t>ff</a:t>
            </a:r>
            <a:r>
              <a:rPr sz="1050" b="1" dirty="0">
                <a:latin typeface="Arial"/>
                <a:cs typeface="Arial"/>
              </a:rPr>
              <a:t>ort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262245" y="3395345"/>
            <a:ext cx="1073785" cy="625475"/>
            <a:chOff x="5262245" y="3395345"/>
            <a:chExt cx="1073785" cy="625475"/>
          </a:xfrm>
        </p:grpSpPr>
        <p:sp>
          <p:nvSpPr>
            <p:cNvPr id="50" name="object 50"/>
            <p:cNvSpPr/>
            <p:nvPr/>
          </p:nvSpPr>
          <p:spPr>
            <a:xfrm>
              <a:off x="5369814" y="3495294"/>
              <a:ext cx="608330" cy="506095"/>
            </a:xfrm>
            <a:custGeom>
              <a:avLst/>
              <a:gdLst/>
              <a:ahLst/>
              <a:cxnLst/>
              <a:rect l="l" t="t" r="r" b="b"/>
              <a:pathLst>
                <a:path w="608329" h="506095">
                  <a:moveTo>
                    <a:pt x="608076" y="126491"/>
                  </a:moveTo>
                  <a:lnTo>
                    <a:pt x="252984" y="126491"/>
                  </a:lnTo>
                  <a:lnTo>
                    <a:pt x="252984" y="0"/>
                  </a:lnTo>
                  <a:lnTo>
                    <a:pt x="0" y="252983"/>
                  </a:lnTo>
                  <a:lnTo>
                    <a:pt x="252984" y="505967"/>
                  </a:lnTo>
                  <a:lnTo>
                    <a:pt x="252984" y="379475"/>
                  </a:lnTo>
                  <a:lnTo>
                    <a:pt x="608076" y="379475"/>
                  </a:lnTo>
                  <a:lnTo>
                    <a:pt x="608076" y="12649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882640" y="3558540"/>
              <a:ext cx="166370" cy="387350"/>
            </a:xfrm>
            <a:custGeom>
              <a:avLst/>
              <a:gdLst/>
              <a:ahLst/>
              <a:cxnLst/>
              <a:rect l="l" t="t" r="r" b="b"/>
              <a:pathLst>
                <a:path w="166370" h="387350">
                  <a:moveTo>
                    <a:pt x="166115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166115" y="387096"/>
                  </a:lnTo>
                  <a:lnTo>
                    <a:pt x="1661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882640" y="3558540"/>
              <a:ext cx="166370" cy="387350"/>
            </a:xfrm>
            <a:custGeom>
              <a:avLst/>
              <a:gdLst/>
              <a:ahLst/>
              <a:cxnLst/>
              <a:rect l="l" t="t" r="r" b="b"/>
              <a:pathLst>
                <a:path w="166370" h="387350">
                  <a:moveTo>
                    <a:pt x="0" y="387096"/>
                  </a:moveTo>
                  <a:lnTo>
                    <a:pt x="166115" y="387096"/>
                  </a:lnTo>
                  <a:lnTo>
                    <a:pt x="166115" y="0"/>
                  </a:lnTo>
                  <a:lnTo>
                    <a:pt x="0" y="0"/>
                  </a:lnTo>
                  <a:lnTo>
                    <a:pt x="0" y="38709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276850" y="3409950"/>
              <a:ext cx="347345" cy="343535"/>
            </a:xfrm>
            <a:custGeom>
              <a:avLst/>
              <a:gdLst/>
              <a:ahLst/>
              <a:cxnLst/>
              <a:rect l="l" t="t" r="r" b="b"/>
              <a:pathLst>
                <a:path w="347345" h="343535">
                  <a:moveTo>
                    <a:pt x="346963" y="0"/>
                  </a:moveTo>
                  <a:lnTo>
                    <a:pt x="0" y="343535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957316" y="363016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371856" y="0"/>
                  </a:moveTo>
                  <a:lnTo>
                    <a:pt x="0" y="0"/>
                  </a:lnTo>
                  <a:lnTo>
                    <a:pt x="0" y="204216"/>
                  </a:lnTo>
                  <a:lnTo>
                    <a:pt x="371856" y="204216"/>
                  </a:lnTo>
                  <a:lnTo>
                    <a:pt x="371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957316" y="363016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0" y="204216"/>
                  </a:moveTo>
                  <a:lnTo>
                    <a:pt x="371856" y="204216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958840" y="3630168"/>
              <a:ext cx="370840" cy="205740"/>
            </a:xfrm>
            <a:custGeom>
              <a:avLst/>
              <a:gdLst/>
              <a:ahLst/>
              <a:cxnLst/>
              <a:rect l="l" t="t" r="r" b="b"/>
              <a:pathLst>
                <a:path w="370839" h="205739">
                  <a:moveTo>
                    <a:pt x="1524" y="205739"/>
                  </a:moveTo>
                  <a:lnTo>
                    <a:pt x="367284" y="0"/>
                  </a:lnTo>
                </a:path>
                <a:path w="370839" h="205739">
                  <a:moveTo>
                    <a:pt x="0" y="0"/>
                  </a:moveTo>
                  <a:lnTo>
                    <a:pt x="370332" y="202691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108954" y="3559302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0"/>
                  </a:lnTo>
                </a:path>
                <a:path w="64770" h="71754">
                  <a:moveTo>
                    <a:pt x="62484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>
            <a:spLocks noGrp="1"/>
          </p:cNvSpPr>
          <p:nvPr>
            <p:ph type="title"/>
          </p:nvPr>
        </p:nvSpPr>
        <p:spPr>
          <a:xfrm>
            <a:off x="3167888" y="71069"/>
            <a:ext cx="26015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3.</a:t>
            </a:r>
            <a:r>
              <a:rPr sz="2800" spc="-135" dirty="0"/>
              <a:t> </a:t>
            </a:r>
            <a:r>
              <a:rPr sz="2800" spc="-5" dirty="0"/>
              <a:t>Array</a:t>
            </a:r>
            <a:r>
              <a:rPr sz="2800" spc="-15" dirty="0"/>
              <a:t> </a:t>
            </a:r>
            <a:r>
              <a:rPr sz="2800" spc="-5" dirty="0"/>
              <a:t>Forces</a:t>
            </a:r>
            <a:endParaRPr sz="2800"/>
          </a:p>
        </p:txBody>
      </p:sp>
      <p:grpSp>
        <p:nvGrpSpPr>
          <p:cNvPr id="59" name="object 59"/>
          <p:cNvGrpSpPr/>
          <p:nvPr/>
        </p:nvGrpSpPr>
        <p:grpSpPr>
          <a:xfrm>
            <a:off x="2980689" y="4251705"/>
            <a:ext cx="1779270" cy="439420"/>
            <a:chOff x="2980689" y="4251705"/>
            <a:chExt cx="1779270" cy="439420"/>
          </a:xfrm>
        </p:grpSpPr>
        <p:sp>
          <p:nvSpPr>
            <p:cNvPr id="60" name="object 60"/>
            <p:cNvSpPr/>
            <p:nvPr/>
          </p:nvSpPr>
          <p:spPr>
            <a:xfrm>
              <a:off x="4646675" y="4258055"/>
              <a:ext cx="106680" cy="330835"/>
            </a:xfrm>
            <a:custGeom>
              <a:avLst/>
              <a:gdLst/>
              <a:ahLst/>
              <a:cxnLst/>
              <a:rect l="l" t="t" r="r" b="b"/>
              <a:pathLst>
                <a:path w="106679" h="330835">
                  <a:moveTo>
                    <a:pt x="106679" y="0"/>
                  </a:moveTo>
                  <a:lnTo>
                    <a:pt x="0" y="0"/>
                  </a:lnTo>
                  <a:lnTo>
                    <a:pt x="0" y="330708"/>
                  </a:lnTo>
                  <a:lnTo>
                    <a:pt x="106679" y="330708"/>
                  </a:lnTo>
                  <a:lnTo>
                    <a:pt x="1066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646675" y="4258055"/>
              <a:ext cx="106680" cy="330835"/>
            </a:xfrm>
            <a:custGeom>
              <a:avLst/>
              <a:gdLst/>
              <a:ahLst/>
              <a:cxnLst/>
              <a:rect l="l" t="t" r="r" b="b"/>
              <a:pathLst>
                <a:path w="106679" h="330835">
                  <a:moveTo>
                    <a:pt x="0" y="330708"/>
                  </a:moveTo>
                  <a:lnTo>
                    <a:pt x="106679" y="330708"/>
                  </a:lnTo>
                  <a:lnTo>
                    <a:pt x="106679" y="0"/>
                  </a:lnTo>
                  <a:lnTo>
                    <a:pt x="0" y="0"/>
                  </a:lnTo>
                  <a:lnTo>
                    <a:pt x="0" y="33070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987039" y="4399787"/>
              <a:ext cx="276225" cy="285115"/>
            </a:xfrm>
            <a:custGeom>
              <a:avLst/>
              <a:gdLst/>
              <a:ahLst/>
              <a:cxnLst/>
              <a:rect l="l" t="t" r="r" b="b"/>
              <a:pathLst>
                <a:path w="276225" h="285114">
                  <a:moveTo>
                    <a:pt x="275843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75843" y="284988"/>
                  </a:lnTo>
                  <a:lnTo>
                    <a:pt x="2758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987039" y="4399787"/>
              <a:ext cx="276225" cy="285115"/>
            </a:xfrm>
            <a:custGeom>
              <a:avLst/>
              <a:gdLst/>
              <a:ahLst/>
              <a:cxnLst/>
              <a:rect l="l" t="t" r="r" b="b"/>
              <a:pathLst>
                <a:path w="276225" h="285114">
                  <a:moveTo>
                    <a:pt x="0" y="284988"/>
                  </a:moveTo>
                  <a:lnTo>
                    <a:pt x="275843" y="284988"/>
                  </a:lnTo>
                  <a:lnTo>
                    <a:pt x="275843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3779773" y="3100832"/>
            <a:ext cx="1046480" cy="590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Shaping</a:t>
            </a:r>
            <a:endParaRPr sz="1400">
              <a:latin typeface="Arial"/>
              <a:cs typeface="Arial"/>
            </a:endParaRPr>
          </a:p>
          <a:p>
            <a:pPr marL="677545">
              <a:lnSpc>
                <a:spcPts val="710"/>
              </a:lnSpc>
              <a:spcBef>
                <a:spcPts val="1320"/>
              </a:spcBef>
            </a:pPr>
            <a:r>
              <a:rPr sz="1200" b="1" spc="-254" dirty="0">
                <a:solidFill>
                  <a:srgbClr val="0066FF"/>
                </a:solidFill>
                <a:latin typeface="Calibri"/>
                <a:cs typeface="Calibri"/>
              </a:rPr>
              <a:t>BSES4</a:t>
            </a:r>
            <a:r>
              <a:rPr sz="1350" b="1" spc="-382" baseline="40123" dirty="0">
                <a:latin typeface="Arial"/>
                <a:cs typeface="Arial"/>
              </a:rPr>
              <a:t>PL</a:t>
            </a:r>
            <a:endParaRPr sz="1350" baseline="40123">
              <a:latin typeface="Arial"/>
              <a:cs typeface="Arial"/>
            </a:endParaRPr>
          </a:p>
          <a:p>
            <a:pPr marR="112395" algn="r">
              <a:lnSpc>
                <a:spcPts val="710"/>
              </a:lnSpc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946403" y="2482595"/>
            <a:ext cx="6948170" cy="3187065"/>
            <a:chOff x="946403" y="2482595"/>
            <a:chExt cx="6948170" cy="3187065"/>
          </a:xfrm>
        </p:grpSpPr>
        <p:sp>
          <p:nvSpPr>
            <p:cNvPr id="66" name="object 66"/>
            <p:cNvSpPr/>
            <p:nvPr/>
          </p:nvSpPr>
          <p:spPr>
            <a:xfrm>
              <a:off x="4698491" y="3532631"/>
              <a:ext cx="2540" cy="71755"/>
            </a:xfrm>
            <a:custGeom>
              <a:avLst/>
              <a:gdLst/>
              <a:ahLst/>
              <a:cxnLst/>
              <a:rect l="l" t="t" r="r" b="b"/>
              <a:pathLst>
                <a:path w="2539" h="71754">
                  <a:moveTo>
                    <a:pt x="0" y="0"/>
                  </a:moveTo>
                  <a:lnTo>
                    <a:pt x="2286" y="71500"/>
                  </a:lnTo>
                </a:path>
              </a:pathLst>
            </a:custGeom>
            <a:ln w="6096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218943" y="2883407"/>
              <a:ext cx="175260" cy="109855"/>
            </a:xfrm>
            <a:custGeom>
              <a:avLst/>
              <a:gdLst/>
              <a:ahLst/>
              <a:cxnLst/>
              <a:rect l="l" t="t" r="r" b="b"/>
              <a:pathLst>
                <a:path w="175260" h="109855">
                  <a:moveTo>
                    <a:pt x="175260" y="0"/>
                  </a:moveTo>
                  <a:lnTo>
                    <a:pt x="0" y="0"/>
                  </a:lnTo>
                  <a:lnTo>
                    <a:pt x="0" y="109727"/>
                  </a:lnTo>
                  <a:lnTo>
                    <a:pt x="175260" y="109727"/>
                  </a:lnTo>
                  <a:lnTo>
                    <a:pt x="1752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218943" y="2883407"/>
              <a:ext cx="175260" cy="109855"/>
            </a:xfrm>
            <a:custGeom>
              <a:avLst/>
              <a:gdLst/>
              <a:ahLst/>
              <a:cxnLst/>
              <a:rect l="l" t="t" r="r" b="b"/>
              <a:pathLst>
                <a:path w="175260" h="109855">
                  <a:moveTo>
                    <a:pt x="0" y="109727"/>
                  </a:moveTo>
                  <a:lnTo>
                    <a:pt x="175260" y="109727"/>
                  </a:lnTo>
                  <a:lnTo>
                    <a:pt x="175260" y="0"/>
                  </a:lnTo>
                  <a:lnTo>
                    <a:pt x="0" y="0"/>
                  </a:lnTo>
                  <a:lnTo>
                    <a:pt x="0" y="10972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909315" y="2851403"/>
              <a:ext cx="208915" cy="140335"/>
            </a:xfrm>
            <a:custGeom>
              <a:avLst/>
              <a:gdLst/>
              <a:ahLst/>
              <a:cxnLst/>
              <a:rect l="l" t="t" r="r" b="b"/>
              <a:pathLst>
                <a:path w="208914" h="140335">
                  <a:moveTo>
                    <a:pt x="208787" y="0"/>
                  </a:moveTo>
                  <a:lnTo>
                    <a:pt x="0" y="0"/>
                  </a:lnTo>
                  <a:lnTo>
                    <a:pt x="0" y="140208"/>
                  </a:lnTo>
                  <a:lnTo>
                    <a:pt x="208787" y="140208"/>
                  </a:lnTo>
                  <a:lnTo>
                    <a:pt x="2087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909315" y="2851403"/>
              <a:ext cx="208915" cy="140335"/>
            </a:xfrm>
            <a:custGeom>
              <a:avLst/>
              <a:gdLst/>
              <a:ahLst/>
              <a:cxnLst/>
              <a:rect l="l" t="t" r="r" b="b"/>
              <a:pathLst>
                <a:path w="208914" h="140335">
                  <a:moveTo>
                    <a:pt x="0" y="140208"/>
                  </a:moveTo>
                  <a:lnTo>
                    <a:pt x="208787" y="140208"/>
                  </a:lnTo>
                  <a:lnTo>
                    <a:pt x="208787" y="0"/>
                  </a:lnTo>
                  <a:lnTo>
                    <a:pt x="0" y="0"/>
                  </a:lnTo>
                  <a:lnTo>
                    <a:pt x="0" y="14020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596383" y="4329683"/>
              <a:ext cx="207645" cy="142240"/>
            </a:xfrm>
            <a:custGeom>
              <a:avLst/>
              <a:gdLst/>
              <a:ahLst/>
              <a:cxnLst/>
              <a:rect l="l" t="t" r="r" b="b"/>
              <a:pathLst>
                <a:path w="207645" h="142239">
                  <a:moveTo>
                    <a:pt x="207263" y="0"/>
                  </a:moveTo>
                  <a:lnTo>
                    <a:pt x="0" y="0"/>
                  </a:lnTo>
                  <a:lnTo>
                    <a:pt x="0" y="141731"/>
                  </a:lnTo>
                  <a:lnTo>
                    <a:pt x="207263" y="141731"/>
                  </a:lnTo>
                  <a:lnTo>
                    <a:pt x="2072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596383" y="4329683"/>
              <a:ext cx="207645" cy="142240"/>
            </a:xfrm>
            <a:custGeom>
              <a:avLst/>
              <a:gdLst/>
              <a:ahLst/>
              <a:cxnLst/>
              <a:rect l="l" t="t" r="r" b="b"/>
              <a:pathLst>
                <a:path w="207645" h="142239">
                  <a:moveTo>
                    <a:pt x="0" y="141731"/>
                  </a:moveTo>
                  <a:lnTo>
                    <a:pt x="207263" y="141731"/>
                  </a:lnTo>
                  <a:lnTo>
                    <a:pt x="207263" y="0"/>
                  </a:lnTo>
                  <a:lnTo>
                    <a:pt x="0" y="0"/>
                  </a:lnTo>
                  <a:lnTo>
                    <a:pt x="0" y="14173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84503" y="2520695"/>
              <a:ext cx="6871970" cy="3110865"/>
            </a:xfrm>
            <a:custGeom>
              <a:avLst/>
              <a:gdLst/>
              <a:ahLst/>
              <a:cxnLst/>
              <a:rect l="l" t="t" r="r" b="b"/>
              <a:pathLst>
                <a:path w="6871970" h="3110865">
                  <a:moveTo>
                    <a:pt x="0" y="3110484"/>
                  </a:moveTo>
                  <a:lnTo>
                    <a:pt x="6871716" y="3110484"/>
                  </a:lnTo>
                  <a:lnTo>
                    <a:pt x="6871716" y="0"/>
                  </a:lnTo>
                  <a:lnTo>
                    <a:pt x="0" y="0"/>
                  </a:lnTo>
                  <a:lnTo>
                    <a:pt x="0" y="3110484"/>
                  </a:lnTo>
                  <a:close/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697735" y="3665219"/>
              <a:ext cx="5466715" cy="707390"/>
            </a:xfrm>
            <a:custGeom>
              <a:avLst/>
              <a:gdLst/>
              <a:ahLst/>
              <a:cxnLst/>
              <a:rect l="l" t="t" r="r" b="b"/>
              <a:pathLst>
                <a:path w="5466715" h="707389">
                  <a:moveTo>
                    <a:pt x="5466588" y="0"/>
                  </a:moveTo>
                  <a:lnTo>
                    <a:pt x="0" y="0"/>
                  </a:lnTo>
                  <a:lnTo>
                    <a:pt x="0" y="707135"/>
                  </a:lnTo>
                  <a:lnTo>
                    <a:pt x="5466588" y="707135"/>
                  </a:lnTo>
                  <a:lnTo>
                    <a:pt x="5466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697735" y="3665219"/>
              <a:ext cx="5466715" cy="707390"/>
            </a:xfrm>
            <a:custGeom>
              <a:avLst/>
              <a:gdLst/>
              <a:ahLst/>
              <a:cxnLst/>
              <a:rect l="l" t="t" r="r" b="b"/>
              <a:pathLst>
                <a:path w="5466715" h="707389">
                  <a:moveTo>
                    <a:pt x="0" y="707135"/>
                  </a:moveTo>
                  <a:lnTo>
                    <a:pt x="5466588" y="707135"/>
                  </a:lnTo>
                  <a:lnTo>
                    <a:pt x="5466588" y="0"/>
                  </a:lnTo>
                  <a:lnTo>
                    <a:pt x="0" y="0"/>
                  </a:lnTo>
                  <a:lnTo>
                    <a:pt x="0" y="707135"/>
                  </a:lnTo>
                  <a:close/>
                </a:path>
              </a:pathLst>
            </a:custGeom>
            <a:ln w="579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1788922" y="3684854"/>
            <a:ext cx="5243195" cy="1035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4000" b="1" i="1" spc="-5" dirty="0">
                <a:solidFill>
                  <a:srgbClr val="FF0000"/>
                </a:solidFill>
                <a:latin typeface="Arial"/>
                <a:cs typeface="Arial"/>
              </a:rPr>
              <a:t>Focus</a:t>
            </a:r>
            <a:r>
              <a:rPr sz="4000" b="1" i="1" spc="-1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b="1" i="1" spc="-5" dirty="0">
                <a:solidFill>
                  <a:srgbClr val="FF0000"/>
                </a:solidFill>
                <a:latin typeface="Arial"/>
                <a:cs typeface="Arial"/>
              </a:rPr>
              <a:t>Area</a:t>
            </a:r>
            <a:r>
              <a:rPr sz="400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b="1" i="1" spc="-5" dirty="0">
                <a:solidFill>
                  <a:srgbClr val="FF0000"/>
                </a:solidFill>
                <a:latin typeface="Arial"/>
                <a:cs typeface="Arial"/>
              </a:rPr>
              <a:t>for</a:t>
            </a:r>
            <a:r>
              <a:rPr sz="4000" b="1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000" b="1" i="1" spc="-5" dirty="0">
                <a:solidFill>
                  <a:srgbClr val="FF0000"/>
                </a:solidFill>
                <a:latin typeface="Arial"/>
                <a:cs typeface="Arial"/>
              </a:rPr>
              <a:t>Step 3</a:t>
            </a:r>
            <a:endParaRPr sz="4000">
              <a:latin typeface="Arial"/>
              <a:cs typeface="Arial"/>
            </a:endParaRPr>
          </a:p>
          <a:p>
            <a:pPr marR="1101725" algn="r">
              <a:lnSpc>
                <a:spcPct val="100000"/>
              </a:lnSpc>
              <a:spcBef>
                <a:spcPts val="2070"/>
              </a:spcBef>
            </a:pPr>
            <a:r>
              <a:rPr sz="900" b="1" spc="-5" dirty="0">
                <a:latin typeface="Arial"/>
                <a:cs typeface="Arial"/>
              </a:rPr>
              <a:t>OBJ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1440180" y="2595372"/>
            <a:ext cx="5114925" cy="2121535"/>
            <a:chOff x="1440180" y="2595372"/>
            <a:chExt cx="5114925" cy="2121535"/>
          </a:xfrm>
        </p:grpSpPr>
        <p:sp>
          <p:nvSpPr>
            <p:cNvPr id="78" name="object 78"/>
            <p:cNvSpPr/>
            <p:nvPr/>
          </p:nvSpPr>
          <p:spPr>
            <a:xfrm>
              <a:off x="1755648" y="2624328"/>
              <a:ext cx="4770120" cy="288290"/>
            </a:xfrm>
            <a:custGeom>
              <a:avLst/>
              <a:gdLst/>
              <a:ahLst/>
              <a:cxnLst/>
              <a:rect l="l" t="t" r="r" b="b"/>
              <a:pathLst>
                <a:path w="4770120" h="288289">
                  <a:moveTo>
                    <a:pt x="3334512" y="271272"/>
                  </a:moveTo>
                  <a:lnTo>
                    <a:pt x="4770120" y="271272"/>
                  </a:lnTo>
                  <a:lnTo>
                    <a:pt x="4770120" y="0"/>
                  </a:lnTo>
                  <a:lnTo>
                    <a:pt x="3334512" y="0"/>
                  </a:lnTo>
                  <a:lnTo>
                    <a:pt x="3334512" y="271272"/>
                  </a:lnTo>
                  <a:close/>
                </a:path>
                <a:path w="4770120" h="288289">
                  <a:moveTo>
                    <a:pt x="0" y="288036"/>
                  </a:moveTo>
                  <a:lnTo>
                    <a:pt x="1254252" y="288036"/>
                  </a:lnTo>
                  <a:lnTo>
                    <a:pt x="1254252" y="16763"/>
                  </a:lnTo>
                  <a:lnTo>
                    <a:pt x="0" y="16763"/>
                  </a:lnTo>
                  <a:lnTo>
                    <a:pt x="0" y="288036"/>
                  </a:lnTo>
                  <a:close/>
                </a:path>
              </a:pathLst>
            </a:custGeom>
            <a:ln w="579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199131" y="4407407"/>
              <a:ext cx="276225" cy="285115"/>
            </a:xfrm>
            <a:custGeom>
              <a:avLst/>
              <a:gdLst/>
              <a:ahLst/>
              <a:cxnLst/>
              <a:rect l="l" t="t" r="r" b="b"/>
              <a:pathLst>
                <a:path w="276225" h="285114">
                  <a:moveTo>
                    <a:pt x="275844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75844" y="284988"/>
                  </a:lnTo>
                  <a:lnTo>
                    <a:pt x="2758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199131" y="4407407"/>
              <a:ext cx="276225" cy="285115"/>
            </a:xfrm>
            <a:custGeom>
              <a:avLst/>
              <a:gdLst/>
              <a:ahLst/>
              <a:cxnLst/>
              <a:rect l="l" t="t" r="r" b="b"/>
              <a:pathLst>
                <a:path w="276225" h="285114">
                  <a:moveTo>
                    <a:pt x="0" y="284988"/>
                  </a:moveTo>
                  <a:lnTo>
                    <a:pt x="275844" y="284988"/>
                  </a:lnTo>
                  <a:lnTo>
                    <a:pt x="275844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449324" y="4425695"/>
              <a:ext cx="277495" cy="285115"/>
            </a:xfrm>
            <a:custGeom>
              <a:avLst/>
              <a:gdLst/>
              <a:ahLst/>
              <a:cxnLst/>
              <a:rect l="l" t="t" r="r" b="b"/>
              <a:pathLst>
                <a:path w="277494" h="285114">
                  <a:moveTo>
                    <a:pt x="277368" y="0"/>
                  </a:moveTo>
                  <a:lnTo>
                    <a:pt x="0" y="0"/>
                  </a:lnTo>
                  <a:lnTo>
                    <a:pt x="0" y="284987"/>
                  </a:lnTo>
                  <a:lnTo>
                    <a:pt x="277368" y="284987"/>
                  </a:lnTo>
                  <a:lnTo>
                    <a:pt x="2773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449324" y="4425695"/>
              <a:ext cx="277495" cy="285115"/>
            </a:xfrm>
            <a:custGeom>
              <a:avLst/>
              <a:gdLst/>
              <a:ahLst/>
              <a:cxnLst/>
              <a:rect l="l" t="t" r="r" b="b"/>
              <a:pathLst>
                <a:path w="277494" h="285114">
                  <a:moveTo>
                    <a:pt x="0" y="284987"/>
                  </a:moveTo>
                  <a:lnTo>
                    <a:pt x="277368" y="284987"/>
                  </a:lnTo>
                  <a:lnTo>
                    <a:pt x="277368" y="0"/>
                  </a:lnTo>
                  <a:lnTo>
                    <a:pt x="0" y="0"/>
                  </a:lnTo>
                  <a:lnTo>
                    <a:pt x="0" y="28498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449324" y="2703576"/>
              <a:ext cx="277495" cy="285115"/>
            </a:xfrm>
            <a:custGeom>
              <a:avLst/>
              <a:gdLst/>
              <a:ahLst/>
              <a:cxnLst/>
              <a:rect l="l" t="t" r="r" b="b"/>
              <a:pathLst>
                <a:path w="277494" h="285114">
                  <a:moveTo>
                    <a:pt x="277368" y="0"/>
                  </a:moveTo>
                  <a:lnTo>
                    <a:pt x="0" y="0"/>
                  </a:lnTo>
                  <a:lnTo>
                    <a:pt x="0" y="284988"/>
                  </a:lnTo>
                  <a:lnTo>
                    <a:pt x="277368" y="284988"/>
                  </a:lnTo>
                  <a:lnTo>
                    <a:pt x="2773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449324" y="2703576"/>
              <a:ext cx="277495" cy="285115"/>
            </a:xfrm>
            <a:custGeom>
              <a:avLst/>
              <a:gdLst/>
              <a:ahLst/>
              <a:cxnLst/>
              <a:rect l="l" t="t" r="r" b="b"/>
              <a:pathLst>
                <a:path w="277494" h="285114">
                  <a:moveTo>
                    <a:pt x="0" y="284988"/>
                  </a:moveTo>
                  <a:lnTo>
                    <a:pt x="277368" y="284988"/>
                  </a:lnTo>
                  <a:lnTo>
                    <a:pt x="277368" y="0"/>
                  </a:lnTo>
                  <a:lnTo>
                    <a:pt x="0" y="0"/>
                  </a:lnTo>
                  <a:lnTo>
                    <a:pt x="0" y="28498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446276" y="3730752"/>
              <a:ext cx="207645" cy="140335"/>
            </a:xfrm>
            <a:custGeom>
              <a:avLst/>
              <a:gdLst/>
              <a:ahLst/>
              <a:cxnLst/>
              <a:rect l="l" t="t" r="r" b="b"/>
              <a:pathLst>
                <a:path w="207644" h="140335">
                  <a:moveTo>
                    <a:pt x="207263" y="0"/>
                  </a:moveTo>
                  <a:lnTo>
                    <a:pt x="0" y="0"/>
                  </a:lnTo>
                  <a:lnTo>
                    <a:pt x="0" y="140208"/>
                  </a:lnTo>
                  <a:lnTo>
                    <a:pt x="207263" y="140208"/>
                  </a:lnTo>
                  <a:lnTo>
                    <a:pt x="2072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446276" y="3730752"/>
              <a:ext cx="207645" cy="140335"/>
            </a:xfrm>
            <a:custGeom>
              <a:avLst/>
              <a:gdLst/>
              <a:ahLst/>
              <a:cxnLst/>
              <a:rect l="l" t="t" r="r" b="b"/>
              <a:pathLst>
                <a:path w="207644" h="140335">
                  <a:moveTo>
                    <a:pt x="0" y="140208"/>
                  </a:moveTo>
                  <a:lnTo>
                    <a:pt x="207263" y="140208"/>
                  </a:lnTo>
                  <a:lnTo>
                    <a:pt x="207263" y="0"/>
                  </a:lnTo>
                  <a:lnTo>
                    <a:pt x="0" y="0"/>
                  </a:lnTo>
                  <a:lnTo>
                    <a:pt x="0" y="14020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pc="-5" dirty="0"/>
              <a:t>49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24583" y="1203705"/>
            <a:ext cx="5113655" cy="2690495"/>
            <a:chOff x="1624583" y="1203705"/>
            <a:chExt cx="5113655" cy="2690495"/>
          </a:xfrm>
        </p:grpSpPr>
        <p:sp>
          <p:nvSpPr>
            <p:cNvPr id="3" name="object 3"/>
            <p:cNvSpPr/>
            <p:nvPr/>
          </p:nvSpPr>
          <p:spPr>
            <a:xfrm>
              <a:off x="4629911" y="1232915"/>
              <a:ext cx="2078989" cy="1663064"/>
            </a:xfrm>
            <a:custGeom>
              <a:avLst/>
              <a:gdLst/>
              <a:ahLst/>
              <a:cxnLst/>
              <a:rect l="l" t="t" r="r" b="b"/>
              <a:pathLst>
                <a:path w="2078990" h="1663064">
                  <a:moveTo>
                    <a:pt x="0" y="1662683"/>
                  </a:moveTo>
                  <a:lnTo>
                    <a:pt x="2078736" y="1662683"/>
                  </a:lnTo>
                  <a:lnTo>
                    <a:pt x="2078736" y="0"/>
                  </a:lnTo>
                  <a:lnTo>
                    <a:pt x="0" y="0"/>
                  </a:lnTo>
                  <a:lnTo>
                    <a:pt x="0" y="1662683"/>
                  </a:lnTo>
                  <a:close/>
                </a:path>
              </a:pathLst>
            </a:custGeom>
            <a:ln w="579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24584" y="2048509"/>
              <a:ext cx="4074795" cy="1845310"/>
            </a:xfrm>
            <a:custGeom>
              <a:avLst/>
              <a:gdLst/>
              <a:ahLst/>
              <a:cxnLst/>
              <a:rect l="l" t="t" r="r" b="b"/>
              <a:pathLst>
                <a:path w="4074795" h="1845310">
                  <a:moveTo>
                    <a:pt x="2891536" y="51308"/>
                  </a:moveTo>
                  <a:lnTo>
                    <a:pt x="2864612" y="0"/>
                  </a:lnTo>
                  <a:lnTo>
                    <a:pt x="140335" y="1432026"/>
                  </a:lnTo>
                  <a:lnTo>
                    <a:pt x="113411" y="1380744"/>
                  </a:lnTo>
                  <a:lnTo>
                    <a:pt x="0" y="1538478"/>
                  </a:lnTo>
                  <a:lnTo>
                    <a:pt x="194183" y="1534541"/>
                  </a:lnTo>
                  <a:lnTo>
                    <a:pt x="174371" y="1496834"/>
                  </a:lnTo>
                  <a:lnTo>
                    <a:pt x="167271" y="1483334"/>
                  </a:lnTo>
                  <a:lnTo>
                    <a:pt x="2891536" y="51308"/>
                  </a:lnTo>
                  <a:close/>
                </a:path>
                <a:path w="4074795" h="1845310">
                  <a:moveTo>
                    <a:pt x="4074414" y="1094994"/>
                  </a:moveTo>
                  <a:lnTo>
                    <a:pt x="4059669" y="1064641"/>
                  </a:lnTo>
                  <a:lnTo>
                    <a:pt x="3989578" y="920242"/>
                  </a:lnTo>
                  <a:lnTo>
                    <a:pt x="3900678" y="1092962"/>
                  </a:lnTo>
                  <a:lnTo>
                    <a:pt x="3958640" y="1093647"/>
                  </a:lnTo>
                  <a:lnTo>
                    <a:pt x="3950208" y="1844548"/>
                  </a:lnTo>
                  <a:lnTo>
                    <a:pt x="4008120" y="1845183"/>
                  </a:lnTo>
                  <a:lnTo>
                    <a:pt x="4016552" y="1094320"/>
                  </a:lnTo>
                  <a:lnTo>
                    <a:pt x="4074414" y="109499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163439" y="982217"/>
            <a:ext cx="10496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20" dirty="0">
                <a:latin typeface="Arial"/>
                <a:cs typeface="Arial"/>
              </a:rPr>
              <a:t>M</a:t>
            </a:r>
            <a:r>
              <a:rPr sz="1050" b="1" dirty="0">
                <a:latin typeface="Arial"/>
                <a:cs typeface="Arial"/>
              </a:rPr>
              <a:t>a</a:t>
            </a:r>
            <a:r>
              <a:rPr sz="1050" b="1" spc="-5" dirty="0">
                <a:latin typeface="Arial"/>
                <a:cs typeface="Arial"/>
              </a:rPr>
              <a:t>i</a:t>
            </a:r>
            <a:r>
              <a:rPr sz="1050" b="1" dirty="0">
                <a:latin typeface="Arial"/>
                <a:cs typeface="Arial"/>
              </a:rPr>
              <a:t>n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E</a:t>
            </a:r>
            <a:r>
              <a:rPr sz="1050" b="1" spc="-5" dirty="0">
                <a:latin typeface="Arial"/>
                <a:cs typeface="Arial"/>
              </a:rPr>
              <a:t>ff</a:t>
            </a:r>
            <a:r>
              <a:rPr sz="1050" b="1" dirty="0">
                <a:latin typeface="Arial"/>
                <a:cs typeface="Arial"/>
              </a:rPr>
              <a:t>ort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(</a:t>
            </a:r>
            <a:r>
              <a:rPr sz="1050" b="1" spc="20" dirty="0">
                <a:latin typeface="Arial"/>
                <a:cs typeface="Arial"/>
              </a:rPr>
              <a:t>M</a:t>
            </a:r>
            <a:r>
              <a:rPr sz="1050" b="1" dirty="0">
                <a:latin typeface="Arial"/>
                <a:cs typeface="Arial"/>
              </a:rPr>
              <a:t>E)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70884" y="0"/>
            <a:ext cx="26003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3.</a:t>
            </a:r>
            <a:r>
              <a:rPr sz="2800" spc="-140" dirty="0"/>
              <a:t> </a:t>
            </a:r>
            <a:r>
              <a:rPr sz="2800" spc="-5" dirty="0"/>
              <a:t>Array</a:t>
            </a:r>
            <a:r>
              <a:rPr sz="2800" spc="-30" dirty="0"/>
              <a:t> </a:t>
            </a:r>
            <a:r>
              <a:rPr sz="2800" spc="-5" dirty="0"/>
              <a:t>Forces</a:t>
            </a:r>
            <a:endParaRPr sz="2800"/>
          </a:p>
        </p:txBody>
      </p:sp>
      <p:sp>
        <p:nvSpPr>
          <p:cNvPr id="7" name="object 7"/>
          <p:cNvSpPr txBox="1"/>
          <p:nvPr/>
        </p:nvSpPr>
        <p:spPr>
          <a:xfrm>
            <a:off x="1372616" y="3187446"/>
            <a:ext cx="2317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66FF"/>
                </a:solidFill>
                <a:latin typeface="Calibri"/>
                <a:cs typeface="Calibri"/>
              </a:rPr>
              <a:t>ME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79498" y="3187446"/>
            <a:ext cx="2495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51479" y="3187446"/>
            <a:ext cx="2495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61313" y="4044188"/>
            <a:ext cx="2495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03119" y="4982667"/>
            <a:ext cx="2565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66FF"/>
                </a:solidFill>
                <a:latin typeface="Calibri"/>
                <a:cs typeface="Calibri"/>
              </a:rPr>
              <a:t>R</a:t>
            </a:r>
            <a:r>
              <a:rPr sz="1200" b="1" spc="-15" dirty="0">
                <a:solidFill>
                  <a:srgbClr val="0066FF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6494" y="4045153"/>
            <a:ext cx="2736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B</a:t>
            </a:r>
            <a:r>
              <a:rPr sz="1200" b="1" spc="-20" dirty="0">
                <a:solidFill>
                  <a:srgbClr val="0066FF"/>
                </a:solidFill>
                <a:latin typeface="Calibri"/>
                <a:cs typeface="Calibri"/>
              </a:rPr>
              <a:t>S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42235" y="4048125"/>
            <a:ext cx="2711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BEB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2793" y="1103122"/>
            <a:ext cx="4094479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-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Start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with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Main</a:t>
            </a:r>
            <a:r>
              <a:rPr sz="1600" b="1" i="1" spc="3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Effort</a:t>
            </a:r>
            <a:r>
              <a:rPr sz="1600" b="1" i="1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Decisive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Opn </a:t>
            </a:r>
            <a:r>
              <a:rPr sz="1600" b="1" i="1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draw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maneuver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companies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required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accomplish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each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task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inside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their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Bn Box.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328800" y="1345438"/>
            <a:ext cx="6657340" cy="4481195"/>
            <a:chOff x="1328800" y="1345438"/>
            <a:chExt cx="6657340" cy="4481195"/>
          </a:xfrm>
        </p:grpSpPr>
        <p:sp>
          <p:nvSpPr>
            <p:cNvPr id="16" name="object 16"/>
            <p:cNvSpPr/>
            <p:nvPr/>
          </p:nvSpPr>
          <p:spPr>
            <a:xfrm>
              <a:off x="1343405" y="3387089"/>
              <a:ext cx="6628130" cy="2425065"/>
            </a:xfrm>
            <a:custGeom>
              <a:avLst/>
              <a:gdLst/>
              <a:ahLst/>
              <a:cxnLst/>
              <a:rect l="l" t="t" r="r" b="b"/>
              <a:pathLst>
                <a:path w="6628130" h="2425065">
                  <a:moveTo>
                    <a:pt x="2452116" y="2424684"/>
                  </a:moveTo>
                  <a:lnTo>
                    <a:pt x="6627876" y="2424684"/>
                  </a:lnTo>
                  <a:lnTo>
                    <a:pt x="6627876" y="70104"/>
                  </a:lnTo>
                  <a:lnTo>
                    <a:pt x="2452116" y="70104"/>
                  </a:lnTo>
                  <a:lnTo>
                    <a:pt x="2452116" y="2424684"/>
                  </a:lnTo>
                  <a:close/>
                </a:path>
                <a:path w="6628130" h="2425065">
                  <a:moveTo>
                    <a:pt x="0" y="374904"/>
                  </a:moveTo>
                  <a:lnTo>
                    <a:pt x="638556" y="374904"/>
                  </a:lnTo>
                  <a:lnTo>
                    <a:pt x="638556" y="0"/>
                  </a:lnTo>
                  <a:lnTo>
                    <a:pt x="0" y="0"/>
                  </a:lnTo>
                  <a:lnTo>
                    <a:pt x="0" y="374904"/>
                  </a:lnTo>
                  <a:close/>
                </a:path>
                <a:path w="6628130" h="2425065">
                  <a:moveTo>
                    <a:pt x="752856" y="374904"/>
                  </a:moveTo>
                  <a:lnTo>
                    <a:pt x="1391412" y="374904"/>
                  </a:lnTo>
                  <a:lnTo>
                    <a:pt x="1391412" y="0"/>
                  </a:lnTo>
                  <a:lnTo>
                    <a:pt x="752856" y="0"/>
                  </a:lnTo>
                  <a:lnTo>
                    <a:pt x="752856" y="374904"/>
                  </a:lnTo>
                  <a:close/>
                </a:path>
                <a:path w="6628130" h="2425065">
                  <a:moveTo>
                    <a:pt x="1554480" y="384048"/>
                  </a:moveTo>
                  <a:lnTo>
                    <a:pt x="2193036" y="384048"/>
                  </a:lnTo>
                  <a:lnTo>
                    <a:pt x="2193036" y="9144"/>
                  </a:lnTo>
                  <a:lnTo>
                    <a:pt x="1554480" y="9144"/>
                  </a:lnTo>
                  <a:lnTo>
                    <a:pt x="1554480" y="384048"/>
                  </a:lnTo>
                  <a:close/>
                </a:path>
                <a:path w="6628130" h="2425065">
                  <a:moveTo>
                    <a:pt x="36575" y="1234440"/>
                  </a:moveTo>
                  <a:lnTo>
                    <a:pt x="675132" y="1234440"/>
                  </a:lnTo>
                  <a:lnTo>
                    <a:pt x="675132" y="859536"/>
                  </a:lnTo>
                  <a:lnTo>
                    <a:pt x="36575" y="859536"/>
                  </a:lnTo>
                  <a:lnTo>
                    <a:pt x="36575" y="1234440"/>
                  </a:lnTo>
                  <a:close/>
                </a:path>
                <a:path w="6628130" h="2425065">
                  <a:moveTo>
                    <a:pt x="789432" y="1234440"/>
                  </a:moveTo>
                  <a:lnTo>
                    <a:pt x="1427988" y="1234440"/>
                  </a:lnTo>
                  <a:lnTo>
                    <a:pt x="1427988" y="859536"/>
                  </a:lnTo>
                  <a:lnTo>
                    <a:pt x="789432" y="859536"/>
                  </a:lnTo>
                  <a:lnTo>
                    <a:pt x="789432" y="1234440"/>
                  </a:lnTo>
                  <a:close/>
                </a:path>
                <a:path w="6628130" h="2425065">
                  <a:moveTo>
                    <a:pt x="1591056" y="1243584"/>
                  </a:moveTo>
                  <a:lnTo>
                    <a:pt x="2229612" y="1243584"/>
                  </a:lnTo>
                  <a:lnTo>
                    <a:pt x="2229612" y="868680"/>
                  </a:lnTo>
                  <a:lnTo>
                    <a:pt x="1591056" y="868680"/>
                  </a:lnTo>
                  <a:lnTo>
                    <a:pt x="1591056" y="1243584"/>
                  </a:lnTo>
                  <a:close/>
                </a:path>
                <a:path w="6628130" h="2425065">
                  <a:moveTo>
                    <a:pt x="1600200" y="1914144"/>
                  </a:moveTo>
                  <a:lnTo>
                    <a:pt x="2238756" y="1914144"/>
                  </a:lnTo>
                  <a:lnTo>
                    <a:pt x="2238756" y="1539240"/>
                  </a:lnTo>
                  <a:lnTo>
                    <a:pt x="1600200" y="1539240"/>
                  </a:lnTo>
                  <a:lnTo>
                    <a:pt x="1600200" y="191414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07863" y="1552956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0" y="204215"/>
                  </a:moveTo>
                  <a:lnTo>
                    <a:pt x="371856" y="204215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085587" y="1706880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60">
                  <a:moveTo>
                    <a:pt x="108203" y="35052"/>
                  </a:moveTo>
                  <a:lnTo>
                    <a:pt x="80010" y="4572"/>
                  </a:lnTo>
                  <a:lnTo>
                    <a:pt x="53848" y="0"/>
                  </a:lnTo>
                  <a:lnTo>
                    <a:pt x="41656" y="1397"/>
                  </a:lnTo>
                  <a:lnTo>
                    <a:pt x="4317" y="21717"/>
                  </a:lnTo>
                  <a:lnTo>
                    <a:pt x="1015" y="27432"/>
                  </a:lnTo>
                  <a:lnTo>
                    <a:pt x="0" y="34544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192267" y="1706880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60">
                  <a:moveTo>
                    <a:pt x="53848" y="0"/>
                  </a:moveTo>
                  <a:lnTo>
                    <a:pt x="15112" y="10922"/>
                  </a:lnTo>
                  <a:lnTo>
                    <a:pt x="0" y="34544"/>
                  </a:lnTo>
                  <a:lnTo>
                    <a:pt x="108204" y="35052"/>
                  </a:lnTo>
                  <a:lnTo>
                    <a:pt x="80010" y="4572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92267" y="1706880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60">
                  <a:moveTo>
                    <a:pt x="108204" y="35052"/>
                  </a:moveTo>
                  <a:lnTo>
                    <a:pt x="80010" y="4572"/>
                  </a:lnTo>
                  <a:lnTo>
                    <a:pt x="53848" y="0"/>
                  </a:lnTo>
                  <a:lnTo>
                    <a:pt x="41656" y="1397"/>
                  </a:lnTo>
                  <a:lnTo>
                    <a:pt x="4318" y="21717"/>
                  </a:lnTo>
                  <a:lnTo>
                    <a:pt x="1016" y="27432"/>
                  </a:lnTo>
                  <a:lnTo>
                    <a:pt x="0" y="34544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957572" y="1491996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371855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371855" y="204215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957572" y="1491996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0" y="204215"/>
                  </a:moveTo>
                  <a:lnTo>
                    <a:pt x="371855" y="204215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36819" y="1645920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60">
                  <a:moveTo>
                    <a:pt x="53847" y="0"/>
                  </a:moveTo>
                  <a:lnTo>
                    <a:pt x="15112" y="10921"/>
                  </a:lnTo>
                  <a:lnTo>
                    <a:pt x="0" y="34543"/>
                  </a:lnTo>
                  <a:lnTo>
                    <a:pt x="108203" y="35051"/>
                  </a:lnTo>
                  <a:lnTo>
                    <a:pt x="80009" y="4571"/>
                  </a:lnTo>
                  <a:lnTo>
                    <a:pt x="538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036819" y="1645920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60">
                  <a:moveTo>
                    <a:pt x="108203" y="35051"/>
                  </a:moveTo>
                  <a:lnTo>
                    <a:pt x="80009" y="4571"/>
                  </a:lnTo>
                  <a:lnTo>
                    <a:pt x="53847" y="0"/>
                  </a:lnTo>
                  <a:lnTo>
                    <a:pt x="41655" y="1396"/>
                  </a:lnTo>
                  <a:lnTo>
                    <a:pt x="4317" y="21716"/>
                  </a:lnTo>
                  <a:lnTo>
                    <a:pt x="1015" y="27431"/>
                  </a:lnTo>
                  <a:lnTo>
                    <a:pt x="0" y="34543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43499" y="1645920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60">
                  <a:moveTo>
                    <a:pt x="53848" y="0"/>
                  </a:moveTo>
                  <a:lnTo>
                    <a:pt x="15112" y="10921"/>
                  </a:lnTo>
                  <a:lnTo>
                    <a:pt x="0" y="34543"/>
                  </a:lnTo>
                  <a:lnTo>
                    <a:pt x="108203" y="35051"/>
                  </a:lnTo>
                  <a:lnTo>
                    <a:pt x="80010" y="4571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143499" y="1645920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60">
                  <a:moveTo>
                    <a:pt x="108203" y="35051"/>
                  </a:moveTo>
                  <a:lnTo>
                    <a:pt x="80010" y="4571"/>
                  </a:lnTo>
                  <a:lnTo>
                    <a:pt x="53848" y="0"/>
                  </a:lnTo>
                  <a:lnTo>
                    <a:pt x="41655" y="1396"/>
                  </a:lnTo>
                  <a:lnTo>
                    <a:pt x="4317" y="21716"/>
                  </a:lnTo>
                  <a:lnTo>
                    <a:pt x="1015" y="27431"/>
                  </a:lnTo>
                  <a:lnTo>
                    <a:pt x="0" y="34543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902708" y="1426464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371856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371856" y="204215"/>
                  </a:lnTo>
                  <a:lnTo>
                    <a:pt x="371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02708" y="1426464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0" y="204215"/>
                  </a:moveTo>
                  <a:lnTo>
                    <a:pt x="371856" y="204215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980431" y="1578864"/>
              <a:ext cx="108585" cy="36830"/>
            </a:xfrm>
            <a:custGeom>
              <a:avLst/>
              <a:gdLst/>
              <a:ahLst/>
              <a:cxnLst/>
              <a:rect l="l" t="t" r="r" b="b"/>
              <a:pathLst>
                <a:path w="108585" h="36830">
                  <a:moveTo>
                    <a:pt x="53847" y="0"/>
                  </a:moveTo>
                  <a:lnTo>
                    <a:pt x="15112" y="11430"/>
                  </a:lnTo>
                  <a:lnTo>
                    <a:pt x="0" y="36068"/>
                  </a:lnTo>
                  <a:lnTo>
                    <a:pt x="108203" y="36575"/>
                  </a:lnTo>
                  <a:lnTo>
                    <a:pt x="80009" y="4699"/>
                  </a:lnTo>
                  <a:lnTo>
                    <a:pt x="538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980431" y="1578864"/>
              <a:ext cx="108585" cy="36830"/>
            </a:xfrm>
            <a:custGeom>
              <a:avLst/>
              <a:gdLst/>
              <a:ahLst/>
              <a:cxnLst/>
              <a:rect l="l" t="t" r="r" b="b"/>
              <a:pathLst>
                <a:path w="108585" h="36830">
                  <a:moveTo>
                    <a:pt x="108203" y="36575"/>
                  </a:moveTo>
                  <a:lnTo>
                    <a:pt x="80009" y="4699"/>
                  </a:lnTo>
                  <a:lnTo>
                    <a:pt x="53847" y="0"/>
                  </a:lnTo>
                  <a:lnTo>
                    <a:pt x="41655" y="1524"/>
                  </a:lnTo>
                  <a:lnTo>
                    <a:pt x="4317" y="22606"/>
                  </a:lnTo>
                  <a:lnTo>
                    <a:pt x="1015" y="28575"/>
                  </a:lnTo>
                  <a:lnTo>
                    <a:pt x="0" y="36068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087111" y="1578864"/>
              <a:ext cx="108585" cy="36830"/>
            </a:xfrm>
            <a:custGeom>
              <a:avLst/>
              <a:gdLst/>
              <a:ahLst/>
              <a:cxnLst/>
              <a:rect l="l" t="t" r="r" b="b"/>
              <a:pathLst>
                <a:path w="108585" h="36830">
                  <a:moveTo>
                    <a:pt x="53848" y="0"/>
                  </a:moveTo>
                  <a:lnTo>
                    <a:pt x="15112" y="11430"/>
                  </a:lnTo>
                  <a:lnTo>
                    <a:pt x="0" y="36068"/>
                  </a:lnTo>
                  <a:lnTo>
                    <a:pt x="108203" y="36575"/>
                  </a:lnTo>
                  <a:lnTo>
                    <a:pt x="80010" y="4699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087111" y="1578864"/>
              <a:ext cx="108585" cy="36830"/>
            </a:xfrm>
            <a:custGeom>
              <a:avLst/>
              <a:gdLst/>
              <a:ahLst/>
              <a:cxnLst/>
              <a:rect l="l" t="t" r="r" b="b"/>
              <a:pathLst>
                <a:path w="108585" h="36830">
                  <a:moveTo>
                    <a:pt x="108203" y="36575"/>
                  </a:moveTo>
                  <a:lnTo>
                    <a:pt x="80010" y="4699"/>
                  </a:lnTo>
                  <a:lnTo>
                    <a:pt x="53848" y="0"/>
                  </a:lnTo>
                  <a:lnTo>
                    <a:pt x="41655" y="1524"/>
                  </a:lnTo>
                  <a:lnTo>
                    <a:pt x="4317" y="22606"/>
                  </a:lnTo>
                  <a:lnTo>
                    <a:pt x="1015" y="28575"/>
                  </a:lnTo>
                  <a:lnTo>
                    <a:pt x="0" y="36068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902708" y="1426464"/>
              <a:ext cx="370840" cy="204470"/>
            </a:xfrm>
            <a:custGeom>
              <a:avLst/>
              <a:gdLst/>
              <a:ahLst/>
              <a:cxnLst/>
              <a:rect l="l" t="t" r="r" b="b"/>
              <a:pathLst>
                <a:path w="370839" h="204469">
                  <a:moveTo>
                    <a:pt x="1524" y="204215"/>
                  </a:moveTo>
                  <a:lnTo>
                    <a:pt x="368807" y="0"/>
                  </a:lnTo>
                </a:path>
                <a:path w="370839" h="204469">
                  <a:moveTo>
                    <a:pt x="0" y="0"/>
                  </a:moveTo>
                  <a:lnTo>
                    <a:pt x="370331" y="201168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086349" y="1355598"/>
              <a:ext cx="2540" cy="71755"/>
            </a:xfrm>
            <a:custGeom>
              <a:avLst/>
              <a:gdLst/>
              <a:ahLst/>
              <a:cxnLst/>
              <a:rect l="l" t="t" r="r" b="b"/>
              <a:pathLst>
                <a:path w="2539" h="71755">
                  <a:moveTo>
                    <a:pt x="0" y="0"/>
                  </a:moveTo>
                  <a:lnTo>
                    <a:pt x="2286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892546" y="4982717"/>
              <a:ext cx="407034" cy="425450"/>
            </a:xfrm>
            <a:custGeom>
              <a:avLst/>
              <a:gdLst/>
              <a:ahLst/>
              <a:cxnLst/>
              <a:rect l="l" t="t" r="r" b="b"/>
              <a:pathLst>
                <a:path w="407035" h="425450">
                  <a:moveTo>
                    <a:pt x="0" y="212597"/>
                  </a:moveTo>
                  <a:lnTo>
                    <a:pt x="5371" y="163832"/>
                  </a:lnTo>
                  <a:lnTo>
                    <a:pt x="20673" y="119076"/>
                  </a:lnTo>
                  <a:lnTo>
                    <a:pt x="44686" y="79603"/>
                  </a:lnTo>
                  <a:lnTo>
                    <a:pt x="76191" y="46686"/>
                  </a:lnTo>
                  <a:lnTo>
                    <a:pt x="113966" y="21598"/>
                  </a:lnTo>
                  <a:lnTo>
                    <a:pt x="156794" y="5611"/>
                  </a:lnTo>
                  <a:lnTo>
                    <a:pt x="203453" y="0"/>
                  </a:lnTo>
                  <a:lnTo>
                    <a:pt x="250113" y="5611"/>
                  </a:lnTo>
                  <a:lnTo>
                    <a:pt x="292941" y="21598"/>
                  </a:lnTo>
                  <a:lnTo>
                    <a:pt x="330716" y="46686"/>
                  </a:lnTo>
                  <a:lnTo>
                    <a:pt x="362221" y="79603"/>
                  </a:lnTo>
                  <a:lnTo>
                    <a:pt x="386234" y="119076"/>
                  </a:lnTo>
                  <a:lnTo>
                    <a:pt x="401536" y="163832"/>
                  </a:lnTo>
                  <a:lnTo>
                    <a:pt x="406907" y="212597"/>
                  </a:lnTo>
                  <a:lnTo>
                    <a:pt x="401536" y="261363"/>
                  </a:lnTo>
                  <a:lnTo>
                    <a:pt x="386234" y="306119"/>
                  </a:lnTo>
                  <a:lnTo>
                    <a:pt x="362221" y="345592"/>
                  </a:lnTo>
                  <a:lnTo>
                    <a:pt x="330716" y="378509"/>
                  </a:lnTo>
                  <a:lnTo>
                    <a:pt x="292941" y="403597"/>
                  </a:lnTo>
                  <a:lnTo>
                    <a:pt x="250113" y="419584"/>
                  </a:lnTo>
                  <a:lnTo>
                    <a:pt x="203453" y="425195"/>
                  </a:lnTo>
                  <a:lnTo>
                    <a:pt x="156794" y="419584"/>
                  </a:lnTo>
                  <a:lnTo>
                    <a:pt x="113966" y="403597"/>
                  </a:lnTo>
                  <a:lnTo>
                    <a:pt x="76191" y="378509"/>
                  </a:lnTo>
                  <a:lnTo>
                    <a:pt x="44686" y="345592"/>
                  </a:lnTo>
                  <a:lnTo>
                    <a:pt x="20673" y="306119"/>
                  </a:lnTo>
                  <a:lnTo>
                    <a:pt x="5371" y="261363"/>
                  </a:lnTo>
                  <a:lnTo>
                    <a:pt x="0" y="212597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857248" y="2928365"/>
            <a:ext cx="940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latin typeface="Arial"/>
                <a:cs typeface="Arial"/>
              </a:rPr>
              <a:t>T</a:t>
            </a:r>
            <a:r>
              <a:rPr sz="1800" spc="-5" dirty="0">
                <a:latin typeface="Arial"/>
                <a:cs typeface="Arial"/>
              </a:rPr>
              <a:t>ask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Org</a:t>
            </a:r>
            <a:endParaRPr sz="1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999101" y="2976753"/>
            <a:ext cx="1459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8030" algn="l"/>
              </a:tabLst>
            </a:pPr>
            <a:r>
              <a:rPr sz="1800" dirty="0">
                <a:latin typeface="Arial"/>
                <a:cs typeface="Arial"/>
              </a:rPr>
              <a:t>COA	Sk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tch</a:t>
            </a:r>
            <a:endParaRPr sz="1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987796" y="5051297"/>
            <a:ext cx="2476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740" marR="5080" indent="-7937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X</a:t>
            </a:r>
            <a:endParaRPr sz="9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371338" y="4042409"/>
            <a:ext cx="407034" cy="424180"/>
          </a:xfrm>
          <a:custGeom>
            <a:avLst/>
            <a:gdLst/>
            <a:ahLst/>
            <a:cxnLst/>
            <a:rect l="l" t="t" r="r" b="b"/>
            <a:pathLst>
              <a:path w="407035" h="424179">
                <a:moveTo>
                  <a:pt x="0" y="211835"/>
                </a:moveTo>
                <a:lnTo>
                  <a:pt x="5371" y="163272"/>
                </a:lnTo>
                <a:lnTo>
                  <a:pt x="20673" y="118687"/>
                </a:lnTo>
                <a:lnTo>
                  <a:pt x="44686" y="79354"/>
                </a:lnTo>
                <a:lnTo>
                  <a:pt x="76191" y="46546"/>
                </a:lnTo>
                <a:lnTo>
                  <a:pt x="113966" y="21535"/>
                </a:lnTo>
                <a:lnTo>
                  <a:pt x="156794" y="5596"/>
                </a:lnTo>
                <a:lnTo>
                  <a:pt x="203453" y="0"/>
                </a:lnTo>
                <a:lnTo>
                  <a:pt x="250113" y="5596"/>
                </a:lnTo>
                <a:lnTo>
                  <a:pt x="292941" y="21535"/>
                </a:lnTo>
                <a:lnTo>
                  <a:pt x="330716" y="46546"/>
                </a:lnTo>
                <a:lnTo>
                  <a:pt x="362221" y="79354"/>
                </a:lnTo>
                <a:lnTo>
                  <a:pt x="386234" y="118687"/>
                </a:lnTo>
                <a:lnTo>
                  <a:pt x="401536" y="163272"/>
                </a:lnTo>
                <a:lnTo>
                  <a:pt x="406908" y="211835"/>
                </a:lnTo>
                <a:lnTo>
                  <a:pt x="401536" y="260399"/>
                </a:lnTo>
                <a:lnTo>
                  <a:pt x="386234" y="304984"/>
                </a:lnTo>
                <a:lnTo>
                  <a:pt x="362221" y="344317"/>
                </a:lnTo>
                <a:lnTo>
                  <a:pt x="330716" y="377125"/>
                </a:lnTo>
                <a:lnTo>
                  <a:pt x="292941" y="402136"/>
                </a:lnTo>
                <a:lnTo>
                  <a:pt x="250113" y="418075"/>
                </a:lnTo>
                <a:lnTo>
                  <a:pt x="203453" y="423671"/>
                </a:lnTo>
                <a:lnTo>
                  <a:pt x="156794" y="418075"/>
                </a:lnTo>
                <a:lnTo>
                  <a:pt x="113966" y="402136"/>
                </a:lnTo>
                <a:lnTo>
                  <a:pt x="76191" y="377125"/>
                </a:lnTo>
                <a:lnTo>
                  <a:pt x="44686" y="344317"/>
                </a:lnTo>
                <a:lnTo>
                  <a:pt x="20673" y="304984"/>
                </a:lnTo>
                <a:lnTo>
                  <a:pt x="5371" y="260399"/>
                </a:lnTo>
                <a:lnTo>
                  <a:pt x="0" y="21183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183885" y="3909821"/>
            <a:ext cx="841375" cy="69850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Times New Roman"/>
              <a:cs typeface="Times New Roman"/>
            </a:endParaRPr>
          </a:p>
          <a:p>
            <a:pPr marL="281940" marR="316230" algn="ctr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Y</a:t>
            </a:r>
            <a:endParaRPr sz="9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025646" y="4060697"/>
            <a:ext cx="407034" cy="424180"/>
          </a:xfrm>
          <a:custGeom>
            <a:avLst/>
            <a:gdLst/>
            <a:ahLst/>
            <a:cxnLst/>
            <a:rect l="l" t="t" r="r" b="b"/>
            <a:pathLst>
              <a:path w="407035" h="424179">
                <a:moveTo>
                  <a:pt x="0" y="211835"/>
                </a:moveTo>
                <a:lnTo>
                  <a:pt x="5371" y="163272"/>
                </a:lnTo>
                <a:lnTo>
                  <a:pt x="20673" y="118687"/>
                </a:lnTo>
                <a:lnTo>
                  <a:pt x="44686" y="79354"/>
                </a:lnTo>
                <a:lnTo>
                  <a:pt x="76191" y="46546"/>
                </a:lnTo>
                <a:lnTo>
                  <a:pt x="113966" y="21535"/>
                </a:lnTo>
                <a:lnTo>
                  <a:pt x="156794" y="5596"/>
                </a:lnTo>
                <a:lnTo>
                  <a:pt x="203453" y="0"/>
                </a:lnTo>
                <a:lnTo>
                  <a:pt x="250113" y="5596"/>
                </a:lnTo>
                <a:lnTo>
                  <a:pt x="292941" y="21535"/>
                </a:lnTo>
                <a:lnTo>
                  <a:pt x="330716" y="46546"/>
                </a:lnTo>
                <a:lnTo>
                  <a:pt x="362221" y="79354"/>
                </a:lnTo>
                <a:lnTo>
                  <a:pt x="386234" y="118687"/>
                </a:lnTo>
                <a:lnTo>
                  <a:pt x="401536" y="163272"/>
                </a:lnTo>
                <a:lnTo>
                  <a:pt x="406907" y="211835"/>
                </a:lnTo>
                <a:lnTo>
                  <a:pt x="401536" y="260399"/>
                </a:lnTo>
                <a:lnTo>
                  <a:pt x="386234" y="304984"/>
                </a:lnTo>
                <a:lnTo>
                  <a:pt x="362221" y="344317"/>
                </a:lnTo>
                <a:lnTo>
                  <a:pt x="330716" y="377125"/>
                </a:lnTo>
                <a:lnTo>
                  <a:pt x="292941" y="402136"/>
                </a:lnTo>
                <a:lnTo>
                  <a:pt x="250113" y="418075"/>
                </a:lnTo>
                <a:lnTo>
                  <a:pt x="203453" y="423671"/>
                </a:lnTo>
                <a:lnTo>
                  <a:pt x="156794" y="418075"/>
                </a:lnTo>
                <a:lnTo>
                  <a:pt x="113966" y="402136"/>
                </a:lnTo>
                <a:lnTo>
                  <a:pt x="76191" y="377125"/>
                </a:lnTo>
                <a:lnTo>
                  <a:pt x="44686" y="344317"/>
                </a:lnTo>
                <a:lnTo>
                  <a:pt x="20673" y="304984"/>
                </a:lnTo>
                <a:lnTo>
                  <a:pt x="5371" y="260399"/>
                </a:lnTo>
                <a:lnTo>
                  <a:pt x="0" y="21183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120007" y="4128007"/>
            <a:ext cx="2476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</a:t>
            </a:r>
            <a:endParaRPr sz="900">
              <a:latin typeface="Arial"/>
              <a:cs typeface="Arial"/>
            </a:endParaRPr>
          </a:p>
          <a:p>
            <a:pPr marR="4445" algn="ctr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Z</a:t>
            </a:r>
            <a:endParaRPr sz="9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228338" y="5060441"/>
            <a:ext cx="407034" cy="424180"/>
          </a:xfrm>
          <a:custGeom>
            <a:avLst/>
            <a:gdLst/>
            <a:ahLst/>
            <a:cxnLst/>
            <a:rect l="l" t="t" r="r" b="b"/>
            <a:pathLst>
              <a:path w="407035" h="424179">
                <a:moveTo>
                  <a:pt x="0" y="211835"/>
                </a:moveTo>
                <a:lnTo>
                  <a:pt x="5371" y="163272"/>
                </a:lnTo>
                <a:lnTo>
                  <a:pt x="20673" y="118687"/>
                </a:lnTo>
                <a:lnTo>
                  <a:pt x="44686" y="79354"/>
                </a:lnTo>
                <a:lnTo>
                  <a:pt x="76191" y="46546"/>
                </a:lnTo>
                <a:lnTo>
                  <a:pt x="113966" y="21535"/>
                </a:lnTo>
                <a:lnTo>
                  <a:pt x="156794" y="5596"/>
                </a:lnTo>
                <a:lnTo>
                  <a:pt x="203453" y="0"/>
                </a:lnTo>
                <a:lnTo>
                  <a:pt x="250113" y="5596"/>
                </a:lnTo>
                <a:lnTo>
                  <a:pt x="292941" y="21535"/>
                </a:lnTo>
                <a:lnTo>
                  <a:pt x="330716" y="46546"/>
                </a:lnTo>
                <a:lnTo>
                  <a:pt x="362221" y="79354"/>
                </a:lnTo>
                <a:lnTo>
                  <a:pt x="386234" y="118687"/>
                </a:lnTo>
                <a:lnTo>
                  <a:pt x="401536" y="163272"/>
                </a:lnTo>
                <a:lnTo>
                  <a:pt x="406908" y="211835"/>
                </a:lnTo>
                <a:lnTo>
                  <a:pt x="401536" y="260399"/>
                </a:lnTo>
                <a:lnTo>
                  <a:pt x="386234" y="304984"/>
                </a:lnTo>
                <a:lnTo>
                  <a:pt x="362221" y="344317"/>
                </a:lnTo>
                <a:lnTo>
                  <a:pt x="330716" y="377125"/>
                </a:lnTo>
                <a:lnTo>
                  <a:pt x="292941" y="402136"/>
                </a:lnTo>
                <a:lnTo>
                  <a:pt x="250113" y="418075"/>
                </a:lnTo>
                <a:lnTo>
                  <a:pt x="203453" y="423671"/>
                </a:lnTo>
                <a:lnTo>
                  <a:pt x="156794" y="418075"/>
                </a:lnTo>
                <a:lnTo>
                  <a:pt x="113966" y="402136"/>
                </a:lnTo>
                <a:lnTo>
                  <a:pt x="76191" y="377125"/>
                </a:lnTo>
                <a:lnTo>
                  <a:pt x="44686" y="344317"/>
                </a:lnTo>
                <a:lnTo>
                  <a:pt x="20673" y="304984"/>
                </a:lnTo>
                <a:lnTo>
                  <a:pt x="5371" y="260399"/>
                </a:lnTo>
                <a:lnTo>
                  <a:pt x="0" y="21183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323588" y="5128641"/>
            <a:ext cx="247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" marR="5080" indent="-6286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4497070" y="4043045"/>
            <a:ext cx="2740660" cy="1651000"/>
            <a:chOff x="4497070" y="4043045"/>
            <a:chExt cx="2740660" cy="1651000"/>
          </a:xfrm>
        </p:grpSpPr>
        <p:sp>
          <p:nvSpPr>
            <p:cNvPr id="46" name="object 46"/>
            <p:cNvSpPr/>
            <p:nvPr/>
          </p:nvSpPr>
          <p:spPr>
            <a:xfrm>
              <a:off x="4506468" y="4360164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0" y="204216"/>
                  </a:moveTo>
                  <a:lnTo>
                    <a:pt x="371856" y="204216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503420" y="4360164"/>
              <a:ext cx="367665" cy="205740"/>
            </a:xfrm>
            <a:custGeom>
              <a:avLst/>
              <a:gdLst/>
              <a:ahLst/>
              <a:cxnLst/>
              <a:rect l="l" t="t" r="r" b="b"/>
              <a:pathLst>
                <a:path w="367664" h="205739">
                  <a:moveTo>
                    <a:pt x="0" y="205740"/>
                  </a:moveTo>
                  <a:lnTo>
                    <a:pt x="367283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653534" y="4289298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0"/>
                  </a:lnTo>
                </a:path>
                <a:path w="64770" h="71754">
                  <a:moveTo>
                    <a:pt x="62483" y="0"/>
                  </a:moveTo>
                  <a:lnTo>
                    <a:pt x="64769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486144" y="5068824"/>
              <a:ext cx="372110" cy="203200"/>
            </a:xfrm>
            <a:custGeom>
              <a:avLst/>
              <a:gdLst/>
              <a:ahLst/>
              <a:cxnLst/>
              <a:rect l="l" t="t" r="r" b="b"/>
              <a:pathLst>
                <a:path w="372109" h="203200">
                  <a:moveTo>
                    <a:pt x="0" y="202691"/>
                  </a:moveTo>
                  <a:lnTo>
                    <a:pt x="371855" y="202691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269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486144" y="5068824"/>
              <a:ext cx="370840" cy="204470"/>
            </a:xfrm>
            <a:custGeom>
              <a:avLst/>
              <a:gdLst/>
              <a:ahLst/>
              <a:cxnLst/>
              <a:rect l="l" t="t" r="r" b="b"/>
              <a:pathLst>
                <a:path w="370840" h="204470">
                  <a:moveTo>
                    <a:pt x="1523" y="204215"/>
                  </a:moveTo>
                  <a:lnTo>
                    <a:pt x="368807" y="0"/>
                  </a:lnTo>
                </a:path>
                <a:path w="370840" h="204470">
                  <a:moveTo>
                    <a:pt x="0" y="0"/>
                  </a:moveTo>
                  <a:lnTo>
                    <a:pt x="370331" y="201167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636258" y="4997958"/>
              <a:ext cx="66675" cy="71755"/>
            </a:xfrm>
            <a:custGeom>
              <a:avLst/>
              <a:gdLst/>
              <a:ahLst/>
              <a:cxnLst/>
              <a:rect l="l" t="t" r="r" b="b"/>
              <a:pathLst>
                <a:path w="66675" h="71754">
                  <a:moveTo>
                    <a:pt x="0" y="0"/>
                  </a:moveTo>
                  <a:lnTo>
                    <a:pt x="2286" y="71501"/>
                  </a:lnTo>
                </a:path>
                <a:path w="66675" h="71754">
                  <a:moveTo>
                    <a:pt x="64008" y="0"/>
                  </a:moveTo>
                  <a:lnTo>
                    <a:pt x="66294" y="71501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687824" y="533704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0" y="204215"/>
                  </a:moveTo>
                  <a:lnTo>
                    <a:pt x="371855" y="204215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7552" y="5382768"/>
              <a:ext cx="141732" cy="115824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4834890" y="5270754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1"/>
                  </a:lnTo>
                </a:path>
                <a:path w="64770" h="71754">
                  <a:moveTo>
                    <a:pt x="62484" y="0"/>
                  </a:moveTo>
                  <a:lnTo>
                    <a:pt x="64770" y="71501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959346" y="4057650"/>
              <a:ext cx="264160" cy="1621790"/>
            </a:xfrm>
            <a:custGeom>
              <a:avLst/>
              <a:gdLst/>
              <a:ahLst/>
              <a:cxnLst/>
              <a:rect l="l" t="t" r="r" b="b"/>
              <a:pathLst>
                <a:path w="264159" h="1621789">
                  <a:moveTo>
                    <a:pt x="0" y="0"/>
                  </a:moveTo>
                  <a:lnTo>
                    <a:pt x="14551" y="10074"/>
                  </a:lnTo>
                  <a:lnTo>
                    <a:pt x="29733" y="19637"/>
                  </a:lnTo>
                  <a:lnTo>
                    <a:pt x="43701" y="30271"/>
                  </a:lnTo>
                  <a:lnTo>
                    <a:pt x="77864" y="87503"/>
                  </a:lnTo>
                  <a:lnTo>
                    <a:pt x="96792" y="131515"/>
                  </a:lnTo>
                  <a:lnTo>
                    <a:pt x="111791" y="175652"/>
                  </a:lnTo>
                  <a:lnTo>
                    <a:pt x="123257" y="219970"/>
                  </a:lnTo>
                  <a:lnTo>
                    <a:pt x="131587" y="264524"/>
                  </a:lnTo>
                  <a:lnTo>
                    <a:pt x="137176" y="309370"/>
                  </a:lnTo>
                  <a:lnTo>
                    <a:pt x="140422" y="354565"/>
                  </a:lnTo>
                  <a:lnTo>
                    <a:pt x="141720" y="400163"/>
                  </a:lnTo>
                  <a:lnTo>
                    <a:pt x="141468" y="446222"/>
                  </a:lnTo>
                  <a:lnTo>
                    <a:pt x="140061" y="492796"/>
                  </a:lnTo>
                  <a:lnTo>
                    <a:pt x="137896" y="539942"/>
                  </a:lnTo>
                  <a:lnTo>
                    <a:pt x="135370" y="587715"/>
                  </a:lnTo>
                  <a:lnTo>
                    <a:pt x="132879" y="636171"/>
                  </a:lnTo>
                  <a:lnTo>
                    <a:pt x="130818" y="685367"/>
                  </a:lnTo>
                  <a:lnTo>
                    <a:pt x="129586" y="735357"/>
                  </a:lnTo>
                  <a:lnTo>
                    <a:pt x="129578" y="786198"/>
                  </a:lnTo>
                  <a:lnTo>
                    <a:pt x="131190" y="837945"/>
                  </a:lnTo>
                  <a:lnTo>
                    <a:pt x="134014" y="849520"/>
                  </a:lnTo>
                  <a:lnTo>
                    <a:pt x="139969" y="860250"/>
                  </a:lnTo>
                  <a:lnTo>
                    <a:pt x="146996" y="870717"/>
                  </a:lnTo>
                  <a:lnTo>
                    <a:pt x="153034" y="881507"/>
                  </a:lnTo>
                  <a:lnTo>
                    <a:pt x="161994" y="905752"/>
                  </a:lnTo>
                  <a:lnTo>
                    <a:pt x="163750" y="913638"/>
                  </a:lnTo>
                  <a:lnTo>
                    <a:pt x="168340" y="919047"/>
                  </a:lnTo>
                  <a:lnTo>
                    <a:pt x="185800" y="935863"/>
                  </a:lnTo>
                  <a:lnTo>
                    <a:pt x="188132" y="949608"/>
                  </a:lnTo>
                  <a:lnTo>
                    <a:pt x="190166" y="963437"/>
                  </a:lnTo>
                  <a:lnTo>
                    <a:pt x="192748" y="977100"/>
                  </a:lnTo>
                  <a:lnTo>
                    <a:pt x="196723" y="990345"/>
                  </a:lnTo>
                  <a:lnTo>
                    <a:pt x="207371" y="1012279"/>
                  </a:lnTo>
                  <a:lnTo>
                    <a:pt x="219995" y="1033414"/>
                  </a:lnTo>
                  <a:lnTo>
                    <a:pt x="231905" y="1054764"/>
                  </a:lnTo>
                  <a:lnTo>
                    <a:pt x="248806" y="1110315"/>
                  </a:lnTo>
                  <a:lnTo>
                    <a:pt x="260074" y="1170834"/>
                  </a:lnTo>
                  <a:lnTo>
                    <a:pt x="263130" y="1259702"/>
                  </a:lnTo>
                  <a:lnTo>
                    <a:pt x="263540" y="1311390"/>
                  </a:lnTo>
                  <a:lnTo>
                    <a:pt x="263594" y="1363083"/>
                  </a:lnTo>
                  <a:lnTo>
                    <a:pt x="263398" y="1414780"/>
                  </a:lnTo>
                  <a:lnTo>
                    <a:pt x="263058" y="1466476"/>
                  </a:lnTo>
                  <a:lnTo>
                    <a:pt x="262683" y="1518169"/>
                  </a:lnTo>
                  <a:lnTo>
                    <a:pt x="262380" y="1569857"/>
                  </a:lnTo>
                  <a:lnTo>
                    <a:pt x="262254" y="1621536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4010278" y="3594861"/>
            <a:ext cx="714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p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g</a:t>
            </a:r>
            <a:endParaRPr sz="14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694553" y="3618357"/>
            <a:ext cx="7353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Decisive</a:t>
            </a:r>
            <a:endParaRPr sz="14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886956" y="3539633"/>
            <a:ext cx="1000760" cy="52324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805"/>
              </a:spcBef>
            </a:pPr>
            <a:r>
              <a:rPr sz="1400" b="1" spc="-5" dirty="0">
                <a:latin typeface="Arial"/>
                <a:cs typeface="Arial"/>
              </a:rPr>
              <a:t>Sustaining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5"/>
              </a:spcBef>
            </a:pPr>
            <a:r>
              <a:rPr sz="900" b="1" dirty="0">
                <a:latin typeface="Arial"/>
                <a:cs typeface="Arial"/>
              </a:rPr>
              <a:t>LD</a:t>
            </a:r>
            <a:endParaRPr sz="9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891278" y="4089653"/>
            <a:ext cx="262255" cy="1621790"/>
          </a:xfrm>
          <a:custGeom>
            <a:avLst/>
            <a:gdLst/>
            <a:ahLst/>
            <a:cxnLst/>
            <a:rect l="l" t="t" r="r" b="b"/>
            <a:pathLst>
              <a:path w="262254" h="1621789">
                <a:moveTo>
                  <a:pt x="0" y="0"/>
                </a:moveTo>
                <a:lnTo>
                  <a:pt x="14511" y="10074"/>
                </a:lnTo>
                <a:lnTo>
                  <a:pt x="29606" y="19637"/>
                </a:lnTo>
                <a:lnTo>
                  <a:pt x="43487" y="30271"/>
                </a:lnTo>
                <a:lnTo>
                  <a:pt x="77467" y="87503"/>
                </a:lnTo>
                <a:lnTo>
                  <a:pt x="96279" y="131515"/>
                </a:lnTo>
                <a:lnTo>
                  <a:pt x="111186" y="175652"/>
                </a:lnTo>
                <a:lnTo>
                  <a:pt x="122581" y="219970"/>
                </a:lnTo>
                <a:lnTo>
                  <a:pt x="130859" y="264524"/>
                </a:lnTo>
                <a:lnTo>
                  <a:pt x="136414" y="309370"/>
                </a:lnTo>
                <a:lnTo>
                  <a:pt x="139639" y="354565"/>
                </a:lnTo>
                <a:lnTo>
                  <a:pt x="140928" y="400163"/>
                </a:lnTo>
                <a:lnTo>
                  <a:pt x="140675" y="446222"/>
                </a:lnTo>
                <a:lnTo>
                  <a:pt x="139275" y="492796"/>
                </a:lnTo>
                <a:lnTo>
                  <a:pt x="137121" y="539942"/>
                </a:lnTo>
                <a:lnTo>
                  <a:pt x="134607" y="587715"/>
                </a:lnTo>
                <a:lnTo>
                  <a:pt x="132127" y="636171"/>
                </a:lnTo>
                <a:lnTo>
                  <a:pt x="130076" y="685367"/>
                </a:lnTo>
                <a:lnTo>
                  <a:pt x="128846" y="735357"/>
                </a:lnTo>
                <a:lnTo>
                  <a:pt x="128832" y="786198"/>
                </a:lnTo>
                <a:lnTo>
                  <a:pt x="130429" y="837946"/>
                </a:lnTo>
                <a:lnTo>
                  <a:pt x="133250" y="849520"/>
                </a:lnTo>
                <a:lnTo>
                  <a:pt x="139192" y="860250"/>
                </a:lnTo>
                <a:lnTo>
                  <a:pt x="146180" y="870717"/>
                </a:lnTo>
                <a:lnTo>
                  <a:pt x="152146" y="881507"/>
                </a:lnTo>
                <a:lnTo>
                  <a:pt x="161049" y="905752"/>
                </a:lnTo>
                <a:lnTo>
                  <a:pt x="162798" y="913638"/>
                </a:lnTo>
                <a:lnTo>
                  <a:pt x="167380" y="919047"/>
                </a:lnTo>
                <a:lnTo>
                  <a:pt x="184785" y="935863"/>
                </a:lnTo>
                <a:lnTo>
                  <a:pt x="187043" y="949608"/>
                </a:lnTo>
                <a:lnTo>
                  <a:pt x="189039" y="963437"/>
                </a:lnTo>
                <a:lnTo>
                  <a:pt x="191607" y="977100"/>
                </a:lnTo>
                <a:lnTo>
                  <a:pt x="195580" y="990346"/>
                </a:lnTo>
                <a:lnTo>
                  <a:pt x="206206" y="1012279"/>
                </a:lnTo>
                <a:lnTo>
                  <a:pt x="218773" y="1033414"/>
                </a:lnTo>
                <a:lnTo>
                  <a:pt x="230602" y="1054764"/>
                </a:lnTo>
                <a:lnTo>
                  <a:pt x="247338" y="1110315"/>
                </a:lnTo>
                <a:lnTo>
                  <a:pt x="258605" y="1170834"/>
                </a:lnTo>
                <a:lnTo>
                  <a:pt x="261696" y="1259702"/>
                </a:lnTo>
                <a:lnTo>
                  <a:pt x="262090" y="1311390"/>
                </a:lnTo>
                <a:lnTo>
                  <a:pt x="262141" y="1363083"/>
                </a:lnTo>
                <a:lnTo>
                  <a:pt x="261953" y="1414780"/>
                </a:lnTo>
                <a:lnTo>
                  <a:pt x="261628" y="1466476"/>
                </a:lnTo>
                <a:lnTo>
                  <a:pt x="261268" y="1518169"/>
                </a:lnTo>
                <a:lnTo>
                  <a:pt x="260977" y="1569857"/>
                </a:lnTo>
                <a:lnTo>
                  <a:pt x="260858" y="1621536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4821046" y="3932682"/>
            <a:ext cx="1587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PL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7398766" y="5010658"/>
            <a:ext cx="384810" cy="292100"/>
            <a:chOff x="7398766" y="5010658"/>
            <a:chExt cx="384810" cy="292100"/>
          </a:xfrm>
        </p:grpSpPr>
        <p:sp>
          <p:nvSpPr>
            <p:cNvPr id="62" name="object 62"/>
            <p:cNvSpPr/>
            <p:nvPr/>
          </p:nvSpPr>
          <p:spPr>
            <a:xfrm>
              <a:off x="7405116" y="5091684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5"/>
                  </a:moveTo>
                  <a:lnTo>
                    <a:pt x="371855" y="204215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556754" y="5020818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0"/>
                  </a:lnTo>
                </a:path>
                <a:path w="64770" h="71754">
                  <a:moveTo>
                    <a:pt x="62484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7429245" y="5092953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BEB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7330185" y="4196841"/>
            <a:ext cx="384810" cy="290195"/>
            <a:chOff x="7330185" y="4196841"/>
            <a:chExt cx="384810" cy="290195"/>
          </a:xfrm>
        </p:grpSpPr>
        <p:sp>
          <p:nvSpPr>
            <p:cNvPr id="66" name="object 66"/>
            <p:cNvSpPr/>
            <p:nvPr/>
          </p:nvSpPr>
          <p:spPr>
            <a:xfrm>
              <a:off x="7336535" y="4277867"/>
              <a:ext cx="372110" cy="203200"/>
            </a:xfrm>
            <a:custGeom>
              <a:avLst/>
              <a:gdLst/>
              <a:ahLst/>
              <a:cxnLst/>
              <a:rect l="l" t="t" r="r" b="b"/>
              <a:pathLst>
                <a:path w="372109" h="203200">
                  <a:moveTo>
                    <a:pt x="0" y="202691"/>
                  </a:moveTo>
                  <a:lnTo>
                    <a:pt x="371855" y="202691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269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488173" y="4207001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5" y="71500"/>
                  </a:lnTo>
                </a:path>
                <a:path w="64770" h="71754">
                  <a:moveTo>
                    <a:pt x="62483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7371333" y="4266692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BSB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6102096" y="3977640"/>
            <a:ext cx="384175" cy="292735"/>
            <a:chOff x="6102096" y="3977640"/>
            <a:chExt cx="384175" cy="292735"/>
          </a:xfrm>
        </p:grpSpPr>
        <p:sp>
          <p:nvSpPr>
            <p:cNvPr id="70" name="object 70"/>
            <p:cNvSpPr/>
            <p:nvPr/>
          </p:nvSpPr>
          <p:spPr>
            <a:xfrm>
              <a:off x="6108192" y="4058412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0" y="204215"/>
                  </a:moveTo>
                  <a:lnTo>
                    <a:pt x="371856" y="204215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108192" y="4058412"/>
              <a:ext cx="370840" cy="205740"/>
            </a:xfrm>
            <a:custGeom>
              <a:avLst/>
              <a:gdLst/>
              <a:ahLst/>
              <a:cxnLst/>
              <a:rect l="l" t="t" r="r" b="b"/>
              <a:pathLst>
                <a:path w="370839" h="205739">
                  <a:moveTo>
                    <a:pt x="1524" y="205739"/>
                  </a:moveTo>
                  <a:lnTo>
                    <a:pt x="368808" y="0"/>
                  </a:lnTo>
                </a:path>
                <a:path w="370839" h="205739">
                  <a:moveTo>
                    <a:pt x="0" y="0"/>
                  </a:moveTo>
                  <a:lnTo>
                    <a:pt x="370332" y="202692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259830" y="3987546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0"/>
                  </a:lnTo>
                </a:path>
                <a:path w="64770" h="71754">
                  <a:moveTo>
                    <a:pt x="62484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6158229" y="4285233"/>
            <a:ext cx="37020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indent="7620">
              <a:lnSpc>
                <a:spcPct val="100000"/>
              </a:lnSpc>
              <a:spcBef>
                <a:spcPts val="105"/>
              </a:spcBef>
            </a:pPr>
            <a:r>
              <a:rPr sz="1050" b="1" spc="5" dirty="0">
                <a:latin typeface="Arial"/>
                <a:cs typeface="Arial"/>
              </a:rPr>
              <a:t>Main </a:t>
            </a:r>
            <a:r>
              <a:rPr sz="1050" b="1" spc="-28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E</a:t>
            </a:r>
            <a:r>
              <a:rPr sz="1050" b="1" spc="-5" dirty="0">
                <a:latin typeface="Arial"/>
                <a:cs typeface="Arial"/>
              </a:rPr>
              <a:t>ff</a:t>
            </a:r>
            <a:r>
              <a:rPr sz="1050" b="1" dirty="0">
                <a:latin typeface="Arial"/>
                <a:cs typeface="Arial"/>
              </a:rPr>
              <a:t>ort</a:t>
            </a:r>
            <a:endParaRPr sz="1050">
              <a:latin typeface="Arial"/>
              <a:cs typeface="Arial"/>
            </a:endParaRPr>
          </a:p>
        </p:txBody>
      </p:sp>
      <p:sp>
        <p:nvSpPr>
          <p:cNvPr id="74" name="object 7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pc="-5" dirty="0"/>
              <a:t>50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0884" y="0"/>
            <a:ext cx="26003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3.</a:t>
            </a:r>
            <a:r>
              <a:rPr sz="2800" spc="-140" dirty="0"/>
              <a:t> </a:t>
            </a:r>
            <a:r>
              <a:rPr sz="2800" spc="-5" dirty="0"/>
              <a:t>Array</a:t>
            </a:r>
            <a:r>
              <a:rPr sz="2800" spc="-30" dirty="0"/>
              <a:t> </a:t>
            </a:r>
            <a:r>
              <a:rPr sz="2800" spc="-5" dirty="0"/>
              <a:t>Forces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372616" y="3187446"/>
            <a:ext cx="2317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66FF"/>
                </a:solidFill>
                <a:latin typeface="Calibri"/>
                <a:cs typeface="Calibri"/>
              </a:rPr>
              <a:t>ME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79498" y="3187446"/>
            <a:ext cx="2495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51479" y="3187446"/>
            <a:ext cx="2495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1313" y="4044188"/>
            <a:ext cx="2495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03119" y="4982667"/>
            <a:ext cx="2565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66FF"/>
                </a:solidFill>
                <a:latin typeface="Calibri"/>
                <a:cs typeface="Calibri"/>
              </a:rPr>
              <a:t>R</a:t>
            </a:r>
            <a:r>
              <a:rPr sz="1200" b="1" spc="-15" dirty="0">
                <a:solidFill>
                  <a:srgbClr val="0066FF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36494" y="4045153"/>
            <a:ext cx="2736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B</a:t>
            </a:r>
            <a:r>
              <a:rPr sz="1200" b="1" spc="-20" dirty="0">
                <a:solidFill>
                  <a:srgbClr val="0066FF"/>
                </a:solidFill>
                <a:latin typeface="Calibri"/>
                <a:cs typeface="Calibri"/>
              </a:rPr>
              <a:t>S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42235" y="4048125"/>
            <a:ext cx="2711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BEB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28927" y="3372611"/>
            <a:ext cx="668020" cy="403860"/>
            <a:chOff x="1328927" y="3372611"/>
            <a:chExt cx="668020" cy="403860"/>
          </a:xfrm>
        </p:grpSpPr>
        <p:sp>
          <p:nvSpPr>
            <p:cNvPr id="11" name="object 11"/>
            <p:cNvSpPr/>
            <p:nvPr/>
          </p:nvSpPr>
          <p:spPr>
            <a:xfrm>
              <a:off x="1343405" y="3387089"/>
              <a:ext cx="638810" cy="375285"/>
            </a:xfrm>
            <a:custGeom>
              <a:avLst/>
              <a:gdLst/>
              <a:ahLst/>
              <a:cxnLst/>
              <a:rect l="l" t="t" r="r" b="b"/>
              <a:pathLst>
                <a:path w="638810" h="375285">
                  <a:moveTo>
                    <a:pt x="0" y="374904"/>
                  </a:moveTo>
                  <a:lnTo>
                    <a:pt x="638556" y="374904"/>
                  </a:lnTo>
                  <a:lnTo>
                    <a:pt x="638556" y="0"/>
                  </a:lnTo>
                  <a:lnTo>
                    <a:pt x="0" y="0"/>
                  </a:lnTo>
                  <a:lnTo>
                    <a:pt x="0" y="37490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43811" y="3557015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4">
                  <a:moveTo>
                    <a:pt x="0" y="115824"/>
                  </a:moveTo>
                  <a:lnTo>
                    <a:pt x="243839" y="115824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1807" y="3523487"/>
              <a:ext cx="243840" cy="14630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511807" y="3523487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40" y="114300"/>
                  </a:lnTo>
                  <a:lnTo>
                    <a:pt x="243840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231" y="3485387"/>
              <a:ext cx="243839" cy="1508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75231" y="3485387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4">
                  <a:moveTo>
                    <a:pt x="0" y="115824"/>
                  </a:moveTo>
                  <a:lnTo>
                    <a:pt x="243839" y="115824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0659" y="3479291"/>
              <a:ext cx="252984" cy="12801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76755" y="3485387"/>
              <a:ext cx="242570" cy="114300"/>
            </a:xfrm>
            <a:custGeom>
              <a:avLst/>
              <a:gdLst/>
              <a:ahLst/>
              <a:cxnLst/>
              <a:rect l="l" t="t" r="r" b="b"/>
              <a:pathLst>
                <a:path w="242569" h="114300">
                  <a:moveTo>
                    <a:pt x="0" y="0"/>
                  </a:moveTo>
                  <a:lnTo>
                    <a:pt x="242316" y="1143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96389" y="3446525"/>
              <a:ext cx="1905" cy="40640"/>
            </a:xfrm>
            <a:custGeom>
              <a:avLst/>
              <a:gdLst/>
              <a:ahLst/>
              <a:cxnLst/>
              <a:rect l="l" t="t" r="r" b="b"/>
              <a:pathLst>
                <a:path w="1905" h="40639">
                  <a:moveTo>
                    <a:pt x="0" y="0"/>
                  </a:moveTo>
                  <a:lnTo>
                    <a:pt x="1523" y="40259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2096261" y="3387090"/>
            <a:ext cx="1440180" cy="384175"/>
          </a:xfrm>
          <a:custGeom>
            <a:avLst/>
            <a:gdLst/>
            <a:ahLst/>
            <a:cxnLst/>
            <a:rect l="l" t="t" r="r" b="b"/>
            <a:pathLst>
              <a:path w="1440179" h="384175">
                <a:moveTo>
                  <a:pt x="0" y="374904"/>
                </a:moveTo>
                <a:lnTo>
                  <a:pt x="638556" y="374904"/>
                </a:lnTo>
                <a:lnTo>
                  <a:pt x="638556" y="0"/>
                </a:lnTo>
                <a:lnTo>
                  <a:pt x="0" y="0"/>
                </a:lnTo>
                <a:lnTo>
                  <a:pt x="0" y="374904"/>
                </a:lnTo>
                <a:close/>
              </a:path>
              <a:path w="1440179" h="384175">
                <a:moveTo>
                  <a:pt x="801624" y="384048"/>
                </a:moveTo>
                <a:lnTo>
                  <a:pt x="1440180" y="384048"/>
                </a:lnTo>
                <a:lnTo>
                  <a:pt x="1440180" y="9144"/>
                </a:lnTo>
                <a:lnTo>
                  <a:pt x="801624" y="9144"/>
                </a:lnTo>
                <a:lnTo>
                  <a:pt x="801624" y="384048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79982" y="4246626"/>
            <a:ext cx="638810" cy="375285"/>
          </a:xfrm>
          <a:custGeom>
            <a:avLst/>
            <a:gdLst/>
            <a:ahLst/>
            <a:cxnLst/>
            <a:rect l="l" t="t" r="r" b="b"/>
            <a:pathLst>
              <a:path w="638810" h="375285">
                <a:moveTo>
                  <a:pt x="0" y="374904"/>
                </a:moveTo>
                <a:lnTo>
                  <a:pt x="638556" y="374904"/>
                </a:lnTo>
                <a:lnTo>
                  <a:pt x="638556" y="0"/>
                </a:lnTo>
                <a:lnTo>
                  <a:pt x="0" y="0"/>
                </a:lnTo>
                <a:lnTo>
                  <a:pt x="0" y="374904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32838" y="4246626"/>
            <a:ext cx="638810" cy="375285"/>
          </a:xfrm>
          <a:custGeom>
            <a:avLst/>
            <a:gdLst/>
            <a:ahLst/>
            <a:cxnLst/>
            <a:rect l="l" t="t" r="r" b="b"/>
            <a:pathLst>
              <a:path w="638810" h="375285">
                <a:moveTo>
                  <a:pt x="0" y="374904"/>
                </a:moveTo>
                <a:lnTo>
                  <a:pt x="638556" y="374904"/>
                </a:lnTo>
                <a:lnTo>
                  <a:pt x="638556" y="0"/>
                </a:lnTo>
                <a:lnTo>
                  <a:pt x="0" y="0"/>
                </a:lnTo>
                <a:lnTo>
                  <a:pt x="0" y="374904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34461" y="4255770"/>
            <a:ext cx="638810" cy="375285"/>
          </a:xfrm>
          <a:custGeom>
            <a:avLst/>
            <a:gdLst/>
            <a:ahLst/>
            <a:cxnLst/>
            <a:rect l="l" t="t" r="r" b="b"/>
            <a:pathLst>
              <a:path w="638810" h="375285">
                <a:moveTo>
                  <a:pt x="0" y="374903"/>
                </a:moveTo>
                <a:lnTo>
                  <a:pt x="638556" y="374903"/>
                </a:lnTo>
                <a:lnTo>
                  <a:pt x="638556" y="0"/>
                </a:lnTo>
                <a:lnTo>
                  <a:pt x="0" y="0"/>
                </a:lnTo>
                <a:lnTo>
                  <a:pt x="0" y="374903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43605" y="4926329"/>
            <a:ext cx="638810" cy="375285"/>
          </a:xfrm>
          <a:custGeom>
            <a:avLst/>
            <a:gdLst/>
            <a:ahLst/>
            <a:cxnLst/>
            <a:rect l="l" t="t" r="r" b="b"/>
            <a:pathLst>
              <a:path w="638810" h="375285">
                <a:moveTo>
                  <a:pt x="0" y="374904"/>
                </a:moveTo>
                <a:lnTo>
                  <a:pt x="638556" y="374904"/>
                </a:lnTo>
                <a:lnTo>
                  <a:pt x="638556" y="0"/>
                </a:lnTo>
                <a:lnTo>
                  <a:pt x="0" y="0"/>
                </a:lnTo>
                <a:lnTo>
                  <a:pt x="0" y="374904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857248" y="2928365"/>
            <a:ext cx="940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latin typeface="Arial"/>
                <a:cs typeface="Arial"/>
              </a:rPr>
              <a:t>T</a:t>
            </a:r>
            <a:r>
              <a:rPr sz="1800" spc="-5" dirty="0">
                <a:latin typeface="Arial"/>
                <a:cs typeface="Arial"/>
              </a:rPr>
              <a:t>ask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Org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999101" y="2976753"/>
            <a:ext cx="1459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8030" algn="l"/>
              </a:tabLst>
            </a:pPr>
            <a:r>
              <a:rPr sz="1800" dirty="0">
                <a:latin typeface="Arial"/>
                <a:cs typeface="Arial"/>
              </a:rPr>
              <a:t>COA	Sk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tch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415539" y="1191513"/>
            <a:ext cx="4291965" cy="3696335"/>
            <a:chOff x="2415539" y="1191513"/>
            <a:chExt cx="4291965" cy="3696335"/>
          </a:xfrm>
        </p:grpSpPr>
        <p:sp>
          <p:nvSpPr>
            <p:cNvPr id="28" name="object 28"/>
            <p:cNvSpPr/>
            <p:nvPr/>
          </p:nvSpPr>
          <p:spPr>
            <a:xfrm>
              <a:off x="2415539" y="2038603"/>
              <a:ext cx="2074545" cy="1522095"/>
            </a:xfrm>
            <a:custGeom>
              <a:avLst/>
              <a:gdLst/>
              <a:ahLst/>
              <a:cxnLst/>
              <a:rect l="l" t="t" r="r" b="b"/>
              <a:pathLst>
                <a:path w="2074545" h="1522095">
                  <a:moveTo>
                    <a:pt x="89281" y="1349248"/>
                  </a:moveTo>
                  <a:lnTo>
                    <a:pt x="0" y="1521714"/>
                  </a:lnTo>
                  <a:lnTo>
                    <a:pt x="191516" y="1489583"/>
                  </a:lnTo>
                  <a:lnTo>
                    <a:pt x="169866" y="1459865"/>
                  </a:lnTo>
                  <a:lnTo>
                    <a:pt x="134112" y="1459865"/>
                  </a:lnTo>
                  <a:lnTo>
                    <a:pt x="99949" y="1413129"/>
                  </a:lnTo>
                  <a:lnTo>
                    <a:pt x="123382" y="1396058"/>
                  </a:lnTo>
                  <a:lnTo>
                    <a:pt x="89281" y="1349248"/>
                  </a:lnTo>
                  <a:close/>
                </a:path>
                <a:path w="2074545" h="1522095">
                  <a:moveTo>
                    <a:pt x="123382" y="1396058"/>
                  </a:moveTo>
                  <a:lnTo>
                    <a:pt x="99949" y="1413129"/>
                  </a:lnTo>
                  <a:lnTo>
                    <a:pt x="134112" y="1459865"/>
                  </a:lnTo>
                  <a:lnTo>
                    <a:pt x="157470" y="1442849"/>
                  </a:lnTo>
                  <a:lnTo>
                    <a:pt x="123382" y="1396058"/>
                  </a:lnTo>
                  <a:close/>
                </a:path>
                <a:path w="2074545" h="1522095">
                  <a:moveTo>
                    <a:pt x="157470" y="1442849"/>
                  </a:moveTo>
                  <a:lnTo>
                    <a:pt x="134112" y="1459865"/>
                  </a:lnTo>
                  <a:lnTo>
                    <a:pt x="169866" y="1459865"/>
                  </a:lnTo>
                  <a:lnTo>
                    <a:pt x="157470" y="1442849"/>
                  </a:lnTo>
                  <a:close/>
                </a:path>
                <a:path w="2074545" h="1522095">
                  <a:moveTo>
                    <a:pt x="2039874" y="0"/>
                  </a:moveTo>
                  <a:lnTo>
                    <a:pt x="123382" y="1396058"/>
                  </a:lnTo>
                  <a:lnTo>
                    <a:pt x="157470" y="1442849"/>
                  </a:lnTo>
                  <a:lnTo>
                    <a:pt x="2074037" y="46736"/>
                  </a:lnTo>
                  <a:lnTo>
                    <a:pt x="203987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599432" y="1220723"/>
              <a:ext cx="2078989" cy="1663064"/>
            </a:xfrm>
            <a:custGeom>
              <a:avLst/>
              <a:gdLst/>
              <a:ahLst/>
              <a:cxnLst/>
              <a:rect l="l" t="t" r="r" b="b"/>
              <a:pathLst>
                <a:path w="2078990" h="1663064">
                  <a:moveTo>
                    <a:pt x="0" y="1662684"/>
                  </a:moveTo>
                  <a:lnTo>
                    <a:pt x="2078736" y="1662684"/>
                  </a:lnTo>
                  <a:lnTo>
                    <a:pt x="2078736" y="0"/>
                  </a:lnTo>
                  <a:lnTo>
                    <a:pt x="0" y="0"/>
                  </a:lnTo>
                  <a:lnTo>
                    <a:pt x="0" y="1662684"/>
                  </a:lnTo>
                  <a:close/>
                </a:path>
              </a:pathLst>
            </a:custGeom>
            <a:ln w="579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543169" y="2956559"/>
              <a:ext cx="564515" cy="1931035"/>
            </a:xfrm>
            <a:custGeom>
              <a:avLst/>
              <a:gdLst/>
              <a:ahLst/>
              <a:cxnLst/>
              <a:rect l="l" t="t" r="r" b="b"/>
              <a:pathLst>
                <a:path w="564514" h="1931035">
                  <a:moveTo>
                    <a:pt x="112116" y="160989"/>
                  </a:moveTo>
                  <a:lnTo>
                    <a:pt x="55977" y="175447"/>
                  </a:lnTo>
                  <a:lnTo>
                    <a:pt x="508000" y="1931034"/>
                  </a:lnTo>
                  <a:lnTo>
                    <a:pt x="564133" y="1916557"/>
                  </a:lnTo>
                  <a:lnTo>
                    <a:pt x="112116" y="160989"/>
                  </a:lnTo>
                  <a:close/>
                </a:path>
                <a:path w="564514" h="1931035">
                  <a:moveTo>
                    <a:pt x="40766" y="0"/>
                  </a:moveTo>
                  <a:lnTo>
                    <a:pt x="0" y="189864"/>
                  </a:lnTo>
                  <a:lnTo>
                    <a:pt x="55977" y="175447"/>
                  </a:lnTo>
                  <a:lnTo>
                    <a:pt x="48767" y="147447"/>
                  </a:lnTo>
                  <a:lnTo>
                    <a:pt x="104901" y="132968"/>
                  </a:lnTo>
                  <a:lnTo>
                    <a:pt x="156337" y="132968"/>
                  </a:lnTo>
                  <a:lnTo>
                    <a:pt x="40766" y="0"/>
                  </a:lnTo>
                  <a:close/>
                </a:path>
                <a:path w="564514" h="1931035">
                  <a:moveTo>
                    <a:pt x="104901" y="132968"/>
                  </a:moveTo>
                  <a:lnTo>
                    <a:pt x="48767" y="147447"/>
                  </a:lnTo>
                  <a:lnTo>
                    <a:pt x="55977" y="175447"/>
                  </a:lnTo>
                  <a:lnTo>
                    <a:pt x="112116" y="160989"/>
                  </a:lnTo>
                  <a:lnTo>
                    <a:pt x="104901" y="132968"/>
                  </a:lnTo>
                  <a:close/>
                </a:path>
                <a:path w="564514" h="1931035">
                  <a:moveTo>
                    <a:pt x="156337" y="132968"/>
                  </a:moveTo>
                  <a:lnTo>
                    <a:pt x="104901" y="132968"/>
                  </a:lnTo>
                  <a:lnTo>
                    <a:pt x="112116" y="160989"/>
                  </a:lnTo>
                  <a:lnTo>
                    <a:pt x="168147" y="146557"/>
                  </a:lnTo>
                  <a:lnTo>
                    <a:pt x="156337" y="13296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8739" y="459104"/>
            <a:ext cx="6340475" cy="172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 marR="227647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- Start </a:t>
            </a:r>
            <a:r>
              <a:rPr sz="1200" spc="-5" dirty="0">
                <a:latin typeface="Arial"/>
                <a:cs typeface="Arial"/>
              </a:rPr>
              <a:t>with </a:t>
            </a:r>
            <a:r>
              <a:rPr sz="1200" b="1" i="1" spc="-5" dirty="0">
                <a:latin typeface="Arial"/>
                <a:cs typeface="Arial"/>
              </a:rPr>
              <a:t>Main Effort </a:t>
            </a:r>
            <a:r>
              <a:rPr sz="1200" dirty="0">
                <a:latin typeface="Arial"/>
                <a:cs typeface="Arial"/>
              </a:rPr>
              <a:t>for the </a:t>
            </a:r>
            <a:r>
              <a:rPr sz="1200" b="1" i="1" dirty="0">
                <a:latin typeface="Arial"/>
                <a:cs typeface="Arial"/>
              </a:rPr>
              <a:t>Decisive Opn </a:t>
            </a:r>
            <a:r>
              <a:rPr sz="1200" spc="-5" dirty="0">
                <a:latin typeface="Arial"/>
                <a:cs typeface="Arial"/>
              </a:rPr>
              <a:t>and draw the </a:t>
            </a:r>
            <a:r>
              <a:rPr sz="1200" spc="-3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maneuver companies required </a:t>
            </a:r>
            <a:r>
              <a:rPr sz="1200" dirty="0">
                <a:latin typeface="Arial"/>
                <a:cs typeface="Arial"/>
              </a:rPr>
              <a:t>to </a:t>
            </a:r>
            <a:r>
              <a:rPr sz="1200" spc="-5" dirty="0">
                <a:latin typeface="Arial"/>
                <a:cs typeface="Arial"/>
              </a:rPr>
              <a:t>accomplish each </a:t>
            </a:r>
            <a:r>
              <a:rPr sz="1200" dirty="0">
                <a:latin typeface="Arial"/>
                <a:cs typeface="Arial"/>
              </a:rPr>
              <a:t>task 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inside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their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Bn Box.</a:t>
            </a:r>
            <a:endParaRPr sz="1200">
              <a:latin typeface="Arial"/>
              <a:cs typeface="Arial"/>
            </a:endParaRPr>
          </a:p>
          <a:p>
            <a:pPr marL="4818380">
              <a:lnSpc>
                <a:spcPts val="1175"/>
              </a:lnSpc>
            </a:pPr>
            <a:r>
              <a:rPr sz="1400" b="1" spc="-5" dirty="0">
                <a:latin typeface="Arial"/>
                <a:cs typeface="Arial"/>
              </a:rPr>
              <a:t>Spt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Effort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1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(SE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1)</a:t>
            </a:r>
            <a:endParaRPr sz="1400">
              <a:latin typeface="Arial"/>
              <a:cs typeface="Arial"/>
            </a:endParaRPr>
          </a:p>
          <a:p>
            <a:pPr marL="12700" marR="2314575">
              <a:lnSpc>
                <a:spcPct val="100000"/>
              </a:lnSpc>
              <a:spcBef>
                <a:spcPts val="190"/>
              </a:spcBef>
            </a:pPr>
            <a:r>
              <a:rPr sz="1600" spc="-5" dirty="0">
                <a:latin typeface="Arial"/>
                <a:cs typeface="Arial"/>
              </a:rPr>
              <a:t>-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Go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Supporting</a:t>
            </a:r>
            <a:r>
              <a:rPr sz="1600" b="1" i="1" spc="3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Effort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1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Decisive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Opn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draw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maneuver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companies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required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accomplish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each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task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inside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their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Bn Box.</a:t>
            </a:r>
            <a:endParaRPr sz="16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795521" y="3457194"/>
            <a:ext cx="4175760" cy="2354580"/>
          </a:xfrm>
          <a:custGeom>
            <a:avLst/>
            <a:gdLst/>
            <a:ahLst/>
            <a:cxnLst/>
            <a:rect l="l" t="t" r="r" b="b"/>
            <a:pathLst>
              <a:path w="4175759" h="2354579">
                <a:moveTo>
                  <a:pt x="0" y="2354579"/>
                </a:moveTo>
                <a:lnTo>
                  <a:pt x="4175760" y="2354579"/>
                </a:lnTo>
                <a:lnTo>
                  <a:pt x="4175760" y="0"/>
                </a:lnTo>
                <a:lnTo>
                  <a:pt x="0" y="0"/>
                </a:lnTo>
                <a:lnTo>
                  <a:pt x="0" y="2354579"/>
                </a:lnTo>
                <a:close/>
              </a:path>
              <a:path w="4175759" h="2354579">
                <a:moveTo>
                  <a:pt x="2097024" y="1738121"/>
                </a:moveTo>
                <a:lnTo>
                  <a:pt x="2102395" y="1689356"/>
                </a:lnTo>
                <a:lnTo>
                  <a:pt x="2117697" y="1644600"/>
                </a:lnTo>
                <a:lnTo>
                  <a:pt x="2141710" y="1605127"/>
                </a:lnTo>
                <a:lnTo>
                  <a:pt x="2173215" y="1572210"/>
                </a:lnTo>
                <a:lnTo>
                  <a:pt x="2210990" y="1547122"/>
                </a:lnTo>
                <a:lnTo>
                  <a:pt x="2253818" y="1531135"/>
                </a:lnTo>
                <a:lnTo>
                  <a:pt x="2300478" y="1525523"/>
                </a:lnTo>
                <a:lnTo>
                  <a:pt x="2347137" y="1531135"/>
                </a:lnTo>
                <a:lnTo>
                  <a:pt x="2389965" y="1547122"/>
                </a:lnTo>
                <a:lnTo>
                  <a:pt x="2427740" y="1572210"/>
                </a:lnTo>
                <a:lnTo>
                  <a:pt x="2459245" y="1605127"/>
                </a:lnTo>
                <a:lnTo>
                  <a:pt x="2483258" y="1644600"/>
                </a:lnTo>
                <a:lnTo>
                  <a:pt x="2498560" y="1689356"/>
                </a:lnTo>
                <a:lnTo>
                  <a:pt x="2503931" y="1738121"/>
                </a:lnTo>
                <a:lnTo>
                  <a:pt x="2498560" y="1786887"/>
                </a:lnTo>
                <a:lnTo>
                  <a:pt x="2483258" y="1831643"/>
                </a:lnTo>
                <a:lnTo>
                  <a:pt x="2459245" y="1871116"/>
                </a:lnTo>
                <a:lnTo>
                  <a:pt x="2427740" y="1904033"/>
                </a:lnTo>
                <a:lnTo>
                  <a:pt x="2389965" y="1929121"/>
                </a:lnTo>
                <a:lnTo>
                  <a:pt x="2347137" y="1945108"/>
                </a:lnTo>
                <a:lnTo>
                  <a:pt x="2300478" y="1950719"/>
                </a:lnTo>
                <a:lnTo>
                  <a:pt x="2253818" y="1945108"/>
                </a:lnTo>
                <a:lnTo>
                  <a:pt x="2210990" y="1929121"/>
                </a:lnTo>
                <a:lnTo>
                  <a:pt x="2173215" y="1904033"/>
                </a:lnTo>
                <a:lnTo>
                  <a:pt x="2141710" y="1871116"/>
                </a:lnTo>
                <a:lnTo>
                  <a:pt x="2117697" y="1831643"/>
                </a:lnTo>
                <a:lnTo>
                  <a:pt x="2102395" y="1786887"/>
                </a:lnTo>
                <a:lnTo>
                  <a:pt x="2097024" y="1738121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747765" y="4880609"/>
            <a:ext cx="664845" cy="64960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Times New Roman"/>
              <a:cs typeface="Times New Roman"/>
            </a:endParaRPr>
          </a:p>
          <a:p>
            <a:pPr marL="318770" marR="182245" indent="-79375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X</a:t>
            </a:r>
            <a:endParaRPr sz="9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025646" y="4042409"/>
            <a:ext cx="1752600" cy="441959"/>
          </a:xfrm>
          <a:custGeom>
            <a:avLst/>
            <a:gdLst/>
            <a:ahLst/>
            <a:cxnLst/>
            <a:rect l="l" t="t" r="r" b="b"/>
            <a:pathLst>
              <a:path w="1752600" h="441960">
                <a:moveTo>
                  <a:pt x="1345691" y="211835"/>
                </a:moveTo>
                <a:lnTo>
                  <a:pt x="1351063" y="163272"/>
                </a:lnTo>
                <a:lnTo>
                  <a:pt x="1366365" y="118687"/>
                </a:lnTo>
                <a:lnTo>
                  <a:pt x="1390378" y="79354"/>
                </a:lnTo>
                <a:lnTo>
                  <a:pt x="1421883" y="46546"/>
                </a:lnTo>
                <a:lnTo>
                  <a:pt x="1459658" y="21535"/>
                </a:lnTo>
                <a:lnTo>
                  <a:pt x="1502486" y="5596"/>
                </a:lnTo>
                <a:lnTo>
                  <a:pt x="1549145" y="0"/>
                </a:lnTo>
                <a:lnTo>
                  <a:pt x="1595805" y="5596"/>
                </a:lnTo>
                <a:lnTo>
                  <a:pt x="1638633" y="21535"/>
                </a:lnTo>
                <a:lnTo>
                  <a:pt x="1676408" y="46546"/>
                </a:lnTo>
                <a:lnTo>
                  <a:pt x="1707913" y="79354"/>
                </a:lnTo>
                <a:lnTo>
                  <a:pt x="1731926" y="118687"/>
                </a:lnTo>
                <a:lnTo>
                  <a:pt x="1747228" y="163272"/>
                </a:lnTo>
                <a:lnTo>
                  <a:pt x="1752600" y="211835"/>
                </a:lnTo>
                <a:lnTo>
                  <a:pt x="1747228" y="260399"/>
                </a:lnTo>
                <a:lnTo>
                  <a:pt x="1731926" y="304984"/>
                </a:lnTo>
                <a:lnTo>
                  <a:pt x="1707913" y="344317"/>
                </a:lnTo>
                <a:lnTo>
                  <a:pt x="1676408" y="377125"/>
                </a:lnTo>
                <a:lnTo>
                  <a:pt x="1638633" y="402136"/>
                </a:lnTo>
                <a:lnTo>
                  <a:pt x="1595805" y="418075"/>
                </a:lnTo>
                <a:lnTo>
                  <a:pt x="1549145" y="423671"/>
                </a:lnTo>
                <a:lnTo>
                  <a:pt x="1502486" y="418075"/>
                </a:lnTo>
                <a:lnTo>
                  <a:pt x="1459658" y="402136"/>
                </a:lnTo>
                <a:lnTo>
                  <a:pt x="1421883" y="377125"/>
                </a:lnTo>
                <a:lnTo>
                  <a:pt x="1390378" y="344317"/>
                </a:lnTo>
                <a:lnTo>
                  <a:pt x="1366365" y="304984"/>
                </a:lnTo>
                <a:lnTo>
                  <a:pt x="1351063" y="260399"/>
                </a:lnTo>
                <a:lnTo>
                  <a:pt x="1345691" y="211835"/>
                </a:lnTo>
                <a:close/>
              </a:path>
              <a:path w="1752600" h="441960">
                <a:moveTo>
                  <a:pt x="0" y="230123"/>
                </a:moveTo>
                <a:lnTo>
                  <a:pt x="5371" y="181560"/>
                </a:lnTo>
                <a:lnTo>
                  <a:pt x="20673" y="136975"/>
                </a:lnTo>
                <a:lnTo>
                  <a:pt x="44686" y="97642"/>
                </a:lnTo>
                <a:lnTo>
                  <a:pt x="76191" y="64834"/>
                </a:lnTo>
                <a:lnTo>
                  <a:pt x="113966" y="39823"/>
                </a:lnTo>
                <a:lnTo>
                  <a:pt x="156794" y="23884"/>
                </a:lnTo>
                <a:lnTo>
                  <a:pt x="203453" y="18287"/>
                </a:lnTo>
                <a:lnTo>
                  <a:pt x="250113" y="23884"/>
                </a:lnTo>
                <a:lnTo>
                  <a:pt x="292941" y="39823"/>
                </a:lnTo>
                <a:lnTo>
                  <a:pt x="330716" y="64834"/>
                </a:lnTo>
                <a:lnTo>
                  <a:pt x="362221" y="97642"/>
                </a:lnTo>
                <a:lnTo>
                  <a:pt x="386234" y="136975"/>
                </a:lnTo>
                <a:lnTo>
                  <a:pt x="401536" y="181560"/>
                </a:lnTo>
                <a:lnTo>
                  <a:pt x="406907" y="230123"/>
                </a:lnTo>
                <a:lnTo>
                  <a:pt x="401536" y="278687"/>
                </a:lnTo>
                <a:lnTo>
                  <a:pt x="386234" y="323272"/>
                </a:lnTo>
                <a:lnTo>
                  <a:pt x="362221" y="362605"/>
                </a:lnTo>
                <a:lnTo>
                  <a:pt x="330716" y="395413"/>
                </a:lnTo>
                <a:lnTo>
                  <a:pt x="292941" y="420424"/>
                </a:lnTo>
                <a:lnTo>
                  <a:pt x="250113" y="436363"/>
                </a:lnTo>
                <a:lnTo>
                  <a:pt x="203453" y="441959"/>
                </a:lnTo>
                <a:lnTo>
                  <a:pt x="156794" y="436363"/>
                </a:lnTo>
                <a:lnTo>
                  <a:pt x="113966" y="420424"/>
                </a:lnTo>
                <a:lnTo>
                  <a:pt x="76191" y="395413"/>
                </a:lnTo>
                <a:lnTo>
                  <a:pt x="44686" y="362605"/>
                </a:lnTo>
                <a:lnTo>
                  <a:pt x="20673" y="323272"/>
                </a:lnTo>
                <a:lnTo>
                  <a:pt x="5371" y="278687"/>
                </a:lnTo>
                <a:lnTo>
                  <a:pt x="0" y="230123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094607" y="4109720"/>
            <a:ext cx="16446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  <a:tabLst>
                <a:tab pos="1346200" algn="l"/>
              </a:tabLst>
            </a:pPr>
            <a:r>
              <a:rPr sz="1350" b="1" spc="-7" baseline="-9259" dirty="0">
                <a:latin typeface="Arial"/>
                <a:cs typeface="Arial"/>
              </a:rPr>
              <a:t>OBJ	</a:t>
            </a:r>
            <a:r>
              <a:rPr sz="900" b="1" spc="-5" dirty="0">
                <a:latin typeface="Arial"/>
                <a:cs typeface="Arial"/>
              </a:rPr>
              <a:t>OBJ</a:t>
            </a:r>
            <a:endParaRPr sz="900">
              <a:latin typeface="Arial"/>
              <a:cs typeface="Arial"/>
            </a:endParaRPr>
          </a:p>
          <a:p>
            <a:pPr marR="1270" algn="ctr">
              <a:lnSpc>
                <a:spcPct val="100000"/>
              </a:lnSpc>
              <a:tabLst>
                <a:tab pos="1343025" algn="l"/>
              </a:tabLst>
            </a:pPr>
            <a:r>
              <a:rPr sz="1350" b="1" baseline="-9259" dirty="0">
                <a:latin typeface="Arial"/>
                <a:cs typeface="Arial"/>
              </a:rPr>
              <a:t>Z	</a:t>
            </a:r>
            <a:r>
              <a:rPr sz="900" b="1" dirty="0">
                <a:latin typeface="Arial"/>
                <a:cs typeface="Arial"/>
              </a:rPr>
              <a:t>Y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228338" y="5060441"/>
            <a:ext cx="407034" cy="424180"/>
          </a:xfrm>
          <a:custGeom>
            <a:avLst/>
            <a:gdLst/>
            <a:ahLst/>
            <a:cxnLst/>
            <a:rect l="l" t="t" r="r" b="b"/>
            <a:pathLst>
              <a:path w="407035" h="424179">
                <a:moveTo>
                  <a:pt x="0" y="211835"/>
                </a:moveTo>
                <a:lnTo>
                  <a:pt x="5371" y="163272"/>
                </a:lnTo>
                <a:lnTo>
                  <a:pt x="20673" y="118687"/>
                </a:lnTo>
                <a:lnTo>
                  <a:pt x="44686" y="79354"/>
                </a:lnTo>
                <a:lnTo>
                  <a:pt x="76191" y="46546"/>
                </a:lnTo>
                <a:lnTo>
                  <a:pt x="113966" y="21535"/>
                </a:lnTo>
                <a:lnTo>
                  <a:pt x="156794" y="5596"/>
                </a:lnTo>
                <a:lnTo>
                  <a:pt x="203453" y="0"/>
                </a:lnTo>
                <a:lnTo>
                  <a:pt x="250113" y="5596"/>
                </a:lnTo>
                <a:lnTo>
                  <a:pt x="292941" y="21535"/>
                </a:lnTo>
                <a:lnTo>
                  <a:pt x="330716" y="46546"/>
                </a:lnTo>
                <a:lnTo>
                  <a:pt x="362221" y="79354"/>
                </a:lnTo>
                <a:lnTo>
                  <a:pt x="386234" y="118687"/>
                </a:lnTo>
                <a:lnTo>
                  <a:pt x="401536" y="163272"/>
                </a:lnTo>
                <a:lnTo>
                  <a:pt x="406908" y="211835"/>
                </a:lnTo>
                <a:lnTo>
                  <a:pt x="401536" y="260399"/>
                </a:lnTo>
                <a:lnTo>
                  <a:pt x="386234" y="304984"/>
                </a:lnTo>
                <a:lnTo>
                  <a:pt x="362221" y="344317"/>
                </a:lnTo>
                <a:lnTo>
                  <a:pt x="330716" y="377125"/>
                </a:lnTo>
                <a:lnTo>
                  <a:pt x="292941" y="402136"/>
                </a:lnTo>
                <a:lnTo>
                  <a:pt x="250113" y="418075"/>
                </a:lnTo>
                <a:lnTo>
                  <a:pt x="203453" y="423671"/>
                </a:lnTo>
                <a:lnTo>
                  <a:pt x="156794" y="418075"/>
                </a:lnTo>
                <a:lnTo>
                  <a:pt x="113966" y="402136"/>
                </a:lnTo>
                <a:lnTo>
                  <a:pt x="76191" y="377125"/>
                </a:lnTo>
                <a:lnTo>
                  <a:pt x="44686" y="344317"/>
                </a:lnTo>
                <a:lnTo>
                  <a:pt x="20673" y="304984"/>
                </a:lnTo>
                <a:lnTo>
                  <a:pt x="5371" y="260399"/>
                </a:lnTo>
                <a:lnTo>
                  <a:pt x="0" y="21183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323588" y="5128641"/>
            <a:ext cx="247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" marR="5080" indent="-6286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497070" y="4043045"/>
            <a:ext cx="2740660" cy="1651000"/>
            <a:chOff x="4497070" y="4043045"/>
            <a:chExt cx="2740660" cy="1651000"/>
          </a:xfrm>
        </p:grpSpPr>
        <p:sp>
          <p:nvSpPr>
            <p:cNvPr id="39" name="object 39"/>
            <p:cNvSpPr/>
            <p:nvPr/>
          </p:nvSpPr>
          <p:spPr>
            <a:xfrm>
              <a:off x="4506468" y="4360164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0" y="204216"/>
                  </a:moveTo>
                  <a:lnTo>
                    <a:pt x="371856" y="204216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503420" y="4360164"/>
              <a:ext cx="367665" cy="205740"/>
            </a:xfrm>
            <a:custGeom>
              <a:avLst/>
              <a:gdLst/>
              <a:ahLst/>
              <a:cxnLst/>
              <a:rect l="l" t="t" r="r" b="b"/>
              <a:pathLst>
                <a:path w="367664" h="205739">
                  <a:moveTo>
                    <a:pt x="0" y="205740"/>
                  </a:moveTo>
                  <a:lnTo>
                    <a:pt x="367283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653534" y="4289298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0"/>
                  </a:lnTo>
                </a:path>
                <a:path w="64770" h="71754">
                  <a:moveTo>
                    <a:pt x="62483" y="0"/>
                  </a:moveTo>
                  <a:lnTo>
                    <a:pt x="64769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486144" y="5068824"/>
              <a:ext cx="372110" cy="203200"/>
            </a:xfrm>
            <a:custGeom>
              <a:avLst/>
              <a:gdLst/>
              <a:ahLst/>
              <a:cxnLst/>
              <a:rect l="l" t="t" r="r" b="b"/>
              <a:pathLst>
                <a:path w="372109" h="203200">
                  <a:moveTo>
                    <a:pt x="0" y="202691"/>
                  </a:moveTo>
                  <a:lnTo>
                    <a:pt x="371855" y="202691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269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486144" y="5068824"/>
              <a:ext cx="370840" cy="204470"/>
            </a:xfrm>
            <a:custGeom>
              <a:avLst/>
              <a:gdLst/>
              <a:ahLst/>
              <a:cxnLst/>
              <a:rect l="l" t="t" r="r" b="b"/>
              <a:pathLst>
                <a:path w="370840" h="204470">
                  <a:moveTo>
                    <a:pt x="1523" y="204215"/>
                  </a:moveTo>
                  <a:lnTo>
                    <a:pt x="368807" y="0"/>
                  </a:lnTo>
                </a:path>
                <a:path w="370840" h="204470">
                  <a:moveTo>
                    <a:pt x="0" y="0"/>
                  </a:moveTo>
                  <a:lnTo>
                    <a:pt x="370331" y="201167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636258" y="4997958"/>
              <a:ext cx="66675" cy="71755"/>
            </a:xfrm>
            <a:custGeom>
              <a:avLst/>
              <a:gdLst/>
              <a:ahLst/>
              <a:cxnLst/>
              <a:rect l="l" t="t" r="r" b="b"/>
              <a:pathLst>
                <a:path w="66675" h="71754">
                  <a:moveTo>
                    <a:pt x="0" y="0"/>
                  </a:moveTo>
                  <a:lnTo>
                    <a:pt x="2286" y="71501"/>
                  </a:lnTo>
                </a:path>
                <a:path w="66675" h="71754">
                  <a:moveTo>
                    <a:pt x="64008" y="0"/>
                  </a:moveTo>
                  <a:lnTo>
                    <a:pt x="66294" y="71501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687824" y="533704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0" y="204215"/>
                  </a:moveTo>
                  <a:lnTo>
                    <a:pt x="371855" y="204215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97552" y="5382768"/>
              <a:ext cx="141732" cy="11582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834890" y="5270754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1"/>
                  </a:lnTo>
                </a:path>
                <a:path w="64770" h="71754">
                  <a:moveTo>
                    <a:pt x="62484" y="0"/>
                  </a:moveTo>
                  <a:lnTo>
                    <a:pt x="64770" y="71501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959346" y="4057650"/>
              <a:ext cx="264160" cy="1621790"/>
            </a:xfrm>
            <a:custGeom>
              <a:avLst/>
              <a:gdLst/>
              <a:ahLst/>
              <a:cxnLst/>
              <a:rect l="l" t="t" r="r" b="b"/>
              <a:pathLst>
                <a:path w="264159" h="1621789">
                  <a:moveTo>
                    <a:pt x="0" y="0"/>
                  </a:moveTo>
                  <a:lnTo>
                    <a:pt x="14551" y="10074"/>
                  </a:lnTo>
                  <a:lnTo>
                    <a:pt x="29733" y="19637"/>
                  </a:lnTo>
                  <a:lnTo>
                    <a:pt x="43701" y="30271"/>
                  </a:lnTo>
                  <a:lnTo>
                    <a:pt x="77864" y="87503"/>
                  </a:lnTo>
                  <a:lnTo>
                    <a:pt x="96792" y="131515"/>
                  </a:lnTo>
                  <a:lnTo>
                    <a:pt x="111791" y="175652"/>
                  </a:lnTo>
                  <a:lnTo>
                    <a:pt x="123257" y="219970"/>
                  </a:lnTo>
                  <a:lnTo>
                    <a:pt x="131587" y="264524"/>
                  </a:lnTo>
                  <a:lnTo>
                    <a:pt x="137176" y="309370"/>
                  </a:lnTo>
                  <a:lnTo>
                    <a:pt x="140422" y="354565"/>
                  </a:lnTo>
                  <a:lnTo>
                    <a:pt x="141720" y="400163"/>
                  </a:lnTo>
                  <a:lnTo>
                    <a:pt x="141468" y="446222"/>
                  </a:lnTo>
                  <a:lnTo>
                    <a:pt x="140061" y="492796"/>
                  </a:lnTo>
                  <a:lnTo>
                    <a:pt x="137896" y="539942"/>
                  </a:lnTo>
                  <a:lnTo>
                    <a:pt x="135370" y="587715"/>
                  </a:lnTo>
                  <a:lnTo>
                    <a:pt x="132879" y="636171"/>
                  </a:lnTo>
                  <a:lnTo>
                    <a:pt x="130818" y="685367"/>
                  </a:lnTo>
                  <a:lnTo>
                    <a:pt x="129586" y="735357"/>
                  </a:lnTo>
                  <a:lnTo>
                    <a:pt x="129578" y="786198"/>
                  </a:lnTo>
                  <a:lnTo>
                    <a:pt x="131190" y="837945"/>
                  </a:lnTo>
                  <a:lnTo>
                    <a:pt x="134014" y="849520"/>
                  </a:lnTo>
                  <a:lnTo>
                    <a:pt x="139969" y="860250"/>
                  </a:lnTo>
                  <a:lnTo>
                    <a:pt x="146996" y="870717"/>
                  </a:lnTo>
                  <a:lnTo>
                    <a:pt x="153034" y="881507"/>
                  </a:lnTo>
                  <a:lnTo>
                    <a:pt x="161994" y="905752"/>
                  </a:lnTo>
                  <a:lnTo>
                    <a:pt x="163750" y="913638"/>
                  </a:lnTo>
                  <a:lnTo>
                    <a:pt x="168340" y="919047"/>
                  </a:lnTo>
                  <a:lnTo>
                    <a:pt x="185800" y="935863"/>
                  </a:lnTo>
                  <a:lnTo>
                    <a:pt x="188132" y="949608"/>
                  </a:lnTo>
                  <a:lnTo>
                    <a:pt x="190166" y="963437"/>
                  </a:lnTo>
                  <a:lnTo>
                    <a:pt x="192748" y="977100"/>
                  </a:lnTo>
                  <a:lnTo>
                    <a:pt x="196723" y="990345"/>
                  </a:lnTo>
                  <a:lnTo>
                    <a:pt x="207371" y="1012279"/>
                  </a:lnTo>
                  <a:lnTo>
                    <a:pt x="219995" y="1033414"/>
                  </a:lnTo>
                  <a:lnTo>
                    <a:pt x="231905" y="1054764"/>
                  </a:lnTo>
                  <a:lnTo>
                    <a:pt x="248806" y="1110315"/>
                  </a:lnTo>
                  <a:lnTo>
                    <a:pt x="260074" y="1170834"/>
                  </a:lnTo>
                  <a:lnTo>
                    <a:pt x="263130" y="1259702"/>
                  </a:lnTo>
                  <a:lnTo>
                    <a:pt x="263540" y="1311390"/>
                  </a:lnTo>
                  <a:lnTo>
                    <a:pt x="263594" y="1363083"/>
                  </a:lnTo>
                  <a:lnTo>
                    <a:pt x="263398" y="1414780"/>
                  </a:lnTo>
                  <a:lnTo>
                    <a:pt x="263058" y="1466476"/>
                  </a:lnTo>
                  <a:lnTo>
                    <a:pt x="262683" y="1518169"/>
                  </a:lnTo>
                  <a:lnTo>
                    <a:pt x="262380" y="1569857"/>
                  </a:lnTo>
                  <a:lnTo>
                    <a:pt x="262254" y="1621536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4010278" y="3594861"/>
            <a:ext cx="714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p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g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895466" y="3638803"/>
            <a:ext cx="7353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Decisive</a:t>
            </a:r>
            <a:endParaRPr sz="14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886956" y="3539633"/>
            <a:ext cx="1000760" cy="52324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805"/>
              </a:spcBef>
            </a:pPr>
            <a:r>
              <a:rPr sz="1400" b="1" spc="-5" dirty="0">
                <a:latin typeface="Arial"/>
                <a:cs typeface="Arial"/>
              </a:rPr>
              <a:t>Sustaining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5"/>
              </a:spcBef>
            </a:pPr>
            <a:r>
              <a:rPr sz="900" b="1" dirty="0">
                <a:latin typeface="Arial"/>
                <a:cs typeface="Arial"/>
              </a:rPr>
              <a:t>LD</a:t>
            </a:r>
            <a:endParaRPr sz="9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891278" y="4089653"/>
            <a:ext cx="262255" cy="1621790"/>
          </a:xfrm>
          <a:custGeom>
            <a:avLst/>
            <a:gdLst/>
            <a:ahLst/>
            <a:cxnLst/>
            <a:rect l="l" t="t" r="r" b="b"/>
            <a:pathLst>
              <a:path w="262254" h="1621789">
                <a:moveTo>
                  <a:pt x="0" y="0"/>
                </a:moveTo>
                <a:lnTo>
                  <a:pt x="14511" y="10074"/>
                </a:lnTo>
                <a:lnTo>
                  <a:pt x="29606" y="19637"/>
                </a:lnTo>
                <a:lnTo>
                  <a:pt x="43487" y="30271"/>
                </a:lnTo>
                <a:lnTo>
                  <a:pt x="77467" y="87503"/>
                </a:lnTo>
                <a:lnTo>
                  <a:pt x="96279" y="131515"/>
                </a:lnTo>
                <a:lnTo>
                  <a:pt x="111186" y="175652"/>
                </a:lnTo>
                <a:lnTo>
                  <a:pt x="122581" y="219970"/>
                </a:lnTo>
                <a:lnTo>
                  <a:pt x="130859" y="264524"/>
                </a:lnTo>
                <a:lnTo>
                  <a:pt x="136414" y="309370"/>
                </a:lnTo>
                <a:lnTo>
                  <a:pt x="139639" y="354565"/>
                </a:lnTo>
                <a:lnTo>
                  <a:pt x="140928" y="400163"/>
                </a:lnTo>
                <a:lnTo>
                  <a:pt x="140675" y="446222"/>
                </a:lnTo>
                <a:lnTo>
                  <a:pt x="139275" y="492796"/>
                </a:lnTo>
                <a:lnTo>
                  <a:pt x="137121" y="539942"/>
                </a:lnTo>
                <a:lnTo>
                  <a:pt x="134607" y="587715"/>
                </a:lnTo>
                <a:lnTo>
                  <a:pt x="132127" y="636171"/>
                </a:lnTo>
                <a:lnTo>
                  <a:pt x="130076" y="685367"/>
                </a:lnTo>
                <a:lnTo>
                  <a:pt x="128846" y="735357"/>
                </a:lnTo>
                <a:lnTo>
                  <a:pt x="128832" y="786198"/>
                </a:lnTo>
                <a:lnTo>
                  <a:pt x="130429" y="837946"/>
                </a:lnTo>
                <a:lnTo>
                  <a:pt x="133250" y="849520"/>
                </a:lnTo>
                <a:lnTo>
                  <a:pt x="139192" y="860250"/>
                </a:lnTo>
                <a:lnTo>
                  <a:pt x="146180" y="870717"/>
                </a:lnTo>
                <a:lnTo>
                  <a:pt x="152146" y="881507"/>
                </a:lnTo>
                <a:lnTo>
                  <a:pt x="161049" y="905752"/>
                </a:lnTo>
                <a:lnTo>
                  <a:pt x="162798" y="913638"/>
                </a:lnTo>
                <a:lnTo>
                  <a:pt x="167380" y="919047"/>
                </a:lnTo>
                <a:lnTo>
                  <a:pt x="184785" y="935863"/>
                </a:lnTo>
                <a:lnTo>
                  <a:pt x="187043" y="949608"/>
                </a:lnTo>
                <a:lnTo>
                  <a:pt x="189039" y="963437"/>
                </a:lnTo>
                <a:lnTo>
                  <a:pt x="191607" y="977100"/>
                </a:lnTo>
                <a:lnTo>
                  <a:pt x="195580" y="990346"/>
                </a:lnTo>
                <a:lnTo>
                  <a:pt x="206206" y="1012279"/>
                </a:lnTo>
                <a:lnTo>
                  <a:pt x="218773" y="1033414"/>
                </a:lnTo>
                <a:lnTo>
                  <a:pt x="230602" y="1054764"/>
                </a:lnTo>
                <a:lnTo>
                  <a:pt x="247338" y="1110315"/>
                </a:lnTo>
                <a:lnTo>
                  <a:pt x="258605" y="1170834"/>
                </a:lnTo>
                <a:lnTo>
                  <a:pt x="261696" y="1259702"/>
                </a:lnTo>
                <a:lnTo>
                  <a:pt x="262090" y="1311390"/>
                </a:lnTo>
                <a:lnTo>
                  <a:pt x="262141" y="1363083"/>
                </a:lnTo>
                <a:lnTo>
                  <a:pt x="261953" y="1414780"/>
                </a:lnTo>
                <a:lnTo>
                  <a:pt x="261628" y="1466476"/>
                </a:lnTo>
                <a:lnTo>
                  <a:pt x="261268" y="1518169"/>
                </a:lnTo>
                <a:lnTo>
                  <a:pt x="260977" y="1569857"/>
                </a:lnTo>
                <a:lnTo>
                  <a:pt x="260858" y="1621536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4821046" y="3932682"/>
            <a:ext cx="1587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PL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7398766" y="5010658"/>
            <a:ext cx="384810" cy="292100"/>
            <a:chOff x="7398766" y="5010658"/>
            <a:chExt cx="384810" cy="292100"/>
          </a:xfrm>
        </p:grpSpPr>
        <p:sp>
          <p:nvSpPr>
            <p:cNvPr id="55" name="object 55"/>
            <p:cNvSpPr/>
            <p:nvPr/>
          </p:nvSpPr>
          <p:spPr>
            <a:xfrm>
              <a:off x="7405116" y="5091684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5"/>
                  </a:moveTo>
                  <a:lnTo>
                    <a:pt x="371855" y="204215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556754" y="5020818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0"/>
                  </a:lnTo>
                </a:path>
                <a:path w="64770" h="71754">
                  <a:moveTo>
                    <a:pt x="62484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7429245" y="5092953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BEB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7330185" y="4196841"/>
            <a:ext cx="384810" cy="290195"/>
            <a:chOff x="7330185" y="4196841"/>
            <a:chExt cx="384810" cy="290195"/>
          </a:xfrm>
        </p:grpSpPr>
        <p:sp>
          <p:nvSpPr>
            <p:cNvPr id="59" name="object 59"/>
            <p:cNvSpPr/>
            <p:nvPr/>
          </p:nvSpPr>
          <p:spPr>
            <a:xfrm>
              <a:off x="7336535" y="4277867"/>
              <a:ext cx="372110" cy="203200"/>
            </a:xfrm>
            <a:custGeom>
              <a:avLst/>
              <a:gdLst/>
              <a:ahLst/>
              <a:cxnLst/>
              <a:rect l="l" t="t" r="r" b="b"/>
              <a:pathLst>
                <a:path w="372109" h="203200">
                  <a:moveTo>
                    <a:pt x="0" y="202691"/>
                  </a:moveTo>
                  <a:lnTo>
                    <a:pt x="371855" y="202691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269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488173" y="4207001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5" y="71500"/>
                  </a:lnTo>
                </a:path>
                <a:path w="64770" h="71754">
                  <a:moveTo>
                    <a:pt x="62483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7371333" y="4266692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BSB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6101841" y="3977385"/>
            <a:ext cx="384810" cy="293370"/>
            <a:chOff x="6101841" y="3977385"/>
            <a:chExt cx="384810" cy="293370"/>
          </a:xfrm>
        </p:grpSpPr>
        <p:sp>
          <p:nvSpPr>
            <p:cNvPr id="63" name="object 63"/>
            <p:cNvSpPr/>
            <p:nvPr/>
          </p:nvSpPr>
          <p:spPr>
            <a:xfrm>
              <a:off x="6108191" y="4058411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0" y="204215"/>
                  </a:moveTo>
                  <a:lnTo>
                    <a:pt x="371856" y="204215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108191" y="4058411"/>
              <a:ext cx="370840" cy="205740"/>
            </a:xfrm>
            <a:custGeom>
              <a:avLst/>
              <a:gdLst/>
              <a:ahLst/>
              <a:cxnLst/>
              <a:rect l="l" t="t" r="r" b="b"/>
              <a:pathLst>
                <a:path w="370839" h="205739">
                  <a:moveTo>
                    <a:pt x="1524" y="205739"/>
                  </a:moveTo>
                  <a:lnTo>
                    <a:pt x="368808" y="0"/>
                  </a:lnTo>
                </a:path>
                <a:path w="370839" h="205739">
                  <a:moveTo>
                    <a:pt x="0" y="0"/>
                  </a:moveTo>
                  <a:lnTo>
                    <a:pt x="370332" y="202692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259829" y="3987545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0"/>
                  </a:lnTo>
                </a:path>
                <a:path w="64770" h="71754">
                  <a:moveTo>
                    <a:pt x="62484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6158229" y="4285233"/>
            <a:ext cx="37020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indent="7620">
              <a:lnSpc>
                <a:spcPct val="100000"/>
              </a:lnSpc>
              <a:spcBef>
                <a:spcPts val="105"/>
              </a:spcBef>
            </a:pPr>
            <a:r>
              <a:rPr sz="1050" b="1" spc="5" dirty="0">
                <a:latin typeface="Arial"/>
                <a:cs typeface="Arial"/>
              </a:rPr>
              <a:t>Main </a:t>
            </a:r>
            <a:r>
              <a:rPr sz="1050" b="1" spc="-28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E</a:t>
            </a:r>
            <a:r>
              <a:rPr sz="1050" b="1" spc="-5" dirty="0">
                <a:latin typeface="Arial"/>
                <a:cs typeface="Arial"/>
              </a:rPr>
              <a:t>ff</a:t>
            </a:r>
            <a:r>
              <a:rPr sz="1050" b="1" dirty="0">
                <a:latin typeface="Arial"/>
                <a:cs typeface="Arial"/>
              </a:rPr>
              <a:t>ort</a:t>
            </a:r>
            <a:endParaRPr sz="10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551421" y="5262117"/>
            <a:ext cx="3022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SE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1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4829555" y="1402080"/>
            <a:ext cx="489584" cy="417830"/>
            <a:chOff x="4829555" y="1402080"/>
            <a:chExt cx="489584" cy="417830"/>
          </a:xfrm>
        </p:grpSpPr>
        <p:sp>
          <p:nvSpPr>
            <p:cNvPr id="69" name="object 69"/>
            <p:cNvSpPr/>
            <p:nvPr/>
          </p:nvSpPr>
          <p:spPr>
            <a:xfrm>
              <a:off x="4940807" y="1609344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0" y="204215"/>
                  </a:moveTo>
                  <a:lnTo>
                    <a:pt x="371856" y="204215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020055" y="1763268"/>
              <a:ext cx="106680" cy="35560"/>
            </a:xfrm>
            <a:custGeom>
              <a:avLst/>
              <a:gdLst/>
              <a:ahLst/>
              <a:cxnLst/>
              <a:rect l="l" t="t" r="r" b="b"/>
              <a:pathLst>
                <a:path w="106679" h="35560">
                  <a:moveTo>
                    <a:pt x="106680" y="35052"/>
                  </a:moveTo>
                  <a:lnTo>
                    <a:pt x="78867" y="4572"/>
                  </a:lnTo>
                  <a:lnTo>
                    <a:pt x="53086" y="0"/>
                  </a:lnTo>
                  <a:lnTo>
                    <a:pt x="41021" y="1397"/>
                  </a:lnTo>
                  <a:lnTo>
                    <a:pt x="4191" y="21717"/>
                  </a:lnTo>
                  <a:lnTo>
                    <a:pt x="1016" y="27432"/>
                  </a:lnTo>
                  <a:lnTo>
                    <a:pt x="0" y="34544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126735" y="1763268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60">
                  <a:moveTo>
                    <a:pt x="53848" y="0"/>
                  </a:moveTo>
                  <a:lnTo>
                    <a:pt x="15112" y="10922"/>
                  </a:lnTo>
                  <a:lnTo>
                    <a:pt x="0" y="34544"/>
                  </a:lnTo>
                  <a:lnTo>
                    <a:pt x="108203" y="35052"/>
                  </a:lnTo>
                  <a:lnTo>
                    <a:pt x="80010" y="4572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126735" y="1763268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60">
                  <a:moveTo>
                    <a:pt x="108203" y="35052"/>
                  </a:moveTo>
                  <a:lnTo>
                    <a:pt x="80010" y="4572"/>
                  </a:lnTo>
                  <a:lnTo>
                    <a:pt x="53848" y="0"/>
                  </a:lnTo>
                  <a:lnTo>
                    <a:pt x="41655" y="1397"/>
                  </a:lnTo>
                  <a:lnTo>
                    <a:pt x="4317" y="21717"/>
                  </a:lnTo>
                  <a:lnTo>
                    <a:pt x="1015" y="27432"/>
                  </a:lnTo>
                  <a:lnTo>
                    <a:pt x="0" y="34544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890515" y="1548384"/>
              <a:ext cx="373380" cy="204470"/>
            </a:xfrm>
            <a:custGeom>
              <a:avLst/>
              <a:gdLst/>
              <a:ahLst/>
              <a:cxnLst/>
              <a:rect l="l" t="t" r="r" b="b"/>
              <a:pathLst>
                <a:path w="373379" h="204469">
                  <a:moveTo>
                    <a:pt x="373379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373379" y="204215"/>
                  </a:lnTo>
                  <a:lnTo>
                    <a:pt x="373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890515" y="1548384"/>
              <a:ext cx="373380" cy="204470"/>
            </a:xfrm>
            <a:custGeom>
              <a:avLst/>
              <a:gdLst/>
              <a:ahLst/>
              <a:cxnLst/>
              <a:rect l="l" t="t" r="r" b="b"/>
              <a:pathLst>
                <a:path w="373379" h="204469">
                  <a:moveTo>
                    <a:pt x="0" y="204215"/>
                  </a:moveTo>
                  <a:lnTo>
                    <a:pt x="373379" y="204215"/>
                  </a:lnTo>
                  <a:lnTo>
                    <a:pt x="373379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969763" y="1702308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60">
                  <a:moveTo>
                    <a:pt x="53848" y="0"/>
                  </a:moveTo>
                  <a:lnTo>
                    <a:pt x="15112" y="10921"/>
                  </a:lnTo>
                  <a:lnTo>
                    <a:pt x="0" y="34543"/>
                  </a:lnTo>
                  <a:lnTo>
                    <a:pt x="108203" y="35051"/>
                  </a:lnTo>
                  <a:lnTo>
                    <a:pt x="80010" y="4571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969763" y="1702308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60">
                  <a:moveTo>
                    <a:pt x="108203" y="35051"/>
                  </a:moveTo>
                  <a:lnTo>
                    <a:pt x="80010" y="4571"/>
                  </a:lnTo>
                  <a:lnTo>
                    <a:pt x="53848" y="0"/>
                  </a:lnTo>
                  <a:lnTo>
                    <a:pt x="41656" y="1396"/>
                  </a:lnTo>
                  <a:lnTo>
                    <a:pt x="4318" y="21716"/>
                  </a:lnTo>
                  <a:lnTo>
                    <a:pt x="1015" y="27431"/>
                  </a:lnTo>
                  <a:lnTo>
                    <a:pt x="0" y="34543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076443" y="1702308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60">
                  <a:moveTo>
                    <a:pt x="53847" y="0"/>
                  </a:moveTo>
                  <a:lnTo>
                    <a:pt x="15112" y="10921"/>
                  </a:lnTo>
                  <a:lnTo>
                    <a:pt x="0" y="34543"/>
                  </a:lnTo>
                  <a:lnTo>
                    <a:pt x="108203" y="35051"/>
                  </a:lnTo>
                  <a:lnTo>
                    <a:pt x="80009" y="4571"/>
                  </a:lnTo>
                  <a:lnTo>
                    <a:pt x="538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5076443" y="1702308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60">
                  <a:moveTo>
                    <a:pt x="108203" y="35051"/>
                  </a:moveTo>
                  <a:lnTo>
                    <a:pt x="80009" y="4571"/>
                  </a:lnTo>
                  <a:lnTo>
                    <a:pt x="53847" y="0"/>
                  </a:lnTo>
                  <a:lnTo>
                    <a:pt x="41655" y="1396"/>
                  </a:lnTo>
                  <a:lnTo>
                    <a:pt x="4317" y="21716"/>
                  </a:lnTo>
                  <a:lnTo>
                    <a:pt x="1015" y="27431"/>
                  </a:lnTo>
                  <a:lnTo>
                    <a:pt x="0" y="34543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835651" y="1482852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371855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371855" y="204215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835651" y="1482852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0" y="204215"/>
                  </a:moveTo>
                  <a:lnTo>
                    <a:pt x="371855" y="204215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914899" y="1635252"/>
              <a:ext cx="108585" cy="36830"/>
            </a:xfrm>
            <a:custGeom>
              <a:avLst/>
              <a:gdLst/>
              <a:ahLst/>
              <a:cxnLst/>
              <a:rect l="l" t="t" r="r" b="b"/>
              <a:pathLst>
                <a:path w="108585" h="36830">
                  <a:moveTo>
                    <a:pt x="53848" y="0"/>
                  </a:moveTo>
                  <a:lnTo>
                    <a:pt x="15112" y="11430"/>
                  </a:lnTo>
                  <a:lnTo>
                    <a:pt x="0" y="36068"/>
                  </a:lnTo>
                  <a:lnTo>
                    <a:pt x="108203" y="36575"/>
                  </a:lnTo>
                  <a:lnTo>
                    <a:pt x="80010" y="4699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914899" y="1635252"/>
              <a:ext cx="108585" cy="36830"/>
            </a:xfrm>
            <a:custGeom>
              <a:avLst/>
              <a:gdLst/>
              <a:ahLst/>
              <a:cxnLst/>
              <a:rect l="l" t="t" r="r" b="b"/>
              <a:pathLst>
                <a:path w="108585" h="36830">
                  <a:moveTo>
                    <a:pt x="108203" y="36575"/>
                  </a:moveTo>
                  <a:lnTo>
                    <a:pt x="80010" y="4699"/>
                  </a:lnTo>
                  <a:lnTo>
                    <a:pt x="53848" y="0"/>
                  </a:lnTo>
                  <a:lnTo>
                    <a:pt x="41655" y="1524"/>
                  </a:lnTo>
                  <a:lnTo>
                    <a:pt x="4317" y="22606"/>
                  </a:lnTo>
                  <a:lnTo>
                    <a:pt x="1015" y="28575"/>
                  </a:lnTo>
                  <a:lnTo>
                    <a:pt x="0" y="36068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5021579" y="1635252"/>
              <a:ext cx="108585" cy="36830"/>
            </a:xfrm>
            <a:custGeom>
              <a:avLst/>
              <a:gdLst/>
              <a:ahLst/>
              <a:cxnLst/>
              <a:rect l="l" t="t" r="r" b="b"/>
              <a:pathLst>
                <a:path w="108585" h="36830">
                  <a:moveTo>
                    <a:pt x="53848" y="0"/>
                  </a:moveTo>
                  <a:lnTo>
                    <a:pt x="15112" y="11430"/>
                  </a:lnTo>
                  <a:lnTo>
                    <a:pt x="0" y="36068"/>
                  </a:lnTo>
                  <a:lnTo>
                    <a:pt x="108204" y="36575"/>
                  </a:lnTo>
                  <a:lnTo>
                    <a:pt x="80010" y="4699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021579" y="1635252"/>
              <a:ext cx="108585" cy="36830"/>
            </a:xfrm>
            <a:custGeom>
              <a:avLst/>
              <a:gdLst/>
              <a:ahLst/>
              <a:cxnLst/>
              <a:rect l="l" t="t" r="r" b="b"/>
              <a:pathLst>
                <a:path w="108585" h="36830">
                  <a:moveTo>
                    <a:pt x="108204" y="36575"/>
                  </a:moveTo>
                  <a:lnTo>
                    <a:pt x="80010" y="4699"/>
                  </a:lnTo>
                  <a:lnTo>
                    <a:pt x="53848" y="0"/>
                  </a:lnTo>
                  <a:lnTo>
                    <a:pt x="41656" y="1524"/>
                  </a:lnTo>
                  <a:lnTo>
                    <a:pt x="4318" y="22606"/>
                  </a:lnTo>
                  <a:lnTo>
                    <a:pt x="1016" y="28575"/>
                  </a:lnTo>
                  <a:lnTo>
                    <a:pt x="0" y="36068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837175" y="1482852"/>
              <a:ext cx="370840" cy="204470"/>
            </a:xfrm>
            <a:custGeom>
              <a:avLst/>
              <a:gdLst/>
              <a:ahLst/>
              <a:cxnLst/>
              <a:rect l="l" t="t" r="r" b="b"/>
              <a:pathLst>
                <a:path w="370839" h="204469">
                  <a:moveTo>
                    <a:pt x="0" y="204215"/>
                  </a:moveTo>
                  <a:lnTo>
                    <a:pt x="367284" y="0"/>
                  </a:lnTo>
                </a:path>
                <a:path w="370839" h="204469">
                  <a:moveTo>
                    <a:pt x="0" y="0"/>
                  </a:moveTo>
                  <a:lnTo>
                    <a:pt x="370332" y="201168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020817" y="1411986"/>
              <a:ext cx="2540" cy="71755"/>
            </a:xfrm>
            <a:custGeom>
              <a:avLst/>
              <a:gdLst/>
              <a:ahLst/>
              <a:cxnLst/>
              <a:rect l="l" t="t" r="r" b="b"/>
              <a:pathLst>
                <a:path w="2539" h="71755">
                  <a:moveTo>
                    <a:pt x="0" y="0"/>
                  </a:moveTo>
                  <a:lnTo>
                    <a:pt x="2286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pc="-5" dirty="0"/>
              <a:t>51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80332" y="795273"/>
            <a:ext cx="3545204" cy="3394710"/>
            <a:chOff x="4180332" y="795273"/>
            <a:chExt cx="3545204" cy="3394710"/>
          </a:xfrm>
        </p:grpSpPr>
        <p:sp>
          <p:nvSpPr>
            <p:cNvPr id="3" name="object 3"/>
            <p:cNvSpPr/>
            <p:nvPr/>
          </p:nvSpPr>
          <p:spPr>
            <a:xfrm>
              <a:off x="5617464" y="824483"/>
              <a:ext cx="2078989" cy="1661160"/>
            </a:xfrm>
            <a:custGeom>
              <a:avLst/>
              <a:gdLst/>
              <a:ahLst/>
              <a:cxnLst/>
              <a:rect l="l" t="t" r="r" b="b"/>
              <a:pathLst>
                <a:path w="2078990" h="1661160">
                  <a:moveTo>
                    <a:pt x="0" y="1661160"/>
                  </a:moveTo>
                  <a:lnTo>
                    <a:pt x="2078736" y="1661160"/>
                  </a:lnTo>
                  <a:lnTo>
                    <a:pt x="2078736" y="0"/>
                  </a:lnTo>
                  <a:lnTo>
                    <a:pt x="0" y="0"/>
                  </a:lnTo>
                  <a:lnTo>
                    <a:pt x="0" y="1661160"/>
                  </a:lnTo>
                  <a:close/>
                </a:path>
              </a:pathLst>
            </a:custGeom>
            <a:ln w="579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876038" y="3536441"/>
              <a:ext cx="603885" cy="634365"/>
            </a:xfrm>
            <a:custGeom>
              <a:avLst/>
              <a:gdLst/>
              <a:ahLst/>
              <a:cxnLst/>
              <a:rect l="l" t="t" r="r" b="b"/>
              <a:pathLst>
                <a:path w="603885" h="634364">
                  <a:moveTo>
                    <a:pt x="0" y="633984"/>
                  </a:moveTo>
                  <a:lnTo>
                    <a:pt x="603503" y="633984"/>
                  </a:lnTo>
                  <a:lnTo>
                    <a:pt x="603503" y="0"/>
                  </a:lnTo>
                  <a:lnTo>
                    <a:pt x="0" y="0"/>
                  </a:lnTo>
                  <a:lnTo>
                    <a:pt x="0" y="633984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80332" y="1732152"/>
              <a:ext cx="1670685" cy="1923414"/>
            </a:xfrm>
            <a:custGeom>
              <a:avLst/>
              <a:gdLst/>
              <a:ahLst/>
              <a:cxnLst/>
              <a:rect l="l" t="t" r="r" b="b"/>
              <a:pathLst>
                <a:path w="1670685" h="1923414">
                  <a:moveTo>
                    <a:pt x="1458214" y="40894"/>
                  </a:moveTo>
                  <a:lnTo>
                    <a:pt x="1417193" y="0"/>
                  </a:lnTo>
                  <a:lnTo>
                    <a:pt x="102374" y="1315821"/>
                  </a:lnTo>
                  <a:lnTo>
                    <a:pt x="61341" y="1274826"/>
                  </a:lnTo>
                  <a:lnTo>
                    <a:pt x="0" y="1459103"/>
                  </a:lnTo>
                  <a:lnTo>
                    <a:pt x="184277" y="1397635"/>
                  </a:lnTo>
                  <a:lnTo>
                    <a:pt x="163804" y="1377188"/>
                  </a:lnTo>
                  <a:lnTo>
                    <a:pt x="143281" y="1356702"/>
                  </a:lnTo>
                  <a:lnTo>
                    <a:pt x="1458214" y="40894"/>
                  </a:lnTo>
                  <a:close/>
                </a:path>
                <a:path w="1670685" h="1923414">
                  <a:moveTo>
                    <a:pt x="1670558" y="964565"/>
                  </a:moveTo>
                  <a:lnTo>
                    <a:pt x="1659788" y="903859"/>
                  </a:lnTo>
                  <a:lnTo>
                    <a:pt x="1636649" y="773303"/>
                  </a:lnTo>
                  <a:lnTo>
                    <a:pt x="1504061" y="915162"/>
                  </a:lnTo>
                  <a:lnTo>
                    <a:pt x="1559572" y="931646"/>
                  </a:lnTo>
                  <a:lnTo>
                    <a:pt x="1270635" y="1906905"/>
                  </a:lnTo>
                  <a:lnTo>
                    <a:pt x="1326261" y="1923415"/>
                  </a:lnTo>
                  <a:lnTo>
                    <a:pt x="1615097" y="948118"/>
                  </a:lnTo>
                  <a:lnTo>
                    <a:pt x="1670558" y="96456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973317" y="572261"/>
            <a:ext cx="15049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Arial"/>
                <a:cs typeface="Arial"/>
              </a:rPr>
              <a:t>Supporting</a:t>
            </a:r>
            <a:r>
              <a:rPr sz="1050" b="1" spc="-6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Effort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(SE2)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709161" y="0"/>
            <a:ext cx="26003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3.</a:t>
            </a:r>
            <a:r>
              <a:rPr sz="2800" spc="-140" dirty="0"/>
              <a:t> </a:t>
            </a:r>
            <a:r>
              <a:rPr sz="2800" spc="-5" dirty="0"/>
              <a:t>Array</a:t>
            </a:r>
            <a:r>
              <a:rPr sz="2800" spc="-30" dirty="0"/>
              <a:t> </a:t>
            </a:r>
            <a:r>
              <a:rPr sz="2800" spc="-5" dirty="0"/>
              <a:t>Forces</a:t>
            </a:r>
            <a:endParaRPr sz="2800"/>
          </a:p>
        </p:txBody>
      </p:sp>
      <p:sp>
        <p:nvSpPr>
          <p:cNvPr id="8" name="object 8"/>
          <p:cNvSpPr txBox="1"/>
          <p:nvPr/>
        </p:nvSpPr>
        <p:spPr>
          <a:xfrm>
            <a:off x="3939032" y="2777490"/>
            <a:ext cx="2495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48864" y="3634485"/>
            <a:ext cx="2495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90671" y="4573270"/>
            <a:ext cx="256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66FF"/>
                </a:solidFill>
                <a:latin typeface="Calibri"/>
                <a:cs typeface="Calibri"/>
              </a:rPr>
              <a:t>R</a:t>
            </a:r>
            <a:r>
              <a:rPr sz="1200" b="1" spc="-10" dirty="0">
                <a:solidFill>
                  <a:srgbClr val="0066FF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24046" y="3635755"/>
            <a:ext cx="273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B</a:t>
            </a:r>
            <a:r>
              <a:rPr sz="1200" b="1" spc="-20" dirty="0">
                <a:solidFill>
                  <a:srgbClr val="0066FF"/>
                </a:solidFill>
                <a:latin typeface="Calibri"/>
                <a:cs typeface="Calibri"/>
              </a:rPr>
              <a:t>S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30042" y="3638169"/>
            <a:ext cx="2711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BEB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6593" y="149733"/>
            <a:ext cx="2912110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  <a:hlinkClick r:id="rId2"/>
              </a:rPr>
              <a:t>- S</a:t>
            </a:r>
            <a:r>
              <a:rPr sz="1100" dirty="0">
                <a:latin typeface="Arial"/>
                <a:cs typeface="Arial"/>
              </a:rPr>
              <a:t>tart </a:t>
            </a:r>
            <a:r>
              <a:rPr sz="1100" spc="-10" dirty="0">
                <a:latin typeface="Arial"/>
                <a:cs typeface="Arial"/>
              </a:rPr>
              <a:t>with </a:t>
            </a:r>
            <a:r>
              <a:rPr sz="1100" b="1" i="1" dirty="0">
                <a:latin typeface="Arial"/>
                <a:cs typeface="Arial"/>
              </a:rPr>
              <a:t>Main Effort </a:t>
            </a:r>
            <a:r>
              <a:rPr sz="1100" spc="5" dirty="0">
                <a:latin typeface="Arial"/>
                <a:cs typeface="Arial"/>
              </a:rPr>
              <a:t>for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Decisive Opn </a:t>
            </a:r>
            <a:r>
              <a:rPr sz="1100" b="1" i="1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draw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maneuver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companies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required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accomplish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each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task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inside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their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Box.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8597" y="787400"/>
            <a:ext cx="3076575" cy="9251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- Go to the </a:t>
            </a:r>
            <a:r>
              <a:rPr sz="1100" b="1" i="1" dirty="0">
                <a:latin typeface="Arial"/>
                <a:cs typeface="Arial"/>
              </a:rPr>
              <a:t>Supporting Effort 1 </a:t>
            </a:r>
            <a:r>
              <a:rPr sz="1100" spc="5" dirty="0">
                <a:latin typeface="Arial"/>
                <a:cs typeface="Arial"/>
              </a:rPr>
              <a:t>for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b="1" spc="-5" dirty="0">
                <a:latin typeface="Arial"/>
                <a:cs typeface="Arial"/>
              </a:rPr>
              <a:t>Decisive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Opn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draw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maneuver </a:t>
            </a:r>
            <a:r>
              <a:rPr sz="1100" dirty="0">
                <a:latin typeface="Arial"/>
                <a:cs typeface="Arial"/>
              </a:rPr>
              <a:t>companies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required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accomplish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each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task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inside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their Bn Box.</a:t>
            </a:r>
            <a:endParaRPr sz="1100">
              <a:latin typeface="Arial"/>
              <a:cs typeface="Arial"/>
            </a:endParaRPr>
          </a:p>
          <a:p>
            <a:pPr marL="16510" marR="369570">
              <a:lnSpc>
                <a:spcPct val="100000"/>
              </a:lnSpc>
              <a:spcBef>
                <a:spcPts val="475"/>
              </a:spcBef>
            </a:pPr>
            <a:r>
              <a:rPr sz="1100" b="1" i="1" dirty="0">
                <a:latin typeface="Arial"/>
                <a:cs typeface="Arial"/>
              </a:rPr>
              <a:t>- If required</a:t>
            </a:r>
            <a:r>
              <a:rPr sz="1100" dirty="0">
                <a:latin typeface="Arial"/>
                <a:cs typeface="Arial"/>
              </a:rPr>
              <a:t>, </a:t>
            </a:r>
            <a:r>
              <a:rPr sz="1100" spc="-5" dirty="0">
                <a:latin typeface="Arial"/>
                <a:cs typeface="Arial"/>
              </a:rPr>
              <a:t>Determine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b="1" i="1" dirty="0">
                <a:latin typeface="Arial"/>
                <a:cs typeface="Arial"/>
              </a:rPr>
              <a:t>Supporting </a:t>
            </a:r>
            <a:r>
              <a:rPr sz="1100" b="1" i="1" spc="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Effort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2</a:t>
            </a:r>
            <a:r>
              <a:rPr sz="1100" b="1" i="1" spc="-1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for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Decisive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Ops.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Repeat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steps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8468" y="5183504"/>
            <a:ext cx="3098800" cy="1344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4465" indent="-126364">
              <a:lnSpc>
                <a:spcPct val="100000"/>
              </a:lnSpc>
              <a:spcBef>
                <a:spcPts val="95"/>
              </a:spcBef>
              <a:buChar char="-"/>
              <a:tabLst>
                <a:tab pos="165100" algn="l"/>
              </a:tabLst>
            </a:pPr>
            <a:r>
              <a:rPr sz="1600" spc="-5" dirty="0">
                <a:latin typeface="Arial"/>
                <a:cs typeface="Arial"/>
              </a:rPr>
              <a:t>Next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go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Main</a:t>
            </a:r>
            <a:r>
              <a:rPr sz="1600" b="1" i="1" spc="2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Effort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endParaRPr sz="1600">
              <a:latin typeface="Arial"/>
              <a:cs typeface="Arial"/>
            </a:endParaRPr>
          </a:p>
          <a:p>
            <a:pPr marL="38735">
              <a:lnSpc>
                <a:spcPct val="100000"/>
              </a:lnSpc>
            </a:pPr>
            <a:r>
              <a:rPr sz="1600" b="1" i="1" spc="-5" dirty="0">
                <a:latin typeface="Arial"/>
                <a:cs typeface="Arial"/>
              </a:rPr>
              <a:t>Sustaining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Ops</a:t>
            </a:r>
            <a:r>
              <a:rPr sz="1600" spc="-10" dirty="0">
                <a:latin typeface="Arial"/>
                <a:cs typeface="Arial"/>
              </a:rPr>
              <a:t>.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Repeat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steps.</a:t>
            </a:r>
            <a:endParaRPr sz="1600">
              <a:latin typeface="Arial"/>
              <a:cs typeface="Arial"/>
            </a:endParaRPr>
          </a:p>
          <a:p>
            <a:pPr marL="142240" indent="-125730">
              <a:lnSpc>
                <a:spcPct val="100000"/>
              </a:lnSpc>
              <a:spcBef>
                <a:spcPts val="1405"/>
              </a:spcBef>
              <a:buChar char="-"/>
              <a:tabLst>
                <a:tab pos="142875" algn="l"/>
              </a:tabLst>
            </a:pPr>
            <a:r>
              <a:rPr sz="1600" spc="-5" dirty="0">
                <a:latin typeface="Arial"/>
                <a:cs typeface="Arial"/>
              </a:rPr>
              <a:t>Repeat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all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Supporting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Efforts.</a:t>
            </a:r>
            <a:endParaRPr sz="160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1305"/>
              </a:spcBef>
              <a:buChar char="-"/>
              <a:tabLst>
                <a:tab pos="137795" algn="l"/>
              </a:tabLst>
            </a:pPr>
            <a:r>
              <a:rPr sz="1600" spc="-5" dirty="0">
                <a:latin typeface="Arial"/>
                <a:cs typeface="Arial"/>
              </a:rPr>
              <a:t>Repeat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Reserve.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1503" y="4474209"/>
            <a:ext cx="25298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- Repeat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all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Supporting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Efforts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Shaping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Ops.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870833" y="935482"/>
            <a:ext cx="5102860" cy="4481195"/>
            <a:chOff x="3870833" y="935482"/>
            <a:chExt cx="5102860" cy="4481195"/>
          </a:xfrm>
        </p:grpSpPr>
        <p:sp>
          <p:nvSpPr>
            <p:cNvPr id="18" name="object 18"/>
            <p:cNvSpPr/>
            <p:nvPr/>
          </p:nvSpPr>
          <p:spPr>
            <a:xfrm>
              <a:off x="3885438" y="2987802"/>
              <a:ext cx="5073650" cy="2414270"/>
            </a:xfrm>
            <a:custGeom>
              <a:avLst/>
              <a:gdLst/>
              <a:ahLst/>
              <a:cxnLst/>
              <a:rect l="l" t="t" r="r" b="b"/>
              <a:pathLst>
                <a:path w="5073650" h="2414270">
                  <a:moveTo>
                    <a:pt x="897636" y="2414016"/>
                  </a:moveTo>
                  <a:lnTo>
                    <a:pt x="5073396" y="2414016"/>
                  </a:lnTo>
                  <a:lnTo>
                    <a:pt x="5073396" y="60960"/>
                  </a:lnTo>
                  <a:lnTo>
                    <a:pt x="897636" y="60960"/>
                  </a:lnTo>
                  <a:lnTo>
                    <a:pt x="897636" y="2414016"/>
                  </a:lnTo>
                  <a:close/>
                </a:path>
                <a:path w="5073650" h="2414270">
                  <a:moveTo>
                    <a:pt x="0" y="374903"/>
                  </a:moveTo>
                  <a:lnTo>
                    <a:pt x="638556" y="374903"/>
                  </a:lnTo>
                  <a:lnTo>
                    <a:pt x="638556" y="0"/>
                  </a:lnTo>
                  <a:lnTo>
                    <a:pt x="0" y="0"/>
                  </a:lnTo>
                  <a:lnTo>
                    <a:pt x="0" y="374903"/>
                  </a:lnTo>
                  <a:close/>
                </a:path>
                <a:path w="5073650" h="2414270">
                  <a:moveTo>
                    <a:pt x="36575" y="1232916"/>
                  </a:moveTo>
                  <a:lnTo>
                    <a:pt x="675132" y="1232916"/>
                  </a:lnTo>
                  <a:lnTo>
                    <a:pt x="675132" y="858012"/>
                  </a:lnTo>
                  <a:lnTo>
                    <a:pt x="36575" y="858012"/>
                  </a:lnTo>
                  <a:lnTo>
                    <a:pt x="36575" y="1232916"/>
                  </a:lnTo>
                  <a:close/>
                </a:path>
                <a:path w="5073650" h="2414270">
                  <a:moveTo>
                    <a:pt x="45720" y="1903476"/>
                  </a:moveTo>
                  <a:lnTo>
                    <a:pt x="684276" y="1903476"/>
                  </a:lnTo>
                  <a:lnTo>
                    <a:pt x="684276" y="1528571"/>
                  </a:lnTo>
                  <a:lnTo>
                    <a:pt x="45720" y="1528571"/>
                  </a:lnTo>
                  <a:lnTo>
                    <a:pt x="45720" y="1903476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93892" y="1143000"/>
              <a:ext cx="373380" cy="204470"/>
            </a:xfrm>
            <a:custGeom>
              <a:avLst/>
              <a:gdLst/>
              <a:ahLst/>
              <a:cxnLst/>
              <a:rect l="l" t="t" r="r" b="b"/>
              <a:pathLst>
                <a:path w="373379" h="204469">
                  <a:moveTo>
                    <a:pt x="0" y="204215"/>
                  </a:moveTo>
                  <a:lnTo>
                    <a:pt x="373379" y="204215"/>
                  </a:lnTo>
                  <a:lnTo>
                    <a:pt x="373379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73140" y="1296924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108204" y="35051"/>
                  </a:moveTo>
                  <a:lnTo>
                    <a:pt x="80010" y="4572"/>
                  </a:lnTo>
                  <a:lnTo>
                    <a:pt x="53848" y="0"/>
                  </a:lnTo>
                  <a:lnTo>
                    <a:pt x="41656" y="1397"/>
                  </a:lnTo>
                  <a:lnTo>
                    <a:pt x="4318" y="21716"/>
                  </a:lnTo>
                  <a:lnTo>
                    <a:pt x="1015" y="27431"/>
                  </a:lnTo>
                  <a:lnTo>
                    <a:pt x="0" y="34543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179820" y="1296924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53847" y="0"/>
                  </a:moveTo>
                  <a:lnTo>
                    <a:pt x="15112" y="10922"/>
                  </a:lnTo>
                  <a:lnTo>
                    <a:pt x="0" y="34543"/>
                  </a:lnTo>
                  <a:lnTo>
                    <a:pt x="108203" y="35051"/>
                  </a:lnTo>
                  <a:lnTo>
                    <a:pt x="80009" y="4572"/>
                  </a:lnTo>
                  <a:lnTo>
                    <a:pt x="538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79820" y="1296924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108203" y="35051"/>
                  </a:moveTo>
                  <a:lnTo>
                    <a:pt x="80009" y="4572"/>
                  </a:lnTo>
                  <a:lnTo>
                    <a:pt x="53847" y="0"/>
                  </a:lnTo>
                  <a:lnTo>
                    <a:pt x="41655" y="1397"/>
                  </a:lnTo>
                  <a:lnTo>
                    <a:pt x="4317" y="21716"/>
                  </a:lnTo>
                  <a:lnTo>
                    <a:pt x="1015" y="27431"/>
                  </a:lnTo>
                  <a:lnTo>
                    <a:pt x="0" y="34543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45124" y="1082040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371855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371855" y="204215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945124" y="1082040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0" y="204215"/>
                  </a:moveTo>
                  <a:lnTo>
                    <a:pt x="371855" y="204215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024372" y="1235964"/>
              <a:ext cx="106680" cy="35560"/>
            </a:xfrm>
            <a:custGeom>
              <a:avLst/>
              <a:gdLst/>
              <a:ahLst/>
              <a:cxnLst/>
              <a:rect l="l" t="t" r="r" b="b"/>
              <a:pathLst>
                <a:path w="106679" h="35559">
                  <a:moveTo>
                    <a:pt x="53086" y="0"/>
                  </a:moveTo>
                  <a:lnTo>
                    <a:pt x="14858" y="10922"/>
                  </a:lnTo>
                  <a:lnTo>
                    <a:pt x="0" y="34544"/>
                  </a:lnTo>
                  <a:lnTo>
                    <a:pt x="106679" y="35051"/>
                  </a:lnTo>
                  <a:lnTo>
                    <a:pt x="78866" y="4572"/>
                  </a:lnTo>
                  <a:lnTo>
                    <a:pt x="530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024372" y="1235964"/>
              <a:ext cx="106680" cy="35560"/>
            </a:xfrm>
            <a:custGeom>
              <a:avLst/>
              <a:gdLst/>
              <a:ahLst/>
              <a:cxnLst/>
              <a:rect l="l" t="t" r="r" b="b"/>
              <a:pathLst>
                <a:path w="106679" h="35559">
                  <a:moveTo>
                    <a:pt x="106679" y="35051"/>
                  </a:moveTo>
                  <a:lnTo>
                    <a:pt x="78866" y="4572"/>
                  </a:lnTo>
                  <a:lnTo>
                    <a:pt x="53086" y="0"/>
                  </a:lnTo>
                  <a:lnTo>
                    <a:pt x="41020" y="1397"/>
                  </a:lnTo>
                  <a:lnTo>
                    <a:pt x="4190" y="21716"/>
                  </a:lnTo>
                  <a:lnTo>
                    <a:pt x="1015" y="27432"/>
                  </a:lnTo>
                  <a:lnTo>
                    <a:pt x="0" y="34544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131052" y="1235964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53848" y="0"/>
                  </a:moveTo>
                  <a:lnTo>
                    <a:pt x="15112" y="10922"/>
                  </a:lnTo>
                  <a:lnTo>
                    <a:pt x="0" y="34544"/>
                  </a:lnTo>
                  <a:lnTo>
                    <a:pt x="108203" y="35051"/>
                  </a:lnTo>
                  <a:lnTo>
                    <a:pt x="80010" y="4572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131052" y="1235964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108203" y="35051"/>
                  </a:moveTo>
                  <a:lnTo>
                    <a:pt x="80010" y="4572"/>
                  </a:lnTo>
                  <a:lnTo>
                    <a:pt x="53848" y="0"/>
                  </a:lnTo>
                  <a:lnTo>
                    <a:pt x="41656" y="1397"/>
                  </a:lnTo>
                  <a:lnTo>
                    <a:pt x="4318" y="21716"/>
                  </a:lnTo>
                  <a:lnTo>
                    <a:pt x="1015" y="27432"/>
                  </a:lnTo>
                  <a:lnTo>
                    <a:pt x="0" y="34544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890260" y="101650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371856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371856" y="204215"/>
                  </a:lnTo>
                  <a:lnTo>
                    <a:pt x="371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890260" y="101650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0" y="204215"/>
                  </a:moveTo>
                  <a:lnTo>
                    <a:pt x="371856" y="204215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967984" y="1170432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53848" y="0"/>
                  </a:moveTo>
                  <a:lnTo>
                    <a:pt x="15112" y="10921"/>
                  </a:lnTo>
                  <a:lnTo>
                    <a:pt x="0" y="34543"/>
                  </a:lnTo>
                  <a:lnTo>
                    <a:pt x="108203" y="35051"/>
                  </a:lnTo>
                  <a:lnTo>
                    <a:pt x="80010" y="4571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967984" y="1170432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108203" y="35051"/>
                  </a:moveTo>
                  <a:lnTo>
                    <a:pt x="80010" y="4571"/>
                  </a:lnTo>
                  <a:lnTo>
                    <a:pt x="53848" y="0"/>
                  </a:lnTo>
                  <a:lnTo>
                    <a:pt x="41655" y="1396"/>
                  </a:lnTo>
                  <a:lnTo>
                    <a:pt x="4317" y="21716"/>
                  </a:lnTo>
                  <a:lnTo>
                    <a:pt x="1015" y="27431"/>
                  </a:lnTo>
                  <a:lnTo>
                    <a:pt x="0" y="34543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074664" y="1170432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53848" y="0"/>
                  </a:moveTo>
                  <a:lnTo>
                    <a:pt x="15112" y="10921"/>
                  </a:lnTo>
                  <a:lnTo>
                    <a:pt x="0" y="34543"/>
                  </a:lnTo>
                  <a:lnTo>
                    <a:pt x="108203" y="35051"/>
                  </a:lnTo>
                  <a:lnTo>
                    <a:pt x="80010" y="4571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074664" y="1170432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108203" y="35051"/>
                  </a:moveTo>
                  <a:lnTo>
                    <a:pt x="80010" y="4571"/>
                  </a:lnTo>
                  <a:lnTo>
                    <a:pt x="53848" y="0"/>
                  </a:lnTo>
                  <a:lnTo>
                    <a:pt x="41656" y="1396"/>
                  </a:lnTo>
                  <a:lnTo>
                    <a:pt x="4318" y="21716"/>
                  </a:lnTo>
                  <a:lnTo>
                    <a:pt x="1015" y="27431"/>
                  </a:lnTo>
                  <a:lnTo>
                    <a:pt x="0" y="34543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890260" y="1016508"/>
              <a:ext cx="370840" cy="204470"/>
            </a:xfrm>
            <a:custGeom>
              <a:avLst/>
              <a:gdLst/>
              <a:ahLst/>
              <a:cxnLst/>
              <a:rect l="l" t="t" r="r" b="b"/>
              <a:pathLst>
                <a:path w="370839" h="204469">
                  <a:moveTo>
                    <a:pt x="1524" y="204215"/>
                  </a:moveTo>
                  <a:lnTo>
                    <a:pt x="368807" y="0"/>
                  </a:lnTo>
                </a:path>
                <a:path w="370839" h="204469">
                  <a:moveTo>
                    <a:pt x="0" y="0"/>
                  </a:moveTo>
                  <a:lnTo>
                    <a:pt x="370331" y="201167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73902" y="945642"/>
              <a:ext cx="2540" cy="71755"/>
            </a:xfrm>
            <a:custGeom>
              <a:avLst/>
              <a:gdLst/>
              <a:ahLst/>
              <a:cxnLst/>
              <a:rect l="l" t="t" r="r" b="b"/>
              <a:pathLst>
                <a:path w="2539" h="71755">
                  <a:moveTo>
                    <a:pt x="0" y="0"/>
                  </a:moveTo>
                  <a:lnTo>
                    <a:pt x="2286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880098" y="4574285"/>
              <a:ext cx="407034" cy="424180"/>
            </a:xfrm>
            <a:custGeom>
              <a:avLst/>
              <a:gdLst/>
              <a:ahLst/>
              <a:cxnLst/>
              <a:rect l="l" t="t" r="r" b="b"/>
              <a:pathLst>
                <a:path w="407034" h="424179">
                  <a:moveTo>
                    <a:pt x="0" y="211836"/>
                  </a:moveTo>
                  <a:lnTo>
                    <a:pt x="5371" y="163272"/>
                  </a:lnTo>
                  <a:lnTo>
                    <a:pt x="20673" y="118687"/>
                  </a:lnTo>
                  <a:lnTo>
                    <a:pt x="44686" y="79354"/>
                  </a:lnTo>
                  <a:lnTo>
                    <a:pt x="76191" y="46546"/>
                  </a:lnTo>
                  <a:lnTo>
                    <a:pt x="113966" y="21535"/>
                  </a:lnTo>
                  <a:lnTo>
                    <a:pt x="156794" y="5596"/>
                  </a:lnTo>
                  <a:lnTo>
                    <a:pt x="203453" y="0"/>
                  </a:lnTo>
                  <a:lnTo>
                    <a:pt x="250113" y="5596"/>
                  </a:lnTo>
                  <a:lnTo>
                    <a:pt x="292941" y="21535"/>
                  </a:lnTo>
                  <a:lnTo>
                    <a:pt x="330716" y="46546"/>
                  </a:lnTo>
                  <a:lnTo>
                    <a:pt x="362221" y="79354"/>
                  </a:lnTo>
                  <a:lnTo>
                    <a:pt x="386234" y="118687"/>
                  </a:lnTo>
                  <a:lnTo>
                    <a:pt x="401536" y="163272"/>
                  </a:lnTo>
                  <a:lnTo>
                    <a:pt x="406907" y="211836"/>
                  </a:lnTo>
                  <a:lnTo>
                    <a:pt x="401536" y="260399"/>
                  </a:lnTo>
                  <a:lnTo>
                    <a:pt x="386234" y="304984"/>
                  </a:lnTo>
                  <a:lnTo>
                    <a:pt x="362221" y="344317"/>
                  </a:lnTo>
                  <a:lnTo>
                    <a:pt x="330716" y="377125"/>
                  </a:lnTo>
                  <a:lnTo>
                    <a:pt x="292941" y="402136"/>
                  </a:lnTo>
                  <a:lnTo>
                    <a:pt x="250113" y="418075"/>
                  </a:lnTo>
                  <a:lnTo>
                    <a:pt x="203453" y="423671"/>
                  </a:lnTo>
                  <a:lnTo>
                    <a:pt x="156794" y="418075"/>
                  </a:lnTo>
                  <a:lnTo>
                    <a:pt x="113966" y="402136"/>
                  </a:lnTo>
                  <a:lnTo>
                    <a:pt x="76191" y="377125"/>
                  </a:lnTo>
                  <a:lnTo>
                    <a:pt x="44686" y="344317"/>
                  </a:lnTo>
                  <a:lnTo>
                    <a:pt x="20673" y="304984"/>
                  </a:lnTo>
                  <a:lnTo>
                    <a:pt x="5371" y="260399"/>
                  </a:lnTo>
                  <a:lnTo>
                    <a:pt x="0" y="211836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2330957" y="2977133"/>
            <a:ext cx="638810" cy="375285"/>
          </a:xfrm>
          <a:custGeom>
            <a:avLst/>
            <a:gdLst/>
            <a:ahLst/>
            <a:cxnLst/>
            <a:rect l="l" t="t" r="r" b="b"/>
            <a:pathLst>
              <a:path w="638810" h="375285">
                <a:moveTo>
                  <a:pt x="0" y="374903"/>
                </a:moveTo>
                <a:lnTo>
                  <a:pt x="638556" y="374903"/>
                </a:lnTo>
                <a:lnTo>
                  <a:pt x="638556" y="0"/>
                </a:lnTo>
                <a:lnTo>
                  <a:pt x="0" y="0"/>
                </a:lnTo>
                <a:lnTo>
                  <a:pt x="0" y="374903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83814" y="2977133"/>
            <a:ext cx="638810" cy="375285"/>
          </a:xfrm>
          <a:custGeom>
            <a:avLst/>
            <a:gdLst/>
            <a:ahLst/>
            <a:cxnLst/>
            <a:rect l="l" t="t" r="r" b="b"/>
            <a:pathLst>
              <a:path w="638810" h="375285">
                <a:moveTo>
                  <a:pt x="0" y="374903"/>
                </a:moveTo>
                <a:lnTo>
                  <a:pt x="638556" y="374903"/>
                </a:lnTo>
                <a:lnTo>
                  <a:pt x="638556" y="0"/>
                </a:lnTo>
                <a:lnTo>
                  <a:pt x="0" y="0"/>
                </a:lnTo>
                <a:lnTo>
                  <a:pt x="0" y="374903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70179" y="1916429"/>
            <a:ext cx="3615690" cy="1069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Arial"/>
                <a:cs typeface="Arial"/>
              </a:rPr>
              <a:t>- Next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go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Main</a:t>
            </a:r>
            <a:r>
              <a:rPr sz="1600" b="1" i="1" spc="2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Effort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for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i="1" spc="-5" dirty="0">
                <a:latin typeface="Arial"/>
                <a:cs typeface="Arial"/>
              </a:rPr>
              <a:t>Shaping</a:t>
            </a:r>
            <a:r>
              <a:rPr sz="1600" b="1" i="1" spc="-1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Ops</a:t>
            </a:r>
            <a:r>
              <a:rPr sz="1600" spc="-5" dirty="0">
                <a:latin typeface="Arial"/>
                <a:cs typeface="Arial"/>
              </a:rPr>
              <a:t>.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Repeat steps.</a:t>
            </a:r>
            <a:endParaRPr sz="1600">
              <a:latin typeface="Arial"/>
              <a:cs typeface="Arial"/>
            </a:endParaRPr>
          </a:p>
          <a:p>
            <a:pPr marL="2687320">
              <a:lnSpc>
                <a:spcPts val="2100"/>
              </a:lnSpc>
              <a:spcBef>
                <a:spcPts val="905"/>
              </a:spcBef>
            </a:pPr>
            <a:r>
              <a:rPr sz="1800" spc="-190" dirty="0">
                <a:latin typeface="Arial"/>
                <a:cs typeface="Arial"/>
              </a:rPr>
              <a:t>T</a:t>
            </a:r>
            <a:r>
              <a:rPr sz="1800" spc="-10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sk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Org</a:t>
            </a:r>
            <a:endParaRPr sz="1800">
              <a:latin typeface="Arial"/>
              <a:cs typeface="Arial"/>
            </a:endParaRPr>
          </a:p>
          <a:p>
            <a:pPr marL="2202180">
              <a:lnSpc>
                <a:spcPts val="1380"/>
              </a:lnSpc>
              <a:tabLst>
                <a:tab pos="2908935" algn="l"/>
              </a:tabLst>
            </a:pPr>
            <a:r>
              <a:rPr sz="1200" b="1" spc="-5" dirty="0">
                <a:solidFill>
                  <a:srgbClr val="0066FF"/>
                </a:solidFill>
                <a:latin typeface="Calibri"/>
                <a:cs typeface="Calibri"/>
              </a:rPr>
              <a:t>ME	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367533" y="3836670"/>
            <a:ext cx="638810" cy="375285"/>
          </a:xfrm>
          <a:custGeom>
            <a:avLst/>
            <a:gdLst/>
            <a:ahLst/>
            <a:cxnLst/>
            <a:rect l="l" t="t" r="r" b="b"/>
            <a:pathLst>
              <a:path w="638810" h="375285">
                <a:moveTo>
                  <a:pt x="0" y="374903"/>
                </a:moveTo>
                <a:lnTo>
                  <a:pt x="638556" y="374903"/>
                </a:lnTo>
                <a:lnTo>
                  <a:pt x="638556" y="0"/>
                </a:lnTo>
                <a:lnTo>
                  <a:pt x="0" y="0"/>
                </a:lnTo>
                <a:lnTo>
                  <a:pt x="0" y="374903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120389" y="3836670"/>
            <a:ext cx="638810" cy="375285"/>
          </a:xfrm>
          <a:custGeom>
            <a:avLst/>
            <a:gdLst/>
            <a:ahLst/>
            <a:cxnLst/>
            <a:rect l="l" t="t" r="r" b="b"/>
            <a:pathLst>
              <a:path w="638810" h="375285">
                <a:moveTo>
                  <a:pt x="0" y="374903"/>
                </a:moveTo>
                <a:lnTo>
                  <a:pt x="638556" y="374903"/>
                </a:lnTo>
                <a:lnTo>
                  <a:pt x="638556" y="0"/>
                </a:lnTo>
                <a:lnTo>
                  <a:pt x="0" y="0"/>
                </a:lnTo>
                <a:lnTo>
                  <a:pt x="0" y="374903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986653" y="2566491"/>
            <a:ext cx="1460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8030" algn="l"/>
              </a:tabLst>
            </a:pPr>
            <a:r>
              <a:rPr sz="1800" dirty="0">
                <a:latin typeface="Arial"/>
                <a:cs typeface="Arial"/>
              </a:rPr>
              <a:t>COA	</a:t>
            </a:r>
            <a:r>
              <a:rPr sz="1800" spc="-5" dirty="0">
                <a:latin typeface="Arial"/>
                <a:cs typeface="Arial"/>
              </a:rPr>
              <a:t>Sketch</a:t>
            </a:r>
            <a:endParaRPr sz="18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975347" y="4641595"/>
            <a:ext cx="247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740" marR="5080" indent="-7937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X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013197" y="3632453"/>
            <a:ext cx="1752600" cy="441959"/>
          </a:xfrm>
          <a:custGeom>
            <a:avLst/>
            <a:gdLst/>
            <a:ahLst/>
            <a:cxnLst/>
            <a:rect l="l" t="t" r="r" b="b"/>
            <a:pathLst>
              <a:path w="1752600" h="441960">
                <a:moveTo>
                  <a:pt x="1345691" y="211836"/>
                </a:moveTo>
                <a:lnTo>
                  <a:pt x="1351063" y="163272"/>
                </a:lnTo>
                <a:lnTo>
                  <a:pt x="1366365" y="118687"/>
                </a:lnTo>
                <a:lnTo>
                  <a:pt x="1390378" y="79354"/>
                </a:lnTo>
                <a:lnTo>
                  <a:pt x="1421883" y="46546"/>
                </a:lnTo>
                <a:lnTo>
                  <a:pt x="1459658" y="21535"/>
                </a:lnTo>
                <a:lnTo>
                  <a:pt x="1502486" y="5596"/>
                </a:lnTo>
                <a:lnTo>
                  <a:pt x="1549146" y="0"/>
                </a:lnTo>
                <a:lnTo>
                  <a:pt x="1595805" y="5596"/>
                </a:lnTo>
                <a:lnTo>
                  <a:pt x="1638633" y="21535"/>
                </a:lnTo>
                <a:lnTo>
                  <a:pt x="1676408" y="46546"/>
                </a:lnTo>
                <a:lnTo>
                  <a:pt x="1707913" y="79354"/>
                </a:lnTo>
                <a:lnTo>
                  <a:pt x="1731926" y="118687"/>
                </a:lnTo>
                <a:lnTo>
                  <a:pt x="1747228" y="163272"/>
                </a:lnTo>
                <a:lnTo>
                  <a:pt x="1752600" y="211836"/>
                </a:lnTo>
                <a:lnTo>
                  <a:pt x="1747228" y="260399"/>
                </a:lnTo>
                <a:lnTo>
                  <a:pt x="1731926" y="304984"/>
                </a:lnTo>
                <a:lnTo>
                  <a:pt x="1707913" y="344317"/>
                </a:lnTo>
                <a:lnTo>
                  <a:pt x="1676408" y="377125"/>
                </a:lnTo>
                <a:lnTo>
                  <a:pt x="1638633" y="402136"/>
                </a:lnTo>
                <a:lnTo>
                  <a:pt x="1595805" y="418075"/>
                </a:lnTo>
                <a:lnTo>
                  <a:pt x="1549146" y="423672"/>
                </a:lnTo>
                <a:lnTo>
                  <a:pt x="1502486" y="418075"/>
                </a:lnTo>
                <a:lnTo>
                  <a:pt x="1459658" y="402136"/>
                </a:lnTo>
                <a:lnTo>
                  <a:pt x="1421883" y="377125"/>
                </a:lnTo>
                <a:lnTo>
                  <a:pt x="1390378" y="344317"/>
                </a:lnTo>
                <a:lnTo>
                  <a:pt x="1366365" y="304984"/>
                </a:lnTo>
                <a:lnTo>
                  <a:pt x="1351063" y="260399"/>
                </a:lnTo>
                <a:lnTo>
                  <a:pt x="1345691" y="211836"/>
                </a:lnTo>
                <a:close/>
              </a:path>
              <a:path w="1752600" h="441960">
                <a:moveTo>
                  <a:pt x="0" y="230124"/>
                </a:moveTo>
                <a:lnTo>
                  <a:pt x="5371" y="181560"/>
                </a:lnTo>
                <a:lnTo>
                  <a:pt x="20673" y="136975"/>
                </a:lnTo>
                <a:lnTo>
                  <a:pt x="44686" y="97642"/>
                </a:lnTo>
                <a:lnTo>
                  <a:pt x="76191" y="64834"/>
                </a:lnTo>
                <a:lnTo>
                  <a:pt x="113966" y="39823"/>
                </a:lnTo>
                <a:lnTo>
                  <a:pt x="156794" y="23884"/>
                </a:lnTo>
                <a:lnTo>
                  <a:pt x="203453" y="18288"/>
                </a:lnTo>
                <a:lnTo>
                  <a:pt x="250113" y="23884"/>
                </a:lnTo>
                <a:lnTo>
                  <a:pt x="292941" y="39823"/>
                </a:lnTo>
                <a:lnTo>
                  <a:pt x="330716" y="64834"/>
                </a:lnTo>
                <a:lnTo>
                  <a:pt x="362221" y="97642"/>
                </a:lnTo>
                <a:lnTo>
                  <a:pt x="386234" y="136975"/>
                </a:lnTo>
                <a:lnTo>
                  <a:pt x="401536" y="181560"/>
                </a:lnTo>
                <a:lnTo>
                  <a:pt x="406907" y="230124"/>
                </a:lnTo>
                <a:lnTo>
                  <a:pt x="401536" y="278687"/>
                </a:lnTo>
                <a:lnTo>
                  <a:pt x="386234" y="323272"/>
                </a:lnTo>
                <a:lnTo>
                  <a:pt x="362221" y="362605"/>
                </a:lnTo>
                <a:lnTo>
                  <a:pt x="330716" y="395413"/>
                </a:lnTo>
                <a:lnTo>
                  <a:pt x="292941" y="420424"/>
                </a:lnTo>
                <a:lnTo>
                  <a:pt x="250113" y="436363"/>
                </a:lnTo>
                <a:lnTo>
                  <a:pt x="203453" y="441960"/>
                </a:lnTo>
                <a:lnTo>
                  <a:pt x="156794" y="436363"/>
                </a:lnTo>
                <a:lnTo>
                  <a:pt x="113966" y="420424"/>
                </a:lnTo>
                <a:lnTo>
                  <a:pt x="76191" y="395413"/>
                </a:lnTo>
                <a:lnTo>
                  <a:pt x="44686" y="362605"/>
                </a:lnTo>
                <a:lnTo>
                  <a:pt x="20673" y="323272"/>
                </a:lnTo>
                <a:lnTo>
                  <a:pt x="5371" y="278687"/>
                </a:lnTo>
                <a:lnTo>
                  <a:pt x="0" y="230124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5082159" y="3699764"/>
            <a:ext cx="16446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  <a:tabLst>
                <a:tab pos="1346200" algn="l"/>
              </a:tabLst>
            </a:pPr>
            <a:r>
              <a:rPr sz="1350" b="1" spc="-7" baseline="-9259" dirty="0">
                <a:latin typeface="Arial"/>
                <a:cs typeface="Arial"/>
              </a:rPr>
              <a:t>OBJ	</a:t>
            </a:r>
            <a:r>
              <a:rPr sz="900" b="1" spc="-5" dirty="0">
                <a:latin typeface="Arial"/>
                <a:cs typeface="Arial"/>
              </a:rPr>
              <a:t>OBJ</a:t>
            </a:r>
            <a:endParaRPr sz="900">
              <a:latin typeface="Arial"/>
              <a:cs typeface="Arial"/>
            </a:endParaRPr>
          </a:p>
          <a:p>
            <a:pPr marR="1270" algn="ctr">
              <a:lnSpc>
                <a:spcPct val="100000"/>
              </a:lnSpc>
              <a:tabLst>
                <a:tab pos="1343025" algn="l"/>
              </a:tabLst>
            </a:pPr>
            <a:r>
              <a:rPr sz="1350" b="1" baseline="-9259" dirty="0">
                <a:latin typeface="Arial"/>
                <a:cs typeface="Arial"/>
              </a:rPr>
              <a:t>Z	</a:t>
            </a:r>
            <a:r>
              <a:rPr sz="900" b="1" dirty="0">
                <a:latin typeface="Arial"/>
                <a:cs typeface="Arial"/>
              </a:rPr>
              <a:t>Y</a:t>
            </a:r>
            <a:endParaRPr sz="9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215890" y="4650485"/>
            <a:ext cx="407034" cy="425450"/>
          </a:xfrm>
          <a:custGeom>
            <a:avLst/>
            <a:gdLst/>
            <a:ahLst/>
            <a:cxnLst/>
            <a:rect l="l" t="t" r="r" b="b"/>
            <a:pathLst>
              <a:path w="407035" h="425450">
                <a:moveTo>
                  <a:pt x="0" y="212597"/>
                </a:moveTo>
                <a:lnTo>
                  <a:pt x="5371" y="163832"/>
                </a:lnTo>
                <a:lnTo>
                  <a:pt x="20673" y="119076"/>
                </a:lnTo>
                <a:lnTo>
                  <a:pt x="44686" y="79603"/>
                </a:lnTo>
                <a:lnTo>
                  <a:pt x="76191" y="46686"/>
                </a:lnTo>
                <a:lnTo>
                  <a:pt x="113966" y="21598"/>
                </a:lnTo>
                <a:lnTo>
                  <a:pt x="156794" y="5611"/>
                </a:lnTo>
                <a:lnTo>
                  <a:pt x="203454" y="0"/>
                </a:lnTo>
                <a:lnTo>
                  <a:pt x="250113" y="5611"/>
                </a:lnTo>
                <a:lnTo>
                  <a:pt x="292941" y="21598"/>
                </a:lnTo>
                <a:lnTo>
                  <a:pt x="330716" y="46686"/>
                </a:lnTo>
                <a:lnTo>
                  <a:pt x="362221" y="79603"/>
                </a:lnTo>
                <a:lnTo>
                  <a:pt x="386234" y="119076"/>
                </a:lnTo>
                <a:lnTo>
                  <a:pt x="401536" y="163832"/>
                </a:lnTo>
                <a:lnTo>
                  <a:pt x="406908" y="212597"/>
                </a:lnTo>
                <a:lnTo>
                  <a:pt x="401536" y="261363"/>
                </a:lnTo>
                <a:lnTo>
                  <a:pt x="386234" y="306119"/>
                </a:lnTo>
                <a:lnTo>
                  <a:pt x="362221" y="345592"/>
                </a:lnTo>
                <a:lnTo>
                  <a:pt x="330716" y="378509"/>
                </a:lnTo>
                <a:lnTo>
                  <a:pt x="292941" y="403597"/>
                </a:lnTo>
                <a:lnTo>
                  <a:pt x="250113" y="419584"/>
                </a:lnTo>
                <a:lnTo>
                  <a:pt x="203454" y="425195"/>
                </a:lnTo>
                <a:lnTo>
                  <a:pt x="156794" y="419584"/>
                </a:lnTo>
                <a:lnTo>
                  <a:pt x="113966" y="403597"/>
                </a:lnTo>
                <a:lnTo>
                  <a:pt x="76191" y="378509"/>
                </a:lnTo>
                <a:lnTo>
                  <a:pt x="44686" y="345592"/>
                </a:lnTo>
                <a:lnTo>
                  <a:pt x="20673" y="306119"/>
                </a:lnTo>
                <a:lnTo>
                  <a:pt x="5371" y="261363"/>
                </a:lnTo>
                <a:lnTo>
                  <a:pt x="0" y="212597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5311140" y="4718684"/>
            <a:ext cx="247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" marR="5080" indent="-6286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527294" y="3633089"/>
            <a:ext cx="2698115" cy="1651000"/>
            <a:chOff x="5527294" y="3633089"/>
            <a:chExt cx="2698115" cy="1651000"/>
          </a:xfrm>
        </p:grpSpPr>
        <p:sp>
          <p:nvSpPr>
            <p:cNvPr id="50" name="object 50"/>
            <p:cNvSpPr/>
            <p:nvPr/>
          </p:nvSpPr>
          <p:spPr>
            <a:xfrm>
              <a:off x="5536692" y="395020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0" y="204215"/>
                  </a:moveTo>
                  <a:lnTo>
                    <a:pt x="371856" y="204215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533644" y="3950208"/>
              <a:ext cx="367665" cy="205740"/>
            </a:xfrm>
            <a:custGeom>
              <a:avLst/>
              <a:gdLst/>
              <a:ahLst/>
              <a:cxnLst/>
              <a:rect l="l" t="t" r="r" b="b"/>
              <a:pathLst>
                <a:path w="367664" h="205739">
                  <a:moveTo>
                    <a:pt x="0" y="205740"/>
                  </a:moveTo>
                  <a:lnTo>
                    <a:pt x="367283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683758" y="3879342"/>
              <a:ext cx="66675" cy="71755"/>
            </a:xfrm>
            <a:custGeom>
              <a:avLst/>
              <a:gdLst/>
              <a:ahLst/>
              <a:cxnLst/>
              <a:rect l="l" t="t" r="r" b="b"/>
              <a:pathLst>
                <a:path w="66675" h="71754">
                  <a:moveTo>
                    <a:pt x="0" y="0"/>
                  </a:moveTo>
                  <a:lnTo>
                    <a:pt x="2286" y="71500"/>
                  </a:lnTo>
                </a:path>
                <a:path w="66675" h="71754">
                  <a:moveTo>
                    <a:pt x="64007" y="0"/>
                  </a:moveTo>
                  <a:lnTo>
                    <a:pt x="66293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473695" y="465886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6"/>
                  </a:moveTo>
                  <a:lnTo>
                    <a:pt x="371855" y="204216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473695" y="4658868"/>
              <a:ext cx="370840" cy="204470"/>
            </a:xfrm>
            <a:custGeom>
              <a:avLst/>
              <a:gdLst/>
              <a:ahLst/>
              <a:cxnLst/>
              <a:rect l="l" t="t" r="r" b="b"/>
              <a:pathLst>
                <a:path w="370840" h="204470">
                  <a:moveTo>
                    <a:pt x="1524" y="204215"/>
                  </a:moveTo>
                  <a:lnTo>
                    <a:pt x="368807" y="0"/>
                  </a:lnTo>
                </a:path>
                <a:path w="370840" h="204470">
                  <a:moveTo>
                    <a:pt x="0" y="0"/>
                  </a:moveTo>
                  <a:lnTo>
                    <a:pt x="370331" y="201167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623810" y="4588002"/>
              <a:ext cx="66675" cy="71755"/>
            </a:xfrm>
            <a:custGeom>
              <a:avLst/>
              <a:gdLst/>
              <a:ahLst/>
              <a:cxnLst/>
              <a:rect l="l" t="t" r="r" b="b"/>
              <a:pathLst>
                <a:path w="66675" h="71754">
                  <a:moveTo>
                    <a:pt x="0" y="0"/>
                  </a:moveTo>
                  <a:lnTo>
                    <a:pt x="2286" y="71500"/>
                  </a:lnTo>
                </a:path>
                <a:path w="66675" h="71754">
                  <a:moveTo>
                    <a:pt x="64008" y="0"/>
                  </a:moveTo>
                  <a:lnTo>
                    <a:pt x="66294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675376" y="4928616"/>
              <a:ext cx="372110" cy="203200"/>
            </a:xfrm>
            <a:custGeom>
              <a:avLst/>
              <a:gdLst/>
              <a:ahLst/>
              <a:cxnLst/>
              <a:rect l="l" t="t" r="r" b="b"/>
              <a:pathLst>
                <a:path w="372110" h="203200">
                  <a:moveTo>
                    <a:pt x="0" y="202692"/>
                  </a:moveTo>
                  <a:lnTo>
                    <a:pt x="371855" y="202692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269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5104" y="4972812"/>
              <a:ext cx="141732" cy="11582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5822442" y="4860798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0"/>
                  </a:lnTo>
                </a:path>
                <a:path w="64770" h="71754">
                  <a:moveTo>
                    <a:pt x="62484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946898" y="3647694"/>
              <a:ext cx="264160" cy="1621790"/>
            </a:xfrm>
            <a:custGeom>
              <a:avLst/>
              <a:gdLst/>
              <a:ahLst/>
              <a:cxnLst/>
              <a:rect l="l" t="t" r="r" b="b"/>
              <a:pathLst>
                <a:path w="264159" h="1621789">
                  <a:moveTo>
                    <a:pt x="0" y="0"/>
                  </a:moveTo>
                  <a:lnTo>
                    <a:pt x="14551" y="10074"/>
                  </a:lnTo>
                  <a:lnTo>
                    <a:pt x="29733" y="19637"/>
                  </a:lnTo>
                  <a:lnTo>
                    <a:pt x="43701" y="30271"/>
                  </a:lnTo>
                  <a:lnTo>
                    <a:pt x="77864" y="87503"/>
                  </a:lnTo>
                  <a:lnTo>
                    <a:pt x="96792" y="131515"/>
                  </a:lnTo>
                  <a:lnTo>
                    <a:pt x="111791" y="175652"/>
                  </a:lnTo>
                  <a:lnTo>
                    <a:pt x="123257" y="219970"/>
                  </a:lnTo>
                  <a:lnTo>
                    <a:pt x="131587" y="264524"/>
                  </a:lnTo>
                  <a:lnTo>
                    <a:pt x="137176" y="309370"/>
                  </a:lnTo>
                  <a:lnTo>
                    <a:pt x="140422" y="354565"/>
                  </a:lnTo>
                  <a:lnTo>
                    <a:pt x="141720" y="400163"/>
                  </a:lnTo>
                  <a:lnTo>
                    <a:pt x="141468" y="446222"/>
                  </a:lnTo>
                  <a:lnTo>
                    <a:pt x="140061" y="492796"/>
                  </a:lnTo>
                  <a:lnTo>
                    <a:pt x="137896" y="539942"/>
                  </a:lnTo>
                  <a:lnTo>
                    <a:pt x="135370" y="587715"/>
                  </a:lnTo>
                  <a:lnTo>
                    <a:pt x="132879" y="636171"/>
                  </a:lnTo>
                  <a:lnTo>
                    <a:pt x="130818" y="685367"/>
                  </a:lnTo>
                  <a:lnTo>
                    <a:pt x="129586" y="735357"/>
                  </a:lnTo>
                  <a:lnTo>
                    <a:pt x="129578" y="786198"/>
                  </a:lnTo>
                  <a:lnTo>
                    <a:pt x="131191" y="837945"/>
                  </a:lnTo>
                  <a:lnTo>
                    <a:pt x="134014" y="849520"/>
                  </a:lnTo>
                  <a:lnTo>
                    <a:pt x="139969" y="860250"/>
                  </a:lnTo>
                  <a:lnTo>
                    <a:pt x="146996" y="870717"/>
                  </a:lnTo>
                  <a:lnTo>
                    <a:pt x="153034" y="881506"/>
                  </a:lnTo>
                  <a:lnTo>
                    <a:pt x="161994" y="905752"/>
                  </a:lnTo>
                  <a:lnTo>
                    <a:pt x="163750" y="913637"/>
                  </a:lnTo>
                  <a:lnTo>
                    <a:pt x="168340" y="919047"/>
                  </a:lnTo>
                  <a:lnTo>
                    <a:pt x="185800" y="935862"/>
                  </a:lnTo>
                  <a:lnTo>
                    <a:pt x="188132" y="949608"/>
                  </a:lnTo>
                  <a:lnTo>
                    <a:pt x="190166" y="963437"/>
                  </a:lnTo>
                  <a:lnTo>
                    <a:pt x="192748" y="977100"/>
                  </a:lnTo>
                  <a:lnTo>
                    <a:pt x="196723" y="990345"/>
                  </a:lnTo>
                  <a:lnTo>
                    <a:pt x="207371" y="1012279"/>
                  </a:lnTo>
                  <a:lnTo>
                    <a:pt x="219995" y="1033414"/>
                  </a:lnTo>
                  <a:lnTo>
                    <a:pt x="231905" y="1054764"/>
                  </a:lnTo>
                  <a:lnTo>
                    <a:pt x="248806" y="1110315"/>
                  </a:lnTo>
                  <a:lnTo>
                    <a:pt x="260074" y="1170834"/>
                  </a:lnTo>
                  <a:lnTo>
                    <a:pt x="263130" y="1259702"/>
                  </a:lnTo>
                  <a:lnTo>
                    <a:pt x="263540" y="1311390"/>
                  </a:lnTo>
                  <a:lnTo>
                    <a:pt x="263594" y="1363083"/>
                  </a:lnTo>
                  <a:lnTo>
                    <a:pt x="263398" y="1414779"/>
                  </a:lnTo>
                  <a:lnTo>
                    <a:pt x="263058" y="1466476"/>
                  </a:lnTo>
                  <a:lnTo>
                    <a:pt x="262683" y="1518169"/>
                  </a:lnTo>
                  <a:lnTo>
                    <a:pt x="262380" y="1569857"/>
                  </a:lnTo>
                  <a:lnTo>
                    <a:pt x="262254" y="1621535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4824984" y="3141345"/>
            <a:ext cx="7143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p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g</a:t>
            </a:r>
            <a:endParaRPr sz="14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682105" y="3208782"/>
            <a:ext cx="7353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Decisive</a:t>
            </a:r>
            <a:endParaRPr sz="14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874507" y="3129677"/>
            <a:ext cx="1000760" cy="52324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805"/>
              </a:spcBef>
            </a:pPr>
            <a:r>
              <a:rPr sz="1400" b="1" spc="-5" dirty="0">
                <a:latin typeface="Arial"/>
                <a:cs typeface="Arial"/>
              </a:rPr>
              <a:t>Sustaining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5"/>
              </a:spcBef>
            </a:pPr>
            <a:r>
              <a:rPr sz="900" b="1" dirty="0">
                <a:latin typeface="Arial"/>
                <a:cs typeface="Arial"/>
              </a:rPr>
              <a:t>LD</a:t>
            </a:r>
            <a:endParaRPr sz="9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878829" y="3679697"/>
            <a:ext cx="262255" cy="1621790"/>
          </a:xfrm>
          <a:custGeom>
            <a:avLst/>
            <a:gdLst/>
            <a:ahLst/>
            <a:cxnLst/>
            <a:rect l="l" t="t" r="r" b="b"/>
            <a:pathLst>
              <a:path w="262254" h="1621789">
                <a:moveTo>
                  <a:pt x="0" y="0"/>
                </a:moveTo>
                <a:lnTo>
                  <a:pt x="14511" y="10074"/>
                </a:lnTo>
                <a:lnTo>
                  <a:pt x="29606" y="19637"/>
                </a:lnTo>
                <a:lnTo>
                  <a:pt x="43487" y="30271"/>
                </a:lnTo>
                <a:lnTo>
                  <a:pt x="77467" y="87503"/>
                </a:lnTo>
                <a:lnTo>
                  <a:pt x="96279" y="131515"/>
                </a:lnTo>
                <a:lnTo>
                  <a:pt x="111186" y="175652"/>
                </a:lnTo>
                <a:lnTo>
                  <a:pt x="122581" y="219970"/>
                </a:lnTo>
                <a:lnTo>
                  <a:pt x="130859" y="264524"/>
                </a:lnTo>
                <a:lnTo>
                  <a:pt x="136414" y="309370"/>
                </a:lnTo>
                <a:lnTo>
                  <a:pt x="139639" y="354565"/>
                </a:lnTo>
                <a:lnTo>
                  <a:pt x="140928" y="400163"/>
                </a:lnTo>
                <a:lnTo>
                  <a:pt x="140675" y="446222"/>
                </a:lnTo>
                <a:lnTo>
                  <a:pt x="139275" y="492796"/>
                </a:lnTo>
                <a:lnTo>
                  <a:pt x="137121" y="539942"/>
                </a:lnTo>
                <a:lnTo>
                  <a:pt x="134607" y="587715"/>
                </a:lnTo>
                <a:lnTo>
                  <a:pt x="132127" y="636171"/>
                </a:lnTo>
                <a:lnTo>
                  <a:pt x="130076" y="685367"/>
                </a:lnTo>
                <a:lnTo>
                  <a:pt x="128846" y="735357"/>
                </a:lnTo>
                <a:lnTo>
                  <a:pt x="128832" y="786198"/>
                </a:lnTo>
                <a:lnTo>
                  <a:pt x="130429" y="837945"/>
                </a:lnTo>
                <a:lnTo>
                  <a:pt x="133250" y="849520"/>
                </a:lnTo>
                <a:lnTo>
                  <a:pt x="139192" y="860250"/>
                </a:lnTo>
                <a:lnTo>
                  <a:pt x="146180" y="870717"/>
                </a:lnTo>
                <a:lnTo>
                  <a:pt x="152146" y="881507"/>
                </a:lnTo>
                <a:lnTo>
                  <a:pt x="161049" y="905752"/>
                </a:lnTo>
                <a:lnTo>
                  <a:pt x="162798" y="913638"/>
                </a:lnTo>
                <a:lnTo>
                  <a:pt x="167380" y="919047"/>
                </a:lnTo>
                <a:lnTo>
                  <a:pt x="184785" y="935863"/>
                </a:lnTo>
                <a:lnTo>
                  <a:pt x="187043" y="949608"/>
                </a:lnTo>
                <a:lnTo>
                  <a:pt x="189039" y="963437"/>
                </a:lnTo>
                <a:lnTo>
                  <a:pt x="191607" y="977100"/>
                </a:lnTo>
                <a:lnTo>
                  <a:pt x="195580" y="990345"/>
                </a:lnTo>
                <a:lnTo>
                  <a:pt x="206206" y="1012279"/>
                </a:lnTo>
                <a:lnTo>
                  <a:pt x="218773" y="1033414"/>
                </a:lnTo>
                <a:lnTo>
                  <a:pt x="230602" y="1054764"/>
                </a:lnTo>
                <a:lnTo>
                  <a:pt x="247338" y="1110315"/>
                </a:lnTo>
                <a:lnTo>
                  <a:pt x="258605" y="1170834"/>
                </a:lnTo>
                <a:lnTo>
                  <a:pt x="261696" y="1259702"/>
                </a:lnTo>
                <a:lnTo>
                  <a:pt x="262090" y="1311390"/>
                </a:lnTo>
                <a:lnTo>
                  <a:pt x="262141" y="1363083"/>
                </a:lnTo>
                <a:lnTo>
                  <a:pt x="261953" y="1414780"/>
                </a:lnTo>
                <a:lnTo>
                  <a:pt x="261628" y="1466476"/>
                </a:lnTo>
                <a:lnTo>
                  <a:pt x="261268" y="1518169"/>
                </a:lnTo>
                <a:lnTo>
                  <a:pt x="260977" y="1569857"/>
                </a:lnTo>
                <a:lnTo>
                  <a:pt x="260858" y="1621536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5808853" y="3522979"/>
            <a:ext cx="1587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PL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386318" y="4600702"/>
            <a:ext cx="384810" cy="292100"/>
            <a:chOff x="8386318" y="4600702"/>
            <a:chExt cx="384810" cy="292100"/>
          </a:xfrm>
        </p:grpSpPr>
        <p:sp>
          <p:nvSpPr>
            <p:cNvPr id="66" name="object 66"/>
            <p:cNvSpPr/>
            <p:nvPr/>
          </p:nvSpPr>
          <p:spPr>
            <a:xfrm>
              <a:off x="8392668" y="468172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6"/>
                  </a:moveTo>
                  <a:lnTo>
                    <a:pt x="371855" y="204216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8544306" y="4610862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0"/>
                  </a:lnTo>
                </a:path>
                <a:path w="64770" h="71754">
                  <a:moveTo>
                    <a:pt x="62484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8416797" y="4683379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BEB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8317738" y="3786885"/>
            <a:ext cx="384810" cy="292100"/>
            <a:chOff x="8317738" y="3786885"/>
            <a:chExt cx="384810" cy="292100"/>
          </a:xfrm>
        </p:grpSpPr>
        <p:sp>
          <p:nvSpPr>
            <p:cNvPr id="70" name="object 70"/>
            <p:cNvSpPr/>
            <p:nvPr/>
          </p:nvSpPr>
          <p:spPr>
            <a:xfrm>
              <a:off x="8324088" y="3867911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5"/>
                  </a:moveTo>
                  <a:lnTo>
                    <a:pt x="371855" y="204215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8475726" y="3797045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5" y="71500"/>
                  </a:lnTo>
                </a:path>
                <a:path w="64770" h="71754">
                  <a:moveTo>
                    <a:pt x="62483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8358885" y="3856735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BSB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7089647" y="3569208"/>
            <a:ext cx="384175" cy="291465"/>
            <a:chOff x="7089647" y="3569208"/>
            <a:chExt cx="384175" cy="291465"/>
          </a:xfrm>
        </p:grpSpPr>
        <p:sp>
          <p:nvSpPr>
            <p:cNvPr id="74" name="object 74"/>
            <p:cNvSpPr/>
            <p:nvPr/>
          </p:nvSpPr>
          <p:spPr>
            <a:xfrm>
              <a:off x="7095743" y="3649980"/>
              <a:ext cx="372110" cy="203200"/>
            </a:xfrm>
            <a:custGeom>
              <a:avLst/>
              <a:gdLst/>
              <a:ahLst/>
              <a:cxnLst/>
              <a:rect l="l" t="t" r="r" b="b"/>
              <a:pathLst>
                <a:path w="372109" h="203200">
                  <a:moveTo>
                    <a:pt x="0" y="202692"/>
                  </a:moveTo>
                  <a:lnTo>
                    <a:pt x="371855" y="202692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269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095743" y="3649980"/>
              <a:ext cx="370840" cy="204470"/>
            </a:xfrm>
            <a:custGeom>
              <a:avLst/>
              <a:gdLst/>
              <a:ahLst/>
              <a:cxnLst/>
              <a:rect l="l" t="t" r="r" b="b"/>
              <a:pathLst>
                <a:path w="370840" h="204470">
                  <a:moveTo>
                    <a:pt x="1524" y="204216"/>
                  </a:moveTo>
                  <a:lnTo>
                    <a:pt x="368807" y="0"/>
                  </a:lnTo>
                </a:path>
                <a:path w="370840" h="204470">
                  <a:moveTo>
                    <a:pt x="0" y="0"/>
                  </a:moveTo>
                  <a:lnTo>
                    <a:pt x="370331" y="201168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247381" y="3579114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0"/>
                  </a:lnTo>
                </a:path>
                <a:path w="64770" h="71754">
                  <a:moveTo>
                    <a:pt x="62484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7145781" y="3875277"/>
            <a:ext cx="37020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indent="7620">
              <a:lnSpc>
                <a:spcPct val="100000"/>
              </a:lnSpc>
              <a:spcBef>
                <a:spcPts val="105"/>
              </a:spcBef>
            </a:pPr>
            <a:r>
              <a:rPr sz="1050" b="1" spc="5" dirty="0">
                <a:latin typeface="Arial"/>
                <a:cs typeface="Arial"/>
              </a:rPr>
              <a:t>Main </a:t>
            </a:r>
            <a:r>
              <a:rPr sz="1050" b="1" spc="-28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E</a:t>
            </a:r>
            <a:r>
              <a:rPr sz="1050" b="1" spc="-5" dirty="0">
                <a:latin typeface="Arial"/>
                <a:cs typeface="Arial"/>
              </a:rPr>
              <a:t>ff</a:t>
            </a:r>
            <a:r>
              <a:rPr sz="1050" b="1" dirty="0">
                <a:latin typeface="Arial"/>
                <a:cs typeface="Arial"/>
              </a:rPr>
              <a:t>ort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2420111" y="3011423"/>
            <a:ext cx="325120" cy="242570"/>
            <a:chOff x="2420111" y="3011423"/>
            <a:chExt cx="325120" cy="242570"/>
          </a:xfrm>
        </p:grpSpPr>
        <p:sp>
          <p:nvSpPr>
            <p:cNvPr id="79" name="object 79"/>
            <p:cNvSpPr/>
            <p:nvPr/>
          </p:nvSpPr>
          <p:spPr>
            <a:xfrm>
              <a:off x="2494787" y="3131819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5">
                  <a:moveTo>
                    <a:pt x="0" y="115824"/>
                  </a:moveTo>
                  <a:lnTo>
                    <a:pt x="243839" y="115824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2783" y="3098291"/>
              <a:ext cx="243839" cy="146304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2462783" y="3098291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39" y="114300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6207" y="3060191"/>
              <a:ext cx="243839" cy="150876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2426207" y="3060191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5">
                  <a:moveTo>
                    <a:pt x="0" y="115824"/>
                  </a:moveTo>
                  <a:lnTo>
                    <a:pt x="243839" y="115824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21635" y="3054095"/>
              <a:ext cx="252983" cy="128016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2426207" y="3060191"/>
              <a:ext cx="242570" cy="114300"/>
            </a:xfrm>
            <a:custGeom>
              <a:avLst/>
              <a:gdLst/>
              <a:ahLst/>
              <a:cxnLst/>
              <a:rect l="l" t="t" r="r" b="b"/>
              <a:pathLst>
                <a:path w="242569" h="114300">
                  <a:moveTo>
                    <a:pt x="0" y="0"/>
                  </a:moveTo>
                  <a:lnTo>
                    <a:pt x="242316" y="1143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547365" y="3021329"/>
              <a:ext cx="1905" cy="40640"/>
            </a:xfrm>
            <a:custGeom>
              <a:avLst/>
              <a:gdLst/>
              <a:ahLst/>
              <a:cxnLst/>
              <a:rect l="l" t="t" r="r" b="b"/>
              <a:pathLst>
                <a:path w="1905" h="40639">
                  <a:moveTo>
                    <a:pt x="0" y="0"/>
                  </a:moveTo>
                  <a:lnTo>
                    <a:pt x="1523" y="40259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7" name="object 87"/>
          <p:cNvGrpSpPr/>
          <p:nvPr/>
        </p:nvGrpSpPr>
        <p:grpSpPr>
          <a:xfrm>
            <a:off x="3134867" y="3032760"/>
            <a:ext cx="325120" cy="242570"/>
            <a:chOff x="3134867" y="3032760"/>
            <a:chExt cx="325120" cy="242570"/>
          </a:xfrm>
        </p:grpSpPr>
        <p:sp>
          <p:nvSpPr>
            <p:cNvPr id="88" name="object 88"/>
            <p:cNvSpPr/>
            <p:nvPr/>
          </p:nvSpPr>
          <p:spPr>
            <a:xfrm>
              <a:off x="3209543" y="3154680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40" y="114300"/>
                  </a:lnTo>
                  <a:lnTo>
                    <a:pt x="243840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7539" y="3119628"/>
              <a:ext cx="243839" cy="146304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3177539" y="3119628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39" y="114300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40963" y="3083052"/>
              <a:ext cx="243839" cy="149352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3140963" y="3083052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39" y="114300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36391" y="3076956"/>
              <a:ext cx="252983" cy="126492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3140963" y="3083052"/>
              <a:ext cx="242570" cy="113030"/>
            </a:xfrm>
            <a:custGeom>
              <a:avLst/>
              <a:gdLst/>
              <a:ahLst/>
              <a:cxnLst/>
              <a:rect l="l" t="t" r="r" b="b"/>
              <a:pathLst>
                <a:path w="242570" h="113030">
                  <a:moveTo>
                    <a:pt x="0" y="0"/>
                  </a:moveTo>
                  <a:lnTo>
                    <a:pt x="242315" y="112775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3262121" y="3042666"/>
              <a:ext cx="1905" cy="40640"/>
            </a:xfrm>
            <a:custGeom>
              <a:avLst/>
              <a:gdLst/>
              <a:ahLst/>
              <a:cxnLst/>
              <a:rect l="l" t="t" r="r" b="b"/>
              <a:pathLst>
                <a:path w="1904" h="40639">
                  <a:moveTo>
                    <a:pt x="0" y="0"/>
                  </a:moveTo>
                  <a:lnTo>
                    <a:pt x="1524" y="40259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pc="-5" dirty="0"/>
              <a:t>52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0884" y="24511"/>
            <a:ext cx="26003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3.</a:t>
            </a:r>
            <a:r>
              <a:rPr sz="2800" spc="-140" dirty="0"/>
              <a:t> </a:t>
            </a:r>
            <a:r>
              <a:rPr sz="2800" spc="-5" dirty="0"/>
              <a:t>Array</a:t>
            </a:r>
            <a:r>
              <a:rPr sz="2800" spc="-30" dirty="0"/>
              <a:t> </a:t>
            </a:r>
            <a:r>
              <a:rPr sz="2800" spc="-5" dirty="0"/>
              <a:t>Forces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532891" y="705358"/>
            <a:ext cx="8089265" cy="2472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38760" algn="just">
              <a:lnSpc>
                <a:spcPct val="100000"/>
              </a:lnSpc>
              <a:spcBef>
                <a:spcPts val="95"/>
              </a:spcBef>
              <a:buChar char="-"/>
              <a:tabLst>
                <a:tab pos="138430" algn="l"/>
              </a:tabLst>
            </a:pPr>
            <a:r>
              <a:rPr sz="1600" b="1" spc="-5" dirty="0">
                <a:latin typeface="Arial"/>
                <a:cs typeface="Arial"/>
              </a:rPr>
              <a:t>Once </a:t>
            </a:r>
            <a:r>
              <a:rPr sz="1600" b="1" spc="-20" dirty="0">
                <a:latin typeface="Arial"/>
                <a:cs typeface="Arial"/>
              </a:rPr>
              <a:t>you </a:t>
            </a:r>
            <a:r>
              <a:rPr sz="1600" b="1" spc="-15" dirty="0">
                <a:latin typeface="Arial"/>
                <a:cs typeface="Arial"/>
              </a:rPr>
              <a:t>have </a:t>
            </a:r>
            <a:r>
              <a:rPr sz="1600" b="1" spc="-5" dirty="0">
                <a:latin typeface="Arial"/>
                <a:cs typeface="Arial"/>
              </a:rPr>
              <a:t>assigned all </a:t>
            </a:r>
            <a:r>
              <a:rPr sz="1600" b="1" spc="-10" dirty="0">
                <a:latin typeface="Arial"/>
                <a:cs typeface="Arial"/>
              </a:rPr>
              <a:t>the maneuver </a:t>
            </a:r>
            <a:r>
              <a:rPr sz="1600" b="1" spc="-5" dirty="0">
                <a:latin typeface="Arial"/>
                <a:cs typeface="Arial"/>
              </a:rPr>
              <a:t>companies it is time to bring </a:t>
            </a:r>
            <a:r>
              <a:rPr sz="1600" b="1" spc="-10" dirty="0">
                <a:latin typeface="Arial"/>
                <a:cs typeface="Arial"/>
              </a:rPr>
              <a:t>the </a:t>
            </a:r>
            <a:r>
              <a:rPr sz="1600" b="1" spc="-5" dirty="0">
                <a:latin typeface="Arial"/>
                <a:cs typeface="Arial"/>
              </a:rPr>
              <a:t>staff 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back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into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the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process.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-"/>
            </a:pPr>
            <a:endParaRPr sz="1400">
              <a:latin typeface="Arial"/>
              <a:cs typeface="Arial"/>
            </a:endParaRPr>
          </a:p>
          <a:p>
            <a:pPr marL="56515" marR="191770" algn="just">
              <a:lnSpc>
                <a:spcPct val="100000"/>
              </a:lnSpc>
              <a:buChar char="-"/>
              <a:tabLst>
                <a:tab pos="182245" algn="l"/>
              </a:tabLst>
            </a:pPr>
            <a:r>
              <a:rPr sz="1600" b="1" spc="-10" dirty="0">
                <a:latin typeface="Arial"/>
                <a:cs typeface="Arial"/>
              </a:rPr>
              <a:t>The </a:t>
            </a:r>
            <a:r>
              <a:rPr sz="1600" b="1" spc="-5" dirty="0">
                <a:latin typeface="Arial"/>
                <a:cs typeface="Arial"/>
              </a:rPr>
              <a:t>staff go to their assigned </a:t>
            </a:r>
            <a:r>
              <a:rPr sz="1600" b="1" spc="-10" dirty="0">
                <a:latin typeface="Arial"/>
                <a:cs typeface="Arial"/>
              </a:rPr>
              <a:t>COA </a:t>
            </a:r>
            <a:r>
              <a:rPr sz="1600" b="1" spc="-35" dirty="0">
                <a:latin typeface="Arial"/>
                <a:cs typeface="Arial"/>
              </a:rPr>
              <a:t>Team </a:t>
            </a:r>
            <a:r>
              <a:rPr sz="1600" b="1" spc="-5" dirty="0">
                <a:latin typeface="Arial"/>
                <a:cs typeface="Arial"/>
              </a:rPr>
              <a:t>Lead area. Their </a:t>
            </a:r>
            <a:r>
              <a:rPr sz="1600" b="1" spc="-10" dirty="0">
                <a:latin typeface="Arial"/>
                <a:cs typeface="Arial"/>
              </a:rPr>
              <a:t>COA </a:t>
            </a:r>
            <a:r>
              <a:rPr sz="1600" b="1" spc="-35" dirty="0">
                <a:latin typeface="Arial"/>
                <a:cs typeface="Arial"/>
              </a:rPr>
              <a:t>Team </a:t>
            </a:r>
            <a:r>
              <a:rPr sz="1600" b="1" spc="-5" dirty="0">
                <a:latin typeface="Arial"/>
                <a:cs typeface="Arial"/>
              </a:rPr>
              <a:t>Leader </a:t>
            </a:r>
            <a:r>
              <a:rPr sz="1600" b="1" spc="5" dirty="0">
                <a:latin typeface="Arial"/>
                <a:cs typeface="Arial"/>
              </a:rPr>
              <a:t>will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brief </a:t>
            </a:r>
            <a:r>
              <a:rPr sz="1600" b="1" spc="-10" dirty="0">
                <a:latin typeface="Arial"/>
                <a:cs typeface="Arial"/>
              </a:rPr>
              <a:t>them </a:t>
            </a:r>
            <a:r>
              <a:rPr sz="1600" b="1" spc="-5" dirty="0">
                <a:latin typeface="Arial"/>
                <a:cs typeface="Arial"/>
              </a:rPr>
              <a:t>on </a:t>
            </a:r>
            <a:r>
              <a:rPr sz="1600" b="1" spc="-10" dirty="0">
                <a:latin typeface="Arial"/>
                <a:cs typeface="Arial"/>
              </a:rPr>
              <a:t>each </a:t>
            </a:r>
            <a:r>
              <a:rPr sz="1600" b="1" spc="-15" dirty="0">
                <a:latin typeface="Arial"/>
                <a:cs typeface="Arial"/>
              </a:rPr>
              <a:t>unit’s </a:t>
            </a:r>
            <a:r>
              <a:rPr sz="1600" b="1" i="1" spc="-5" dirty="0">
                <a:latin typeface="Arial"/>
                <a:cs typeface="Arial"/>
              </a:rPr>
              <a:t>task </a:t>
            </a:r>
            <a:r>
              <a:rPr sz="1600" b="1" spc="-5" dirty="0">
                <a:latin typeface="Arial"/>
                <a:cs typeface="Arial"/>
              </a:rPr>
              <a:t>and </a:t>
            </a:r>
            <a:r>
              <a:rPr sz="1600" b="1" i="1" spc="-5" dirty="0">
                <a:latin typeface="Arial"/>
                <a:cs typeface="Arial"/>
              </a:rPr>
              <a:t>purpose </a:t>
            </a:r>
            <a:r>
              <a:rPr sz="1600" b="1" spc="-5" dirty="0">
                <a:latin typeface="Arial"/>
                <a:cs typeface="Arial"/>
              </a:rPr>
              <a:t>and </a:t>
            </a:r>
            <a:r>
              <a:rPr sz="1600" b="1" spc="10" dirty="0">
                <a:latin typeface="Arial"/>
                <a:cs typeface="Arial"/>
              </a:rPr>
              <a:t>why </a:t>
            </a:r>
            <a:r>
              <a:rPr sz="1600" b="1" spc="-5" dirty="0">
                <a:latin typeface="Arial"/>
                <a:cs typeface="Arial"/>
              </a:rPr>
              <a:t>they assigned </a:t>
            </a:r>
            <a:r>
              <a:rPr sz="1600" b="1" spc="-10" dirty="0">
                <a:latin typeface="Arial"/>
                <a:cs typeface="Arial"/>
              </a:rPr>
              <a:t>the number </a:t>
            </a:r>
            <a:r>
              <a:rPr sz="1600" b="1" spc="-5" dirty="0">
                <a:latin typeface="Arial"/>
                <a:cs typeface="Arial"/>
              </a:rPr>
              <a:t>of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maneuver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companies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against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each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objective.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-"/>
            </a:pPr>
            <a:endParaRPr sz="1950">
              <a:latin typeface="Arial"/>
              <a:cs typeface="Arial"/>
            </a:endParaRPr>
          </a:p>
          <a:p>
            <a:pPr marL="58419" marR="5080" algn="just">
              <a:lnSpc>
                <a:spcPct val="100000"/>
              </a:lnSpc>
              <a:buChar char="-"/>
              <a:tabLst>
                <a:tab pos="184150" algn="l"/>
              </a:tabLst>
            </a:pPr>
            <a:r>
              <a:rPr sz="1600" b="1" spc="-5" dirty="0">
                <a:latin typeface="Arial"/>
                <a:cs typeface="Arial"/>
              </a:rPr>
              <a:t>Now start </a:t>
            </a:r>
            <a:r>
              <a:rPr sz="1600" b="1" spc="-15" dirty="0">
                <a:latin typeface="Arial"/>
                <a:cs typeface="Arial"/>
              </a:rPr>
              <a:t>over </a:t>
            </a:r>
            <a:r>
              <a:rPr sz="1600" b="1" spc="5" dirty="0">
                <a:latin typeface="Arial"/>
                <a:cs typeface="Arial"/>
              </a:rPr>
              <a:t>with </a:t>
            </a:r>
            <a:r>
              <a:rPr sz="1600" b="1" spc="-10" dirty="0">
                <a:latin typeface="Arial"/>
                <a:cs typeface="Arial"/>
              </a:rPr>
              <a:t>the decisive </a:t>
            </a:r>
            <a:r>
              <a:rPr sz="1600" b="1" spc="-5" dirty="0">
                <a:latin typeface="Arial"/>
                <a:cs typeface="Arial"/>
              </a:rPr>
              <a:t>operations main effort and follow </a:t>
            </a:r>
            <a:r>
              <a:rPr sz="1600" b="1" spc="-10" dirty="0">
                <a:latin typeface="Arial"/>
                <a:cs typeface="Arial"/>
              </a:rPr>
              <a:t>the </a:t>
            </a:r>
            <a:r>
              <a:rPr sz="1600" b="1" spc="-5" dirty="0">
                <a:latin typeface="Arial"/>
                <a:cs typeface="Arial"/>
              </a:rPr>
              <a:t>same steps 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as before and this time each enabler lead </a:t>
            </a:r>
            <a:r>
              <a:rPr sz="1600" b="1" spc="5" dirty="0">
                <a:latin typeface="Arial"/>
                <a:cs typeface="Arial"/>
              </a:rPr>
              <a:t>will </a:t>
            </a:r>
            <a:r>
              <a:rPr sz="1600" b="1" spc="-5" dirty="0">
                <a:latin typeface="Arial"/>
                <a:cs typeface="Arial"/>
              </a:rPr>
              <a:t>determine </a:t>
            </a:r>
            <a:r>
              <a:rPr sz="1600" b="1" spc="5" dirty="0">
                <a:latin typeface="Arial"/>
                <a:cs typeface="Arial"/>
              </a:rPr>
              <a:t>which </a:t>
            </a:r>
            <a:r>
              <a:rPr sz="1600" b="1" spc="-5" dirty="0">
                <a:latin typeface="Arial"/>
                <a:cs typeface="Arial"/>
              </a:rPr>
              <a:t>unit they </a:t>
            </a:r>
            <a:r>
              <a:rPr sz="1600" b="1" spc="5" dirty="0">
                <a:latin typeface="Arial"/>
                <a:cs typeface="Arial"/>
              </a:rPr>
              <a:t>will </a:t>
            </a:r>
            <a:r>
              <a:rPr sz="1600" b="1" spc="-5" dirty="0">
                <a:latin typeface="Arial"/>
                <a:cs typeface="Arial"/>
              </a:rPr>
              <a:t>assign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their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enablers.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25117" y="3896105"/>
            <a:ext cx="2317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66FF"/>
                </a:solidFill>
                <a:latin typeface="Calibri"/>
                <a:cs typeface="Calibri"/>
              </a:rPr>
              <a:t>ME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31873" y="3896105"/>
            <a:ext cx="2495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03982" y="3896105"/>
            <a:ext cx="2495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13433" y="4752847"/>
            <a:ext cx="2495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55494" y="5691632"/>
            <a:ext cx="256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66FF"/>
                </a:solidFill>
                <a:latin typeface="Calibri"/>
                <a:cs typeface="Calibri"/>
              </a:rPr>
              <a:t>R</a:t>
            </a:r>
            <a:r>
              <a:rPr sz="1200" b="1" spc="-10" dirty="0">
                <a:solidFill>
                  <a:srgbClr val="0066FF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88995" y="4754117"/>
            <a:ext cx="273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B</a:t>
            </a:r>
            <a:r>
              <a:rPr sz="1200" b="1" spc="-20" dirty="0">
                <a:solidFill>
                  <a:srgbClr val="0066FF"/>
                </a:solidFill>
                <a:latin typeface="Calibri"/>
                <a:cs typeface="Calibri"/>
              </a:rPr>
              <a:t>S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94738" y="4756530"/>
            <a:ext cx="2711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BEB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836164" y="4090415"/>
            <a:ext cx="666115" cy="403860"/>
            <a:chOff x="2836164" y="4090415"/>
            <a:chExt cx="666115" cy="403860"/>
          </a:xfrm>
        </p:grpSpPr>
        <p:sp>
          <p:nvSpPr>
            <p:cNvPr id="12" name="object 12"/>
            <p:cNvSpPr/>
            <p:nvPr/>
          </p:nvSpPr>
          <p:spPr>
            <a:xfrm>
              <a:off x="2850642" y="4104893"/>
              <a:ext cx="637540" cy="375285"/>
            </a:xfrm>
            <a:custGeom>
              <a:avLst/>
              <a:gdLst/>
              <a:ahLst/>
              <a:cxnLst/>
              <a:rect l="l" t="t" r="r" b="b"/>
              <a:pathLst>
                <a:path w="637539" h="375285">
                  <a:moveTo>
                    <a:pt x="0" y="374903"/>
                  </a:moveTo>
                  <a:lnTo>
                    <a:pt x="637032" y="374903"/>
                  </a:lnTo>
                  <a:lnTo>
                    <a:pt x="637032" y="0"/>
                  </a:lnTo>
                  <a:lnTo>
                    <a:pt x="0" y="0"/>
                  </a:lnTo>
                  <a:lnTo>
                    <a:pt x="0" y="374903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74848" y="4282439"/>
              <a:ext cx="245745" cy="114300"/>
            </a:xfrm>
            <a:custGeom>
              <a:avLst/>
              <a:gdLst/>
              <a:ahLst/>
              <a:cxnLst/>
              <a:rect l="l" t="t" r="r" b="b"/>
              <a:pathLst>
                <a:path w="245744" h="114300">
                  <a:moveTo>
                    <a:pt x="0" y="114300"/>
                  </a:moveTo>
                  <a:lnTo>
                    <a:pt x="245363" y="114300"/>
                  </a:lnTo>
                  <a:lnTo>
                    <a:pt x="245363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42844" y="4247387"/>
              <a:ext cx="243839" cy="14782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942844" y="4247387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4">
                  <a:moveTo>
                    <a:pt x="0" y="115824"/>
                  </a:moveTo>
                  <a:lnTo>
                    <a:pt x="243839" y="115824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6268" y="4210811"/>
              <a:ext cx="243839" cy="14935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906268" y="4210811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39" y="114300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1696" y="4204715"/>
              <a:ext cx="252983" cy="12649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907792" y="4210811"/>
              <a:ext cx="242570" cy="113030"/>
            </a:xfrm>
            <a:custGeom>
              <a:avLst/>
              <a:gdLst/>
              <a:ahLst/>
              <a:cxnLst/>
              <a:rect l="l" t="t" r="r" b="b"/>
              <a:pathLst>
                <a:path w="242569" h="113029">
                  <a:moveTo>
                    <a:pt x="0" y="0"/>
                  </a:moveTo>
                  <a:lnTo>
                    <a:pt x="242315" y="112775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27426" y="4170425"/>
              <a:ext cx="1905" cy="40640"/>
            </a:xfrm>
            <a:custGeom>
              <a:avLst/>
              <a:gdLst/>
              <a:ahLst/>
              <a:cxnLst/>
              <a:rect l="l" t="t" r="r" b="b"/>
              <a:pathLst>
                <a:path w="1905" h="40639">
                  <a:moveTo>
                    <a:pt x="0" y="0"/>
                  </a:moveTo>
                  <a:lnTo>
                    <a:pt x="1524" y="40259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2085594" y="4955285"/>
            <a:ext cx="638810" cy="375285"/>
          </a:xfrm>
          <a:custGeom>
            <a:avLst/>
            <a:gdLst/>
            <a:ahLst/>
            <a:cxnLst/>
            <a:rect l="l" t="t" r="r" b="b"/>
            <a:pathLst>
              <a:path w="638810" h="375285">
                <a:moveTo>
                  <a:pt x="0" y="374903"/>
                </a:moveTo>
                <a:lnTo>
                  <a:pt x="638556" y="374903"/>
                </a:lnTo>
                <a:lnTo>
                  <a:pt x="638556" y="0"/>
                </a:lnTo>
                <a:lnTo>
                  <a:pt x="0" y="0"/>
                </a:lnTo>
                <a:lnTo>
                  <a:pt x="0" y="374903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034539" y="4081271"/>
            <a:ext cx="668020" cy="403860"/>
            <a:chOff x="2034539" y="4081271"/>
            <a:chExt cx="668020" cy="403860"/>
          </a:xfrm>
        </p:grpSpPr>
        <p:sp>
          <p:nvSpPr>
            <p:cNvPr id="23" name="object 23"/>
            <p:cNvSpPr/>
            <p:nvPr/>
          </p:nvSpPr>
          <p:spPr>
            <a:xfrm>
              <a:off x="2049017" y="4095749"/>
              <a:ext cx="638810" cy="375285"/>
            </a:xfrm>
            <a:custGeom>
              <a:avLst/>
              <a:gdLst/>
              <a:ahLst/>
              <a:cxnLst/>
              <a:rect l="l" t="t" r="r" b="b"/>
              <a:pathLst>
                <a:path w="638810" h="375285">
                  <a:moveTo>
                    <a:pt x="0" y="374904"/>
                  </a:moveTo>
                  <a:lnTo>
                    <a:pt x="638556" y="374904"/>
                  </a:lnTo>
                  <a:lnTo>
                    <a:pt x="638556" y="0"/>
                  </a:lnTo>
                  <a:lnTo>
                    <a:pt x="0" y="0"/>
                  </a:lnTo>
                  <a:lnTo>
                    <a:pt x="0" y="37490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174747" y="4271771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4">
                  <a:moveTo>
                    <a:pt x="0" y="115823"/>
                  </a:moveTo>
                  <a:lnTo>
                    <a:pt x="243839" y="115823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5823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2743" y="4238243"/>
              <a:ext cx="243839" cy="14630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142743" y="4238243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299"/>
                  </a:moveTo>
                  <a:lnTo>
                    <a:pt x="243839" y="114299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4299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06167" y="4200143"/>
              <a:ext cx="243839" cy="15087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106167" y="4200143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4">
                  <a:moveTo>
                    <a:pt x="0" y="115823"/>
                  </a:moveTo>
                  <a:lnTo>
                    <a:pt x="243839" y="115823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5823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01595" y="4194047"/>
              <a:ext cx="251459" cy="12801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106167" y="4200143"/>
              <a:ext cx="242570" cy="114300"/>
            </a:xfrm>
            <a:custGeom>
              <a:avLst/>
              <a:gdLst/>
              <a:ahLst/>
              <a:cxnLst/>
              <a:rect l="l" t="t" r="r" b="b"/>
              <a:pathLst>
                <a:path w="242569" h="114300">
                  <a:moveTo>
                    <a:pt x="0" y="0"/>
                  </a:moveTo>
                  <a:lnTo>
                    <a:pt x="242315" y="11429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227325" y="4161281"/>
              <a:ext cx="1905" cy="40640"/>
            </a:xfrm>
            <a:custGeom>
              <a:avLst/>
              <a:gdLst/>
              <a:ahLst/>
              <a:cxnLst/>
              <a:rect l="l" t="t" r="r" b="b"/>
              <a:pathLst>
                <a:path w="1905" h="40639">
                  <a:moveTo>
                    <a:pt x="0" y="0"/>
                  </a:moveTo>
                  <a:lnTo>
                    <a:pt x="1524" y="40259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1318260" y="4940808"/>
            <a:ext cx="666115" cy="403860"/>
            <a:chOff x="1318260" y="4940808"/>
            <a:chExt cx="666115" cy="403860"/>
          </a:xfrm>
        </p:grpSpPr>
        <p:sp>
          <p:nvSpPr>
            <p:cNvPr id="33" name="object 33"/>
            <p:cNvSpPr/>
            <p:nvPr/>
          </p:nvSpPr>
          <p:spPr>
            <a:xfrm>
              <a:off x="1332738" y="4955286"/>
              <a:ext cx="637540" cy="375285"/>
            </a:xfrm>
            <a:custGeom>
              <a:avLst/>
              <a:gdLst/>
              <a:ahLst/>
              <a:cxnLst/>
              <a:rect l="l" t="t" r="r" b="b"/>
              <a:pathLst>
                <a:path w="637539" h="375285">
                  <a:moveTo>
                    <a:pt x="0" y="374903"/>
                  </a:moveTo>
                  <a:lnTo>
                    <a:pt x="637032" y="374903"/>
                  </a:lnTo>
                  <a:lnTo>
                    <a:pt x="637032" y="0"/>
                  </a:lnTo>
                  <a:lnTo>
                    <a:pt x="0" y="0"/>
                  </a:lnTo>
                  <a:lnTo>
                    <a:pt x="0" y="374903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548384" y="5135880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40" y="114300"/>
                  </a:lnTo>
                  <a:lnTo>
                    <a:pt x="243840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16380" y="5100828"/>
              <a:ext cx="243839" cy="14782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516380" y="5100828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4">
                  <a:moveTo>
                    <a:pt x="0" y="115824"/>
                  </a:moveTo>
                  <a:lnTo>
                    <a:pt x="243839" y="115824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9804" y="5064252"/>
              <a:ext cx="243840" cy="14935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479804" y="5064252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40" y="114300"/>
                  </a:lnTo>
                  <a:lnTo>
                    <a:pt x="243840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75232" y="5058156"/>
              <a:ext cx="252983" cy="12801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479804" y="5064252"/>
              <a:ext cx="242570" cy="113030"/>
            </a:xfrm>
            <a:custGeom>
              <a:avLst/>
              <a:gdLst/>
              <a:ahLst/>
              <a:cxnLst/>
              <a:rect l="l" t="t" r="r" b="b"/>
              <a:pathLst>
                <a:path w="242569" h="113029">
                  <a:moveTo>
                    <a:pt x="0" y="0"/>
                  </a:moveTo>
                  <a:lnTo>
                    <a:pt x="242315" y="112775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600962" y="5023866"/>
              <a:ext cx="1905" cy="40640"/>
            </a:xfrm>
            <a:custGeom>
              <a:avLst/>
              <a:gdLst/>
              <a:ahLst/>
              <a:cxnLst/>
              <a:rect l="l" t="t" r="r" b="b"/>
              <a:pathLst>
                <a:path w="1905" h="40639">
                  <a:moveTo>
                    <a:pt x="0" y="0"/>
                  </a:moveTo>
                  <a:lnTo>
                    <a:pt x="1524" y="40258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222504" y="833627"/>
            <a:ext cx="2260600" cy="5069205"/>
            <a:chOff x="222504" y="833627"/>
            <a:chExt cx="2260600" cy="5069205"/>
          </a:xfrm>
        </p:grpSpPr>
        <p:sp>
          <p:nvSpPr>
            <p:cNvPr id="43" name="object 43"/>
            <p:cNvSpPr/>
            <p:nvPr/>
          </p:nvSpPr>
          <p:spPr>
            <a:xfrm>
              <a:off x="1296162" y="4095749"/>
              <a:ext cx="637540" cy="375285"/>
            </a:xfrm>
            <a:custGeom>
              <a:avLst/>
              <a:gdLst/>
              <a:ahLst/>
              <a:cxnLst/>
              <a:rect l="l" t="t" r="r" b="b"/>
              <a:pathLst>
                <a:path w="637539" h="375285">
                  <a:moveTo>
                    <a:pt x="0" y="374904"/>
                  </a:moveTo>
                  <a:lnTo>
                    <a:pt x="637032" y="374904"/>
                  </a:lnTo>
                  <a:lnTo>
                    <a:pt x="637032" y="0"/>
                  </a:lnTo>
                  <a:lnTo>
                    <a:pt x="0" y="0"/>
                  </a:lnTo>
                  <a:lnTo>
                    <a:pt x="0" y="37490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59992" y="4250436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40" y="114300"/>
                  </a:lnTo>
                  <a:lnTo>
                    <a:pt x="243840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7987" y="4216907"/>
              <a:ext cx="243839" cy="14630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427987" y="4216907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39" y="114300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91412" y="4178807"/>
              <a:ext cx="243839" cy="14935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391412" y="4178807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39" y="114300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86840" y="4172712"/>
              <a:ext cx="251459" cy="12801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391412" y="4178807"/>
              <a:ext cx="242570" cy="114300"/>
            </a:xfrm>
            <a:custGeom>
              <a:avLst/>
              <a:gdLst/>
              <a:ahLst/>
              <a:cxnLst/>
              <a:rect l="l" t="t" r="r" b="b"/>
              <a:pathLst>
                <a:path w="242569" h="114300">
                  <a:moveTo>
                    <a:pt x="0" y="0"/>
                  </a:moveTo>
                  <a:lnTo>
                    <a:pt x="242315" y="1143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512570" y="4139945"/>
              <a:ext cx="1905" cy="40640"/>
            </a:xfrm>
            <a:custGeom>
              <a:avLst/>
              <a:gdLst/>
              <a:ahLst/>
              <a:cxnLst/>
              <a:rect l="l" t="t" r="r" b="b"/>
              <a:pathLst>
                <a:path w="1905" h="40639">
                  <a:moveTo>
                    <a:pt x="0" y="0"/>
                  </a:moveTo>
                  <a:lnTo>
                    <a:pt x="1524" y="40258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28600" y="928115"/>
              <a:ext cx="111760" cy="4924425"/>
            </a:xfrm>
            <a:custGeom>
              <a:avLst/>
              <a:gdLst/>
              <a:ahLst/>
              <a:cxnLst/>
              <a:rect l="l" t="t" r="r" b="b"/>
              <a:pathLst>
                <a:path w="111760" h="4924425">
                  <a:moveTo>
                    <a:pt x="111251" y="0"/>
                  </a:moveTo>
                  <a:lnTo>
                    <a:pt x="0" y="0"/>
                  </a:lnTo>
                  <a:lnTo>
                    <a:pt x="0" y="4924044"/>
                  </a:lnTo>
                  <a:lnTo>
                    <a:pt x="111251" y="4924044"/>
                  </a:lnTo>
                  <a:lnTo>
                    <a:pt x="11125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28600" y="928115"/>
              <a:ext cx="111760" cy="4924425"/>
            </a:xfrm>
            <a:custGeom>
              <a:avLst/>
              <a:gdLst/>
              <a:ahLst/>
              <a:cxnLst/>
              <a:rect l="l" t="t" r="r" b="b"/>
              <a:pathLst>
                <a:path w="111760" h="4924425">
                  <a:moveTo>
                    <a:pt x="0" y="4924044"/>
                  </a:moveTo>
                  <a:lnTo>
                    <a:pt x="111251" y="4924044"/>
                  </a:lnTo>
                  <a:lnTo>
                    <a:pt x="111251" y="0"/>
                  </a:lnTo>
                  <a:lnTo>
                    <a:pt x="0" y="0"/>
                  </a:lnTo>
                  <a:lnTo>
                    <a:pt x="0" y="4924044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03276" y="5716524"/>
              <a:ext cx="2173605" cy="180340"/>
            </a:xfrm>
            <a:custGeom>
              <a:avLst/>
              <a:gdLst/>
              <a:ahLst/>
              <a:cxnLst/>
              <a:rect l="l" t="t" r="r" b="b"/>
              <a:pathLst>
                <a:path w="2173605" h="180339">
                  <a:moveTo>
                    <a:pt x="2083308" y="0"/>
                  </a:moveTo>
                  <a:lnTo>
                    <a:pt x="2083308" y="44957"/>
                  </a:lnTo>
                  <a:lnTo>
                    <a:pt x="0" y="44957"/>
                  </a:lnTo>
                  <a:lnTo>
                    <a:pt x="0" y="134873"/>
                  </a:lnTo>
                  <a:lnTo>
                    <a:pt x="2083308" y="134873"/>
                  </a:lnTo>
                  <a:lnTo>
                    <a:pt x="2083308" y="179831"/>
                  </a:lnTo>
                  <a:lnTo>
                    <a:pt x="2173224" y="89915"/>
                  </a:lnTo>
                  <a:lnTo>
                    <a:pt x="208330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03276" y="5716524"/>
              <a:ext cx="2173605" cy="180340"/>
            </a:xfrm>
            <a:custGeom>
              <a:avLst/>
              <a:gdLst/>
              <a:ahLst/>
              <a:cxnLst/>
              <a:rect l="l" t="t" r="r" b="b"/>
              <a:pathLst>
                <a:path w="2173605" h="180339">
                  <a:moveTo>
                    <a:pt x="0" y="44957"/>
                  </a:moveTo>
                  <a:lnTo>
                    <a:pt x="2083308" y="44957"/>
                  </a:lnTo>
                  <a:lnTo>
                    <a:pt x="2083308" y="0"/>
                  </a:lnTo>
                  <a:lnTo>
                    <a:pt x="2173224" y="89915"/>
                  </a:lnTo>
                  <a:lnTo>
                    <a:pt x="2083308" y="179831"/>
                  </a:lnTo>
                  <a:lnTo>
                    <a:pt x="2083308" y="134873"/>
                  </a:lnTo>
                  <a:lnTo>
                    <a:pt x="0" y="134873"/>
                  </a:lnTo>
                  <a:lnTo>
                    <a:pt x="0" y="44957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74320" y="5029199"/>
              <a:ext cx="986155" cy="233679"/>
            </a:xfrm>
            <a:custGeom>
              <a:avLst/>
              <a:gdLst/>
              <a:ahLst/>
              <a:cxnLst/>
              <a:rect l="l" t="t" r="r" b="b"/>
              <a:pathLst>
                <a:path w="986155" h="233679">
                  <a:moveTo>
                    <a:pt x="869442" y="0"/>
                  </a:moveTo>
                  <a:lnTo>
                    <a:pt x="869442" y="58293"/>
                  </a:lnTo>
                  <a:lnTo>
                    <a:pt x="0" y="58293"/>
                  </a:lnTo>
                  <a:lnTo>
                    <a:pt x="0" y="174879"/>
                  </a:lnTo>
                  <a:lnTo>
                    <a:pt x="869442" y="174879"/>
                  </a:lnTo>
                  <a:lnTo>
                    <a:pt x="869442" y="233172"/>
                  </a:lnTo>
                  <a:lnTo>
                    <a:pt x="986027" y="116586"/>
                  </a:lnTo>
                  <a:lnTo>
                    <a:pt x="86944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74320" y="5029199"/>
              <a:ext cx="986155" cy="233679"/>
            </a:xfrm>
            <a:custGeom>
              <a:avLst/>
              <a:gdLst/>
              <a:ahLst/>
              <a:cxnLst/>
              <a:rect l="l" t="t" r="r" b="b"/>
              <a:pathLst>
                <a:path w="986155" h="233679">
                  <a:moveTo>
                    <a:pt x="0" y="58293"/>
                  </a:moveTo>
                  <a:lnTo>
                    <a:pt x="869442" y="58293"/>
                  </a:lnTo>
                  <a:lnTo>
                    <a:pt x="869442" y="0"/>
                  </a:lnTo>
                  <a:lnTo>
                    <a:pt x="986027" y="116586"/>
                  </a:lnTo>
                  <a:lnTo>
                    <a:pt x="869442" y="233172"/>
                  </a:lnTo>
                  <a:lnTo>
                    <a:pt x="869442" y="174879"/>
                  </a:lnTo>
                  <a:lnTo>
                    <a:pt x="0" y="174879"/>
                  </a:lnTo>
                  <a:lnTo>
                    <a:pt x="0" y="58293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45364" y="4171187"/>
              <a:ext cx="989330" cy="207645"/>
            </a:xfrm>
            <a:custGeom>
              <a:avLst/>
              <a:gdLst/>
              <a:ahLst/>
              <a:cxnLst/>
              <a:rect l="l" t="t" r="r" b="b"/>
              <a:pathLst>
                <a:path w="989330" h="207645">
                  <a:moveTo>
                    <a:pt x="885444" y="0"/>
                  </a:moveTo>
                  <a:lnTo>
                    <a:pt x="885444" y="51816"/>
                  </a:lnTo>
                  <a:lnTo>
                    <a:pt x="0" y="51816"/>
                  </a:lnTo>
                  <a:lnTo>
                    <a:pt x="0" y="155448"/>
                  </a:lnTo>
                  <a:lnTo>
                    <a:pt x="885444" y="155448"/>
                  </a:lnTo>
                  <a:lnTo>
                    <a:pt x="885444" y="207263"/>
                  </a:lnTo>
                  <a:lnTo>
                    <a:pt x="989076" y="103631"/>
                  </a:lnTo>
                  <a:lnTo>
                    <a:pt x="88544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45364" y="4171187"/>
              <a:ext cx="989330" cy="207645"/>
            </a:xfrm>
            <a:custGeom>
              <a:avLst/>
              <a:gdLst/>
              <a:ahLst/>
              <a:cxnLst/>
              <a:rect l="l" t="t" r="r" b="b"/>
              <a:pathLst>
                <a:path w="989330" h="207645">
                  <a:moveTo>
                    <a:pt x="0" y="51816"/>
                  </a:moveTo>
                  <a:lnTo>
                    <a:pt x="885444" y="51816"/>
                  </a:lnTo>
                  <a:lnTo>
                    <a:pt x="885444" y="0"/>
                  </a:lnTo>
                  <a:lnTo>
                    <a:pt x="989076" y="103631"/>
                  </a:lnTo>
                  <a:lnTo>
                    <a:pt x="885444" y="207263"/>
                  </a:lnTo>
                  <a:lnTo>
                    <a:pt x="885444" y="155448"/>
                  </a:lnTo>
                  <a:lnTo>
                    <a:pt x="0" y="155448"/>
                  </a:lnTo>
                  <a:lnTo>
                    <a:pt x="0" y="51816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28600" y="839723"/>
              <a:ext cx="269875" cy="88900"/>
            </a:xfrm>
            <a:custGeom>
              <a:avLst/>
              <a:gdLst/>
              <a:ahLst/>
              <a:cxnLst/>
              <a:rect l="l" t="t" r="r" b="b"/>
              <a:pathLst>
                <a:path w="269875" h="88900">
                  <a:moveTo>
                    <a:pt x="269747" y="0"/>
                  </a:moveTo>
                  <a:lnTo>
                    <a:pt x="0" y="0"/>
                  </a:lnTo>
                  <a:lnTo>
                    <a:pt x="0" y="88391"/>
                  </a:lnTo>
                  <a:lnTo>
                    <a:pt x="269747" y="88391"/>
                  </a:lnTo>
                  <a:lnTo>
                    <a:pt x="2697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28600" y="839723"/>
              <a:ext cx="269875" cy="88900"/>
            </a:xfrm>
            <a:custGeom>
              <a:avLst/>
              <a:gdLst/>
              <a:ahLst/>
              <a:cxnLst/>
              <a:rect l="l" t="t" r="r" b="b"/>
              <a:pathLst>
                <a:path w="269875" h="88900">
                  <a:moveTo>
                    <a:pt x="0" y="88391"/>
                  </a:moveTo>
                  <a:lnTo>
                    <a:pt x="269747" y="88391"/>
                  </a:lnTo>
                  <a:lnTo>
                    <a:pt x="269747" y="0"/>
                  </a:lnTo>
                  <a:lnTo>
                    <a:pt x="0" y="0"/>
                  </a:lnTo>
                  <a:lnTo>
                    <a:pt x="0" y="88391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/>
          <p:nvPr/>
        </p:nvSpPr>
        <p:spPr>
          <a:xfrm>
            <a:off x="2887217" y="4964429"/>
            <a:ext cx="637540" cy="375285"/>
          </a:xfrm>
          <a:custGeom>
            <a:avLst/>
            <a:gdLst/>
            <a:ahLst/>
            <a:cxnLst/>
            <a:rect l="l" t="t" r="r" b="b"/>
            <a:pathLst>
              <a:path w="637539" h="375285">
                <a:moveTo>
                  <a:pt x="0" y="374904"/>
                </a:moveTo>
                <a:lnTo>
                  <a:pt x="637032" y="374904"/>
                </a:lnTo>
                <a:lnTo>
                  <a:pt x="637032" y="0"/>
                </a:lnTo>
                <a:lnTo>
                  <a:pt x="0" y="0"/>
                </a:lnTo>
                <a:lnTo>
                  <a:pt x="0" y="374904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3" name="object 63"/>
          <p:cNvGrpSpPr/>
          <p:nvPr/>
        </p:nvGrpSpPr>
        <p:grpSpPr>
          <a:xfrm>
            <a:off x="2881883" y="5620511"/>
            <a:ext cx="666115" cy="403860"/>
            <a:chOff x="2881883" y="5620511"/>
            <a:chExt cx="666115" cy="403860"/>
          </a:xfrm>
        </p:grpSpPr>
        <p:sp>
          <p:nvSpPr>
            <p:cNvPr id="64" name="object 64"/>
            <p:cNvSpPr/>
            <p:nvPr/>
          </p:nvSpPr>
          <p:spPr>
            <a:xfrm>
              <a:off x="2896361" y="5634989"/>
              <a:ext cx="637540" cy="375285"/>
            </a:xfrm>
            <a:custGeom>
              <a:avLst/>
              <a:gdLst/>
              <a:ahLst/>
              <a:cxnLst/>
              <a:rect l="l" t="t" r="r" b="b"/>
              <a:pathLst>
                <a:path w="637539" h="375285">
                  <a:moveTo>
                    <a:pt x="0" y="374904"/>
                  </a:moveTo>
                  <a:lnTo>
                    <a:pt x="637032" y="374904"/>
                  </a:lnTo>
                  <a:lnTo>
                    <a:pt x="637032" y="0"/>
                  </a:lnTo>
                  <a:lnTo>
                    <a:pt x="0" y="0"/>
                  </a:lnTo>
                  <a:lnTo>
                    <a:pt x="0" y="37490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090671" y="5768339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39" y="114300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090671" y="5768339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4">
                  <a:moveTo>
                    <a:pt x="1523" y="115824"/>
                  </a:moveTo>
                  <a:lnTo>
                    <a:pt x="242315" y="0"/>
                  </a:lnTo>
                </a:path>
                <a:path w="243839" h="116204">
                  <a:moveTo>
                    <a:pt x="0" y="0"/>
                  </a:moveTo>
                  <a:lnTo>
                    <a:pt x="243839" y="112776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211829" y="5727953"/>
              <a:ext cx="1905" cy="40640"/>
            </a:xfrm>
            <a:custGeom>
              <a:avLst/>
              <a:gdLst/>
              <a:ahLst/>
              <a:cxnLst/>
              <a:rect l="l" t="t" r="r" b="b"/>
              <a:pathLst>
                <a:path w="1905" h="40639">
                  <a:moveTo>
                    <a:pt x="0" y="0"/>
                  </a:moveTo>
                  <a:lnTo>
                    <a:pt x="1524" y="40284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1809750" y="3637026"/>
            <a:ext cx="940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latin typeface="Arial"/>
                <a:cs typeface="Arial"/>
              </a:rPr>
              <a:t>T</a:t>
            </a:r>
            <a:r>
              <a:rPr sz="1800" spc="-5" dirty="0">
                <a:latin typeface="Arial"/>
                <a:cs typeface="Arial"/>
              </a:rPr>
              <a:t>ask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Org</a:t>
            </a:r>
            <a:endParaRPr sz="18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800094" y="3531870"/>
            <a:ext cx="4074160" cy="2845435"/>
          </a:xfrm>
          <a:custGeom>
            <a:avLst/>
            <a:gdLst/>
            <a:ahLst/>
            <a:cxnLst/>
            <a:rect l="l" t="t" r="r" b="b"/>
            <a:pathLst>
              <a:path w="4074159" h="2845435">
                <a:moveTo>
                  <a:pt x="0" y="2845307"/>
                </a:moveTo>
                <a:lnTo>
                  <a:pt x="4073652" y="2845307"/>
                </a:lnTo>
                <a:lnTo>
                  <a:pt x="4073652" y="0"/>
                </a:lnTo>
                <a:lnTo>
                  <a:pt x="0" y="0"/>
                </a:lnTo>
                <a:lnTo>
                  <a:pt x="0" y="2845307"/>
                </a:lnTo>
                <a:close/>
              </a:path>
              <a:path w="4074159" h="2845435">
                <a:moveTo>
                  <a:pt x="1898903" y="2066543"/>
                </a:moveTo>
                <a:lnTo>
                  <a:pt x="1904275" y="2017980"/>
                </a:lnTo>
                <a:lnTo>
                  <a:pt x="1919577" y="1973395"/>
                </a:lnTo>
                <a:lnTo>
                  <a:pt x="1943590" y="1934062"/>
                </a:lnTo>
                <a:lnTo>
                  <a:pt x="1975095" y="1901254"/>
                </a:lnTo>
                <a:lnTo>
                  <a:pt x="2012870" y="1876243"/>
                </a:lnTo>
                <a:lnTo>
                  <a:pt x="2055698" y="1860304"/>
                </a:lnTo>
                <a:lnTo>
                  <a:pt x="2102357" y="1854707"/>
                </a:lnTo>
                <a:lnTo>
                  <a:pt x="2149017" y="1860304"/>
                </a:lnTo>
                <a:lnTo>
                  <a:pt x="2191845" y="1876243"/>
                </a:lnTo>
                <a:lnTo>
                  <a:pt x="2229620" y="1901254"/>
                </a:lnTo>
                <a:lnTo>
                  <a:pt x="2261125" y="1934062"/>
                </a:lnTo>
                <a:lnTo>
                  <a:pt x="2285138" y="1973395"/>
                </a:lnTo>
                <a:lnTo>
                  <a:pt x="2300440" y="2017980"/>
                </a:lnTo>
                <a:lnTo>
                  <a:pt x="2305811" y="2066543"/>
                </a:lnTo>
                <a:lnTo>
                  <a:pt x="2300440" y="2115115"/>
                </a:lnTo>
                <a:lnTo>
                  <a:pt x="2285138" y="2159703"/>
                </a:lnTo>
                <a:lnTo>
                  <a:pt x="2261125" y="2199036"/>
                </a:lnTo>
                <a:lnTo>
                  <a:pt x="2229620" y="2231841"/>
                </a:lnTo>
                <a:lnTo>
                  <a:pt x="2191845" y="2256848"/>
                </a:lnTo>
                <a:lnTo>
                  <a:pt x="2149017" y="2272785"/>
                </a:lnTo>
                <a:lnTo>
                  <a:pt x="2102357" y="2278379"/>
                </a:lnTo>
                <a:lnTo>
                  <a:pt x="2055698" y="2272785"/>
                </a:lnTo>
                <a:lnTo>
                  <a:pt x="2012870" y="2256848"/>
                </a:lnTo>
                <a:lnTo>
                  <a:pt x="1975095" y="2231841"/>
                </a:lnTo>
                <a:lnTo>
                  <a:pt x="1943590" y="2199036"/>
                </a:lnTo>
                <a:lnTo>
                  <a:pt x="1919577" y="2159703"/>
                </a:lnTo>
                <a:lnTo>
                  <a:pt x="1904275" y="2115115"/>
                </a:lnTo>
                <a:lnTo>
                  <a:pt x="1898903" y="2066543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5794502" y="5454777"/>
            <a:ext cx="2476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740" marR="5080" indent="-7937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X</a:t>
            </a:r>
            <a:endParaRPr sz="9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981194" y="4426458"/>
            <a:ext cx="408940" cy="424180"/>
          </a:xfrm>
          <a:custGeom>
            <a:avLst/>
            <a:gdLst/>
            <a:ahLst/>
            <a:cxnLst/>
            <a:rect l="l" t="t" r="r" b="b"/>
            <a:pathLst>
              <a:path w="408939" h="424179">
                <a:moveTo>
                  <a:pt x="0" y="211836"/>
                </a:moveTo>
                <a:lnTo>
                  <a:pt x="5393" y="163272"/>
                </a:lnTo>
                <a:lnTo>
                  <a:pt x="20758" y="118687"/>
                </a:lnTo>
                <a:lnTo>
                  <a:pt x="44866" y="79354"/>
                </a:lnTo>
                <a:lnTo>
                  <a:pt x="76493" y="46546"/>
                </a:lnTo>
                <a:lnTo>
                  <a:pt x="114411" y="21535"/>
                </a:lnTo>
                <a:lnTo>
                  <a:pt x="157394" y="5596"/>
                </a:lnTo>
                <a:lnTo>
                  <a:pt x="204215" y="0"/>
                </a:lnTo>
                <a:lnTo>
                  <a:pt x="251037" y="5596"/>
                </a:lnTo>
                <a:lnTo>
                  <a:pt x="294020" y="21535"/>
                </a:lnTo>
                <a:lnTo>
                  <a:pt x="331938" y="46546"/>
                </a:lnTo>
                <a:lnTo>
                  <a:pt x="363565" y="79354"/>
                </a:lnTo>
                <a:lnTo>
                  <a:pt x="387673" y="118687"/>
                </a:lnTo>
                <a:lnTo>
                  <a:pt x="403038" y="163272"/>
                </a:lnTo>
                <a:lnTo>
                  <a:pt x="408431" y="211836"/>
                </a:lnTo>
                <a:lnTo>
                  <a:pt x="403038" y="260399"/>
                </a:lnTo>
                <a:lnTo>
                  <a:pt x="387673" y="304984"/>
                </a:lnTo>
                <a:lnTo>
                  <a:pt x="363565" y="344317"/>
                </a:lnTo>
                <a:lnTo>
                  <a:pt x="331938" y="377125"/>
                </a:lnTo>
                <a:lnTo>
                  <a:pt x="294020" y="402136"/>
                </a:lnTo>
                <a:lnTo>
                  <a:pt x="251037" y="418075"/>
                </a:lnTo>
                <a:lnTo>
                  <a:pt x="204215" y="423672"/>
                </a:lnTo>
                <a:lnTo>
                  <a:pt x="157394" y="418075"/>
                </a:lnTo>
                <a:lnTo>
                  <a:pt x="114411" y="402136"/>
                </a:lnTo>
                <a:lnTo>
                  <a:pt x="76493" y="377125"/>
                </a:lnTo>
                <a:lnTo>
                  <a:pt x="44866" y="344317"/>
                </a:lnTo>
                <a:lnTo>
                  <a:pt x="20758" y="304984"/>
                </a:lnTo>
                <a:lnTo>
                  <a:pt x="5393" y="260399"/>
                </a:lnTo>
                <a:lnTo>
                  <a:pt x="0" y="211836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5077078" y="4494403"/>
            <a:ext cx="247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740" marR="5080" indent="-7937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Y</a:t>
            </a:r>
            <a:endParaRPr sz="90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3926585" y="4463034"/>
            <a:ext cx="408940" cy="425450"/>
          </a:xfrm>
          <a:custGeom>
            <a:avLst/>
            <a:gdLst/>
            <a:ahLst/>
            <a:cxnLst/>
            <a:rect l="l" t="t" r="r" b="b"/>
            <a:pathLst>
              <a:path w="408939" h="425450">
                <a:moveTo>
                  <a:pt x="0" y="212598"/>
                </a:moveTo>
                <a:lnTo>
                  <a:pt x="5393" y="163832"/>
                </a:lnTo>
                <a:lnTo>
                  <a:pt x="20758" y="119076"/>
                </a:lnTo>
                <a:lnTo>
                  <a:pt x="44866" y="79603"/>
                </a:lnTo>
                <a:lnTo>
                  <a:pt x="76493" y="46686"/>
                </a:lnTo>
                <a:lnTo>
                  <a:pt x="114411" y="21598"/>
                </a:lnTo>
                <a:lnTo>
                  <a:pt x="157394" y="5611"/>
                </a:lnTo>
                <a:lnTo>
                  <a:pt x="204215" y="0"/>
                </a:lnTo>
                <a:lnTo>
                  <a:pt x="251037" y="5611"/>
                </a:lnTo>
                <a:lnTo>
                  <a:pt x="294020" y="21598"/>
                </a:lnTo>
                <a:lnTo>
                  <a:pt x="331938" y="46686"/>
                </a:lnTo>
                <a:lnTo>
                  <a:pt x="363565" y="79603"/>
                </a:lnTo>
                <a:lnTo>
                  <a:pt x="387673" y="119076"/>
                </a:lnTo>
                <a:lnTo>
                  <a:pt x="403038" y="163832"/>
                </a:lnTo>
                <a:lnTo>
                  <a:pt x="408431" y="212598"/>
                </a:lnTo>
                <a:lnTo>
                  <a:pt x="403038" y="261363"/>
                </a:lnTo>
                <a:lnTo>
                  <a:pt x="387673" y="306119"/>
                </a:lnTo>
                <a:lnTo>
                  <a:pt x="363565" y="345592"/>
                </a:lnTo>
                <a:lnTo>
                  <a:pt x="331938" y="378509"/>
                </a:lnTo>
                <a:lnTo>
                  <a:pt x="294020" y="403597"/>
                </a:lnTo>
                <a:lnTo>
                  <a:pt x="251037" y="419584"/>
                </a:lnTo>
                <a:lnTo>
                  <a:pt x="204215" y="425196"/>
                </a:lnTo>
                <a:lnTo>
                  <a:pt x="157394" y="419584"/>
                </a:lnTo>
                <a:lnTo>
                  <a:pt x="114411" y="403597"/>
                </a:lnTo>
                <a:lnTo>
                  <a:pt x="76493" y="378509"/>
                </a:lnTo>
                <a:lnTo>
                  <a:pt x="44866" y="345592"/>
                </a:lnTo>
                <a:lnTo>
                  <a:pt x="20758" y="306119"/>
                </a:lnTo>
                <a:lnTo>
                  <a:pt x="5393" y="261363"/>
                </a:lnTo>
                <a:lnTo>
                  <a:pt x="0" y="212598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4021835" y="4531614"/>
            <a:ext cx="247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915" marR="5080" indent="-8255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Z</a:t>
            </a:r>
            <a:endParaRPr sz="900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130802" y="5464302"/>
            <a:ext cx="407034" cy="424180"/>
          </a:xfrm>
          <a:custGeom>
            <a:avLst/>
            <a:gdLst/>
            <a:ahLst/>
            <a:cxnLst/>
            <a:rect l="l" t="t" r="r" b="b"/>
            <a:pathLst>
              <a:path w="407035" h="424179">
                <a:moveTo>
                  <a:pt x="0" y="211836"/>
                </a:moveTo>
                <a:lnTo>
                  <a:pt x="5371" y="163272"/>
                </a:lnTo>
                <a:lnTo>
                  <a:pt x="20673" y="118687"/>
                </a:lnTo>
                <a:lnTo>
                  <a:pt x="44686" y="79354"/>
                </a:lnTo>
                <a:lnTo>
                  <a:pt x="76191" y="46546"/>
                </a:lnTo>
                <a:lnTo>
                  <a:pt x="113966" y="21535"/>
                </a:lnTo>
                <a:lnTo>
                  <a:pt x="156794" y="5596"/>
                </a:lnTo>
                <a:lnTo>
                  <a:pt x="203453" y="0"/>
                </a:lnTo>
                <a:lnTo>
                  <a:pt x="250113" y="5596"/>
                </a:lnTo>
                <a:lnTo>
                  <a:pt x="292941" y="21535"/>
                </a:lnTo>
                <a:lnTo>
                  <a:pt x="330716" y="46546"/>
                </a:lnTo>
                <a:lnTo>
                  <a:pt x="362221" y="79354"/>
                </a:lnTo>
                <a:lnTo>
                  <a:pt x="386234" y="118687"/>
                </a:lnTo>
                <a:lnTo>
                  <a:pt x="401536" y="163272"/>
                </a:lnTo>
                <a:lnTo>
                  <a:pt x="406908" y="211836"/>
                </a:lnTo>
                <a:lnTo>
                  <a:pt x="401536" y="260407"/>
                </a:lnTo>
                <a:lnTo>
                  <a:pt x="386234" y="304995"/>
                </a:lnTo>
                <a:lnTo>
                  <a:pt x="362221" y="344328"/>
                </a:lnTo>
                <a:lnTo>
                  <a:pt x="330716" y="377133"/>
                </a:lnTo>
                <a:lnTo>
                  <a:pt x="292941" y="402140"/>
                </a:lnTo>
                <a:lnTo>
                  <a:pt x="250113" y="418077"/>
                </a:lnTo>
                <a:lnTo>
                  <a:pt x="203453" y="423672"/>
                </a:lnTo>
                <a:lnTo>
                  <a:pt x="156794" y="418077"/>
                </a:lnTo>
                <a:lnTo>
                  <a:pt x="113966" y="402140"/>
                </a:lnTo>
                <a:lnTo>
                  <a:pt x="76191" y="377133"/>
                </a:lnTo>
                <a:lnTo>
                  <a:pt x="44686" y="344328"/>
                </a:lnTo>
                <a:lnTo>
                  <a:pt x="20673" y="304995"/>
                </a:lnTo>
                <a:lnTo>
                  <a:pt x="5371" y="260407"/>
                </a:lnTo>
                <a:lnTo>
                  <a:pt x="0" y="211836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4225416" y="5531916"/>
            <a:ext cx="247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" marR="5080" indent="-6286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4398009" y="4445380"/>
            <a:ext cx="2740660" cy="1652270"/>
            <a:chOff x="4398009" y="4445380"/>
            <a:chExt cx="2740660" cy="1652270"/>
          </a:xfrm>
        </p:grpSpPr>
        <p:sp>
          <p:nvSpPr>
            <p:cNvPr id="78" name="object 78"/>
            <p:cNvSpPr/>
            <p:nvPr/>
          </p:nvSpPr>
          <p:spPr>
            <a:xfrm>
              <a:off x="4407407" y="4764023"/>
              <a:ext cx="372110" cy="203200"/>
            </a:xfrm>
            <a:custGeom>
              <a:avLst/>
              <a:gdLst/>
              <a:ahLst/>
              <a:cxnLst/>
              <a:rect l="l" t="t" r="r" b="b"/>
              <a:pathLst>
                <a:path w="372110" h="203200">
                  <a:moveTo>
                    <a:pt x="0" y="202692"/>
                  </a:moveTo>
                  <a:lnTo>
                    <a:pt x="371856" y="202692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269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404359" y="4764023"/>
              <a:ext cx="367665" cy="204470"/>
            </a:xfrm>
            <a:custGeom>
              <a:avLst/>
              <a:gdLst/>
              <a:ahLst/>
              <a:cxnLst/>
              <a:rect l="l" t="t" r="r" b="b"/>
              <a:pathLst>
                <a:path w="367664" h="204470">
                  <a:moveTo>
                    <a:pt x="0" y="204215"/>
                  </a:moveTo>
                  <a:lnTo>
                    <a:pt x="367284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554473" y="4691633"/>
              <a:ext cx="66675" cy="73025"/>
            </a:xfrm>
            <a:custGeom>
              <a:avLst/>
              <a:gdLst/>
              <a:ahLst/>
              <a:cxnLst/>
              <a:rect l="l" t="t" r="r" b="b"/>
              <a:pathLst>
                <a:path w="66675" h="73025">
                  <a:moveTo>
                    <a:pt x="0" y="0"/>
                  </a:moveTo>
                  <a:lnTo>
                    <a:pt x="2286" y="71501"/>
                  </a:lnTo>
                </a:path>
                <a:path w="66675" h="73025">
                  <a:moveTo>
                    <a:pt x="64008" y="1524"/>
                  </a:moveTo>
                  <a:lnTo>
                    <a:pt x="66293" y="73025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6387083" y="5471159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5"/>
                  </a:moveTo>
                  <a:lnTo>
                    <a:pt x="371856" y="204215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6388607" y="5471159"/>
              <a:ext cx="370840" cy="205740"/>
            </a:xfrm>
            <a:custGeom>
              <a:avLst/>
              <a:gdLst/>
              <a:ahLst/>
              <a:cxnLst/>
              <a:rect l="l" t="t" r="r" b="b"/>
              <a:pathLst>
                <a:path w="370840" h="205739">
                  <a:moveTo>
                    <a:pt x="1524" y="205739"/>
                  </a:moveTo>
                  <a:lnTo>
                    <a:pt x="367284" y="0"/>
                  </a:lnTo>
                </a:path>
                <a:path w="370840" h="205739">
                  <a:moveTo>
                    <a:pt x="0" y="0"/>
                  </a:moveTo>
                  <a:lnTo>
                    <a:pt x="370332" y="202691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6538721" y="5400294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5" y="71500"/>
                  </a:lnTo>
                </a:path>
                <a:path w="64770" h="71754">
                  <a:moveTo>
                    <a:pt x="62483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590287" y="574090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70">
                  <a:moveTo>
                    <a:pt x="0" y="204215"/>
                  </a:moveTo>
                  <a:lnTo>
                    <a:pt x="371856" y="204215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98491" y="5785103"/>
              <a:ext cx="141732" cy="115824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4737353" y="5674613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64"/>
                  </a:lnTo>
                </a:path>
                <a:path w="64770" h="71754">
                  <a:moveTo>
                    <a:pt x="62484" y="0"/>
                  </a:moveTo>
                  <a:lnTo>
                    <a:pt x="64770" y="71564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861809" y="4459985"/>
              <a:ext cx="262255" cy="1623060"/>
            </a:xfrm>
            <a:custGeom>
              <a:avLst/>
              <a:gdLst/>
              <a:ahLst/>
              <a:cxnLst/>
              <a:rect l="l" t="t" r="r" b="b"/>
              <a:pathLst>
                <a:path w="262254" h="1623060">
                  <a:moveTo>
                    <a:pt x="0" y="0"/>
                  </a:moveTo>
                  <a:lnTo>
                    <a:pt x="14511" y="10092"/>
                  </a:lnTo>
                  <a:lnTo>
                    <a:pt x="29606" y="19684"/>
                  </a:lnTo>
                  <a:lnTo>
                    <a:pt x="43487" y="30325"/>
                  </a:lnTo>
                  <a:lnTo>
                    <a:pt x="77467" y="87548"/>
                  </a:lnTo>
                  <a:lnTo>
                    <a:pt x="96279" y="131605"/>
                  </a:lnTo>
                  <a:lnTo>
                    <a:pt x="111186" y="175787"/>
                  </a:lnTo>
                  <a:lnTo>
                    <a:pt x="122581" y="220149"/>
                  </a:lnTo>
                  <a:lnTo>
                    <a:pt x="130859" y="264748"/>
                  </a:lnTo>
                  <a:lnTo>
                    <a:pt x="136414" y="309639"/>
                  </a:lnTo>
                  <a:lnTo>
                    <a:pt x="139639" y="354879"/>
                  </a:lnTo>
                  <a:lnTo>
                    <a:pt x="140928" y="400522"/>
                  </a:lnTo>
                  <a:lnTo>
                    <a:pt x="140675" y="446625"/>
                  </a:lnTo>
                  <a:lnTo>
                    <a:pt x="139275" y="493244"/>
                  </a:lnTo>
                  <a:lnTo>
                    <a:pt x="137121" y="540435"/>
                  </a:lnTo>
                  <a:lnTo>
                    <a:pt x="134607" y="588253"/>
                  </a:lnTo>
                  <a:lnTo>
                    <a:pt x="132127" y="636754"/>
                  </a:lnTo>
                  <a:lnTo>
                    <a:pt x="130076" y="685994"/>
                  </a:lnTo>
                  <a:lnTo>
                    <a:pt x="128846" y="736029"/>
                  </a:lnTo>
                  <a:lnTo>
                    <a:pt x="128832" y="786915"/>
                  </a:lnTo>
                  <a:lnTo>
                    <a:pt x="130429" y="838707"/>
                  </a:lnTo>
                  <a:lnTo>
                    <a:pt x="133250" y="850284"/>
                  </a:lnTo>
                  <a:lnTo>
                    <a:pt x="139192" y="861028"/>
                  </a:lnTo>
                  <a:lnTo>
                    <a:pt x="146180" y="871533"/>
                  </a:lnTo>
                  <a:lnTo>
                    <a:pt x="152146" y="882395"/>
                  </a:lnTo>
                  <a:lnTo>
                    <a:pt x="161049" y="906641"/>
                  </a:lnTo>
                  <a:lnTo>
                    <a:pt x="162798" y="914526"/>
                  </a:lnTo>
                  <a:lnTo>
                    <a:pt x="167380" y="919936"/>
                  </a:lnTo>
                  <a:lnTo>
                    <a:pt x="184785" y="936751"/>
                  </a:lnTo>
                  <a:lnTo>
                    <a:pt x="187043" y="950497"/>
                  </a:lnTo>
                  <a:lnTo>
                    <a:pt x="189039" y="964326"/>
                  </a:lnTo>
                  <a:lnTo>
                    <a:pt x="191607" y="977989"/>
                  </a:lnTo>
                  <a:lnTo>
                    <a:pt x="195580" y="991235"/>
                  </a:lnTo>
                  <a:lnTo>
                    <a:pt x="206206" y="1013223"/>
                  </a:lnTo>
                  <a:lnTo>
                    <a:pt x="218773" y="1034367"/>
                  </a:lnTo>
                  <a:lnTo>
                    <a:pt x="230602" y="1055725"/>
                  </a:lnTo>
                  <a:lnTo>
                    <a:pt x="247338" y="1111348"/>
                  </a:lnTo>
                  <a:lnTo>
                    <a:pt x="258605" y="1171936"/>
                  </a:lnTo>
                  <a:lnTo>
                    <a:pt x="261696" y="1260858"/>
                  </a:lnTo>
                  <a:lnTo>
                    <a:pt x="262090" y="1312594"/>
                  </a:lnTo>
                  <a:lnTo>
                    <a:pt x="262141" y="1364335"/>
                  </a:lnTo>
                  <a:lnTo>
                    <a:pt x="261953" y="1416080"/>
                  </a:lnTo>
                  <a:lnTo>
                    <a:pt x="261628" y="1467826"/>
                  </a:lnTo>
                  <a:lnTo>
                    <a:pt x="261268" y="1519573"/>
                  </a:lnTo>
                  <a:lnTo>
                    <a:pt x="260977" y="1571318"/>
                  </a:lnTo>
                  <a:lnTo>
                    <a:pt x="260858" y="1623059"/>
                  </a:lnTo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 txBox="1"/>
          <p:nvPr/>
        </p:nvSpPr>
        <p:spPr>
          <a:xfrm>
            <a:off x="3912108" y="3997909"/>
            <a:ext cx="7150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Shaping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4964303" y="3605631"/>
            <a:ext cx="1446530" cy="65595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25"/>
              </a:spcBef>
              <a:tabLst>
                <a:tab pos="735330" algn="l"/>
              </a:tabLst>
            </a:pPr>
            <a:r>
              <a:rPr sz="1800" dirty="0">
                <a:latin typeface="Arial"/>
                <a:cs typeface="Arial"/>
              </a:rPr>
              <a:t>COA	Sk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tch</a:t>
            </a:r>
            <a:endParaRPr sz="1800">
              <a:latin typeface="Arial"/>
              <a:cs typeface="Arial"/>
            </a:endParaRPr>
          </a:p>
          <a:p>
            <a:pPr marL="631825">
              <a:lnSpc>
                <a:spcPct val="100000"/>
              </a:lnSpc>
              <a:spcBef>
                <a:spcPts val="495"/>
              </a:spcBef>
            </a:pPr>
            <a:r>
              <a:rPr sz="1400" b="1" spc="-5" dirty="0">
                <a:latin typeface="Arial"/>
                <a:cs typeface="Arial"/>
              </a:rPr>
              <a:t>Decisive</a:t>
            </a:r>
            <a:endParaRPr sz="14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788784" y="3942495"/>
            <a:ext cx="1000760" cy="523875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810"/>
              </a:spcBef>
            </a:pPr>
            <a:r>
              <a:rPr sz="1400" b="1" spc="-5" dirty="0">
                <a:latin typeface="Arial"/>
                <a:cs typeface="Arial"/>
              </a:rPr>
              <a:t>Sustaining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sz="900" b="1" dirty="0">
                <a:latin typeface="Arial"/>
                <a:cs typeface="Arial"/>
              </a:rPr>
              <a:t>LD</a:t>
            </a:r>
            <a:endParaRPr sz="900">
              <a:latin typeface="Arial"/>
              <a:cs typeface="Arial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4793741" y="4493514"/>
            <a:ext cx="262255" cy="1621790"/>
          </a:xfrm>
          <a:custGeom>
            <a:avLst/>
            <a:gdLst/>
            <a:ahLst/>
            <a:cxnLst/>
            <a:rect l="l" t="t" r="r" b="b"/>
            <a:pathLst>
              <a:path w="262254" h="1621789">
                <a:moveTo>
                  <a:pt x="0" y="0"/>
                </a:moveTo>
                <a:lnTo>
                  <a:pt x="14511" y="10074"/>
                </a:lnTo>
                <a:lnTo>
                  <a:pt x="29606" y="19637"/>
                </a:lnTo>
                <a:lnTo>
                  <a:pt x="43487" y="30271"/>
                </a:lnTo>
                <a:lnTo>
                  <a:pt x="77467" y="87503"/>
                </a:lnTo>
                <a:lnTo>
                  <a:pt x="96279" y="131515"/>
                </a:lnTo>
                <a:lnTo>
                  <a:pt x="111186" y="175652"/>
                </a:lnTo>
                <a:lnTo>
                  <a:pt x="122581" y="219970"/>
                </a:lnTo>
                <a:lnTo>
                  <a:pt x="130859" y="264524"/>
                </a:lnTo>
                <a:lnTo>
                  <a:pt x="136414" y="309370"/>
                </a:lnTo>
                <a:lnTo>
                  <a:pt x="139639" y="354565"/>
                </a:lnTo>
                <a:lnTo>
                  <a:pt x="140928" y="400163"/>
                </a:lnTo>
                <a:lnTo>
                  <a:pt x="140675" y="446222"/>
                </a:lnTo>
                <a:lnTo>
                  <a:pt x="139275" y="492796"/>
                </a:lnTo>
                <a:lnTo>
                  <a:pt x="137121" y="539942"/>
                </a:lnTo>
                <a:lnTo>
                  <a:pt x="134607" y="587715"/>
                </a:lnTo>
                <a:lnTo>
                  <a:pt x="132127" y="636171"/>
                </a:lnTo>
                <a:lnTo>
                  <a:pt x="130076" y="685367"/>
                </a:lnTo>
                <a:lnTo>
                  <a:pt x="128846" y="735357"/>
                </a:lnTo>
                <a:lnTo>
                  <a:pt x="128832" y="786198"/>
                </a:lnTo>
                <a:lnTo>
                  <a:pt x="130429" y="837946"/>
                </a:lnTo>
                <a:lnTo>
                  <a:pt x="133250" y="849520"/>
                </a:lnTo>
                <a:lnTo>
                  <a:pt x="139192" y="860250"/>
                </a:lnTo>
                <a:lnTo>
                  <a:pt x="146180" y="870717"/>
                </a:lnTo>
                <a:lnTo>
                  <a:pt x="152146" y="881507"/>
                </a:lnTo>
                <a:lnTo>
                  <a:pt x="161049" y="905752"/>
                </a:lnTo>
                <a:lnTo>
                  <a:pt x="162798" y="913638"/>
                </a:lnTo>
                <a:lnTo>
                  <a:pt x="167380" y="919047"/>
                </a:lnTo>
                <a:lnTo>
                  <a:pt x="184785" y="935863"/>
                </a:lnTo>
                <a:lnTo>
                  <a:pt x="187043" y="949608"/>
                </a:lnTo>
                <a:lnTo>
                  <a:pt x="189039" y="963437"/>
                </a:lnTo>
                <a:lnTo>
                  <a:pt x="191607" y="977100"/>
                </a:lnTo>
                <a:lnTo>
                  <a:pt x="195580" y="990346"/>
                </a:lnTo>
                <a:lnTo>
                  <a:pt x="206206" y="1012279"/>
                </a:lnTo>
                <a:lnTo>
                  <a:pt x="218773" y="1033414"/>
                </a:lnTo>
                <a:lnTo>
                  <a:pt x="230602" y="1054764"/>
                </a:lnTo>
                <a:lnTo>
                  <a:pt x="247338" y="1110320"/>
                </a:lnTo>
                <a:lnTo>
                  <a:pt x="258605" y="1170834"/>
                </a:lnTo>
                <a:lnTo>
                  <a:pt x="261696" y="1259671"/>
                </a:lnTo>
                <a:lnTo>
                  <a:pt x="262090" y="1311361"/>
                </a:lnTo>
                <a:lnTo>
                  <a:pt x="262141" y="1363055"/>
                </a:lnTo>
                <a:lnTo>
                  <a:pt x="261953" y="1414751"/>
                </a:lnTo>
                <a:lnTo>
                  <a:pt x="261628" y="1466448"/>
                </a:lnTo>
                <a:lnTo>
                  <a:pt x="261268" y="1518146"/>
                </a:lnTo>
                <a:lnTo>
                  <a:pt x="260977" y="1569842"/>
                </a:lnTo>
                <a:lnTo>
                  <a:pt x="260858" y="1621536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4723129" y="4336160"/>
            <a:ext cx="1587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PL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7299706" y="5414517"/>
            <a:ext cx="386080" cy="290195"/>
            <a:chOff x="7299706" y="5414517"/>
            <a:chExt cx="386080" cy="290195"/>
          </a:xfrm>
        </p:grpSpPr>
        <p:sp>
          <p:nvSpPr>
            <p:cNvPr id="94" name="object 94"/>
            <p:cNvSpPr/>
            <p:nvPr/>
          </p:nvSpPr>
          <p:spPr>
            <a:xfrm>
              <a:off x="7306056" y="5494019"/>
              <a:ext cx="373380" cy="204470"/>
            </a:xfrm>
            <a:custGeom>
              <a:avLst/>
              <a:gdLst/>
              <a:ahLst/>
              <a:cxnLst/>
              <a:rect l="l" t="t" r="r" b="b"/>
              <a:pathLst>
                <a:path w="373379" h="204470">
                  <a:moveTo>
                    <a:pt x="0" y="204215"/>
                  </a:moveTo>
                  <a:lnTo>
                    <a:pt x="373379" y="204215"/>
                  </a:lnTo>
                  <a:lnTo>
                    <a:pt x="373379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457694" y="5424677"/>
              <a:ext cx="66675" cy="71755"/>
            </a:xfrm>
            <a:custGeom>
              <a:avLst/>
              <a:gdLst/>
              <a:ahLst/>
              <a:cxnLst/>
              <a:rect l="l" t="t" r="r" b="b"/>
              <a:pathLst>
                <a:path w="66675" h="71754">
                  <a:moveTo>
                    <a:pt x="0" y="0"/>
                  </a:moveTo>
                  <a:lnTo>
                    <a:pt x="2285" y="71501"/>
                  </a:lnTo>
                </a:path>
                <a:path w="66675" h="71754">
                  <a:moveTo>
                    <a:pt x="64007" y="0"/>
                  </a:moveTo>
                  <a:lnTo>
                    <a:pt x="66294" y="71501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7331075" y="5496559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BEB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7232650" y="4599178"/>
            <a:ext cx="384810" cy="292100"/>
            <a:chOff x="7232650" y="4599178"/>
            <a:chExt cx="384810" cy="292100"/>
          </a:xfrm>
        </p:grpSpPr>
        <p:sp>
          <p:nvSpPr>
            <p:cNvPr id="98" name="object 98"/>
            <p:cNvSpPr/>
            <p:nvPr/>
          </p:nvSpPr>
          <p:spPr>
            <a:xfrm>
              <a:off x="7239000" y="4680204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6"/>
                  </a:moveTo>
                  <a:lnTo>
                    <a:pt x="371855" y="204216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390637" y="4609338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5" y="71500"/>
                  </a:lnTo>
                </a:path>
                <a:path w="64770" h="71754">
                  <a:moveTo>
                    <a:pt x="62483" y="0"/>
                  </a:moveTo>
                  <a:lnTo>
                    <a:pt x="64769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7273163" y="4669917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BSB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6453251" y="5665114"/>
            <a:ext cx="302260" cy="187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050" b="1" spc="5" dirty="0">
                <a:latin typeface="Arial"/>
                <a:cs typeface="Arial"/>
              </a:rPr>
              <a:t>SE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1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5221986" y="5329173"/>
            <a:ext cx="602615" cy="576580"/>
          </a:xfrm>
          <a:custGeom>
            <a:avLst/>
            <a:gdLst/>
            <a:ahLst/>
            <a:cxnLst/>
            <a:rect l="l" t="t" r="r" b="b"/>
            <a:pathLst>
              <a:path w="602614" h="576579">
                <a:moveTo>
                  <a:pt x="602615" y="575957"/>
                </a:moveTo>
                <a:lnTo>
                  <a:pt x="589064" y="534771"/>
                </a:lnTo>
                <a:lnTo>
                  <a:pt x="572262" y="483692"/>
                </a:lnTo>
                <a:lnTo>
                  <a:pt x="551738" y="504075"/>
                </a:lnTo>
                <a:lnTo>
                  <a:pt x="310629" y="261162"/>
                </a:lnTo>
                <a:lnTo>
                  <a:pt x="533527" y="19939"/>
                </a:lnTo>
                <a:lnTo>
                  <a:pt x="512191" y="381"/>
                </a:lnTo>
                <a:lnTo>
                  <a:pt x="290207" y="240576"/>
                </a:lnTo>
                <a:lnTo>
                  <a:pt x="51435" y="0"/>
                </a:lnTo>
                <a:lnTo>
                  <a:pt x="30861" y="20320"/>
                </a:lnTo>
                <a:lnTo>
                  <a:pt x="270535" y="261861"/>
                </a:lnTo>
                <a:lnTo>
                  <a:pt x="48298" y="502335"/>
                </a:lnTo>
                <a:lnTo>
                  <a:pt x="27051" y="482676"/>
                </a:lnTo>
                <a:lnTo>
                  <a:pt x="0" y="575957"/>
                </a:lnTo>
                <a:lnTo>
                  <a:pt x="90805" y="541629"/>
                </a:lnTo>
                <a:lnTo>
                  <a:pt x="81051" y="532612"/>
                </a:lnTo>
                <a:lnTo>
                  <a:pt x="69596" y="522033"/>
                </a:lnTo>
                <a:lnTo>
                  <a:pt x="290969" y="282448"/>
                </a:lnTo>
                <a:lnTo>
                  <a:pt x="531190" y="524497"/>
                </a:lnTo>
                <a:lnTo>
                  <a:pt x="510667" y="544893"/>
                </a:lnTo>
                <a:lnTo>
                  <a:pt x="602615" y="5759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5376671" y="5474208"/>
            <a:ext cx="281940" cy="2546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050" b="1" dirty="0">
                <a:latin typeface="Arial"/>
                <a:cs typeface="Arial"/>
              </a:rPr>
              <a:t>D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5369052" y="4293108"/>
            <a:ext cx="1074420" cy="690880"/>
            <a:chOff x="5369052" y="4293108"/>
            <a:chExt cx="1074420" cy="690880"/>
          </a:xfrm>
        </p:grpSpPr>
        <p:sp>
          <p:nvSpPr>
            <p:cNvPr id="105" name="object 105"/>
            <p:cNvSpPr/>
            <p:nvPr/>
          </p:nvSpPr>
          <p:spPr>
            <a:xfrm>
              <a:off x="5476494" y="4392930"/>
              <a:ext cx="608330" cy="504825"/>
            </a:xfrm>
            <a:custGeom>
              <a:avLst/>
              <a:gdLst/>
              <a:ahLst/>
              <a:cxnLst/>
              <a:rect l="l" t="t" r="r" b="b"/>
              <a:pathLst>
                <a:path w="608329" h="504825">
                  <a:moveTo>
                    <a:pt x="608076" y="126111"/>
                  </a:moveTo>
                  <a:lnTo>
                    <a:pt x="252221" y="126111"/>
                  </a:lnTo>
                  <a:lnTo>
                    <a:pt x="252221" y="0"/>
                  </a:lnTo>
                  <a:lnTo>
                    <a:pt x="0" y="252222"/>
                  </a:lnTo>
                  <a:lnTo>
                    <a:pt x="252221" y="504444"/>
                  </a:lnTo>
                  <a:lnTo>
                    <a:pt x="252221" y="378333"/>
                  </a:lnTo>
                  <a:lnTo>
                    <a:pt x="608076" y="378333"/>
                  </a:lnTo>
                  <a:lnTo>
                    <a:pt x="608076" y="12611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5990844" y="4456176"/>
              <a:ext cx="165100" cy="387350"/>
            </a:xfrm>
            <a:custGeom>
              <a:avLst/>
              <a:gdLst/>
              <a:ahLst/>
              <a:cxnLst/>
              <a:rect l="l" t="t" r="r" b="b"/>
              <a:pathLst>
                <a:path w="165100" h="387350">
                  <a:moveTo>
                    <a:pt x="164591" y="0"/>
                  </a:moveTo>
                  <a:lnTo>
                    <a:pt x="0" y="0"/>
                  </a:lnTo>
                  <a:lnTo>
                    <a:pt x="0" y="387096"/>
                  </a:lnTo>
                  <a:lnTo>
                    <a:pt x="164591" y="387096"/>
                  </a:lnTo>
                  <a:lnTo>
                    <a:pt x="1645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5990844" y="4456176"/>
              <a:ext cx="165100" cy="387350"/>
            </a:xfrm>
            <a:custGeom>
              <a:avLst/>
              <a:gdLst/>
              <a:ahLst/>
              <a:cxnLst/>
              <a:rect l="l" t="t" r="r" b="b"/>
              <a:pathLst>
                <a:path w="165100" h="387350">
                  <a:moveTo>
                    <a:pt x="0" y="387096"/>
                  </a:moveTo>
                  <a:lnTo>
                    <a:pt x="164591" y="387096"/>
                  </a:lnTo>
                  <a:lnTo>
                    <a:pt x="164591" y="0"/>
                  </a:lnTo>
                  <a:lnTo>
                    <a:pt x="0" y="0"/>
                  </a:lnTo>
                  <a:lnTo>
                    <a:pt x="0" y="38709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383530" y="4307586"/>
              <a:ext cx="347345" cy="662305"/>
            </a:xfrm>
            <a:custGeom>
              <a:avLst/>
              <a:gdLst/>
              <a:ahLst/>
              <a:cxnLst/>
              <a:rect l="l" t="t" r="r" b="b"/>
              <a:pathLst>
                <a:path w="347345" h="662304">
                  <a:moveTo>
                    <a:pt x="346964" y="0"/>
                  </a:moveTo>
                  <a:lnTo>
                    <a:pt x="0" y="343534"/>
                  </a:lnTo>
                </a:path>
                <a:path w="347345" h="662304">
                  <a:moveTo>
                    <a:pt x="12192" y="336803"/>
                  </a:moveTo>
                  <a:lnTo>
                    <a:pt x="337185" y="661924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6063996" y="4527804"/>
              <a:ext cx="373380" cy="204470"/>
            </a:xfrm>
            <a:custGeom>
              <a:avLst/>
              <a:gdLst/>
              <a:ahLst/>
              <a:cxnLst/>
              <a:rect l="l" t="t" r="r" b="b"/>
              <a:pathLst>
                <a:path w="373379" h="204470">
                  <a:moveTo>
                    <a:pt x="373379" y="0"/>
                  </a:moveTo>
                  <a:lnTo>
                    <a:pt x="0" y="0"/>
                  </a:lnTo>
                  <a:lnTo>
                    <a:pt x="0" y="204216"/>
                  </a:lnTo>
                  <a:lnTo>
                    <a:pt x="373379" y="204216"/>
                  </a:lnTo>
                  <a:lnTo>
                    <a:pt x="373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063996" y="4527804"/>
              <a:ext cx="373380" cy="204470"/>
            </a:xfrm>
            <a:custGeom>
              <a:avLst/>
              <a:gdLst/>
              <a:ahLst/>
              <a:cxnLst/>
              <a:rect l="l" t="t" r="r" b="b"/>
              <a:pathLst>
                <a:path w="373379" h="204470">
                  <a:moveTo>
                    <a:pt x="0" y="204216"/>
                  </a:moveTo>
                  <a:lnTo>
                    <a:pt x="373379" y="204216"/>
                  </a:lnTo>
                  <a:lnTo>
                    <a:pt x="373379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6065520" y="4527804"/>
              <a:ext cx="370840" cy="205740"/>
            </a:xfrm>
            <a:custGeom>
              <a:avLst/>
              <a:gdLst/>
              <a:ahLst/>
              <a:cxnLst/>
              <a:rect l="l" t="t" r="r" b="b"/>
              <a:pathLst>
                <a:path w="370839" h="205739">
                  <a:moveTo>
                    <a:pt x="1524" y="205740"/>
                  </a:moveTo>
                  <a:lnTo>
                    <a:pt x="367283" y="0"/>
                  </a:lnTo>
                </a:path>
                <a:path w="370839" h="205739">
                  <a:moveTo>
                    <a:pt x="0" y="0"/>
                  </a:moveTo>
                  <a:lnTo>
                    <a:pt x="370331" y="202692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215634" y="4456938"/>
              <a:ext cx="66675" cy="71755"/>
            </a:xfrm>
            <a:custGeom>
              <a:avLst/>
              <a:gdLst/>
              <a:ahLst/>
              <a:cxnLst/>
              <a:rect l="l" t="t" r="r" b="b"/>
              <a:pathLst>
                <a:path w="66675" h="71754">
                  <a:moveTo>
                    <a:pt x="0" y="0"/>
                  </a:moveTo>
                  <a:lnTo>
                    <a:pt x="2286" y="71500"/>
                  </a:lnTo>
                </a:path>
                <a:path w="66675" h="71754">
                  <a:moveTo>
                    <a:pt x="64007" y="0"/>
                  </a:moveTo>
                  <a:lnTo>
                    <a:pt x="66293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3" name="object 113"/>
          <p:cNvSpPr txBox="1"/>
          <p:nvPr/>
        </p:nvSpPr>
        <p:spPr>
          <a:xfrm>
            <a:off x="6114922" y="4754371"/>
            <a:ext cx="37020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indent="7620">
              <a:lnSpc>
                <a:spcPct val="100000"/>
              </a:lnSpc>
              <a:spcBef>
                <a:spcPts val="105"/>
              </a:spcBef>
            </a:pPr>
            <a:r>
              <a:rPr sz="1050" b="1" spc="5" dirty="0">
                <a:latin typeface="Arial"/>
                <a:cs typeface="Arial"/>
              </a:rPr>
              <a:t>Main </a:t>
            </a:r>
            <a:r>
              <a:rPr sz="1050" b="1" spc="-28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E</a:t>
            </a:r>
            <a:r>
              <a:rPr sz="1050" b="1" spc="-5" dirty="0">
                <a:latin typeface="Arial"/>
                <a:cs typeface="Arial"/>
              </a:rPr>
              <a:t>ff</a:t>
            </a:r>
            <a:r>
              <a:rPr sz="1050" b="1" dirty="0">
                <a:latin typeface="Arial"/>
                <a:cs typeface="Arial"/>
              </a:rPr>
              <a:t>ort</a:t>
            </a:r>
            <a:endParaRPr sz="1050">
              <a:latin typeface="Arial"/>
              <a:cs typeface="Arial"/>
            </a:endParaRPr>
          </a:p>
        </p:txBody>
      </p:sp>
      <p:sp>
        <p:nvSpPr>
          <p:cNvPr id="114" name="object 1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pc="-5" dirty="0"/>
              <a:t>53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85078" y="551179"/>
            <a:ext cx="10496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20" dirty="0">
                <a:latin typeface="Arial"/>
                <a:cs typeface="Arial"/>
              </a:rPr>
              <a:t>M</a:t>
            </a:r>
            <a:r>
              <a:rPr sz="1050" b="1" dirty="0">
                <a:latin typeface="Arial"/>
                <a:cs typeface="Arial"/>
              </a:rPr>
              <a:t>a</a:t>
            </a:r>
            <a:r>
              <a:rPr sz="1050" b="1" spc="-5" dirty="0">
                <a:latin typeface="Arial"/>
                <a:cs typeface="Arial"/>
              </a:rPr>
              <a:t>i</a:t>
            </a:r>
            <a:r>
              <a:rPr sz="1050" b="1" dirty="0">
                <a:latin typeface="Arial"/>
                <a:cs typeface="Arial"/>
              </a:rPr>
              <a:t>n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E</a:t>
            </a:r>
            <a:r>
              <a:rPr sz="1050" b="1" spc="-5" dirty="0">
                <a:latin typeface="Arial"/>
                <a:cs typeface="Arial"/>
              </a:rPr>
              <a:t>ff</a:t>
            </a:r>
            <a:r>
              <a:rPr sz="1050" b="1" dirty="0">
                <a:latin typeface="Arial"/>
                <a:cs typeface="Arial"/>
              </a:rPr>
              <a:t>ort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(</a:t>
            </a:r>
            <a:r>
              <a:rPr sz="1050" b="1" spc="20" dirty="0">
                <a:latin typeface="Arial"/>
                <a:cs typeface="Arial"/>
              </a:rPr>
              <a:t>M</a:t>
            </a:r>
            <a:r>
              <a:rPr sz="1050" b="1" dirty="0">
                <a:latin typeface="Arial"/>
                <a:cs typeface="Arial"/>
              </a:rPr>
              <a:t>E)</a:t>
            </a:r>
            <a:endParaRPr sz="10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28544" y="1629663"/>
            <a:ext cx="3830954" cy="1948814"/>
          </a:xfrm>
          <a:custGeom>
            <a:avLst/>
            <a:gdLst/>
            <a:ahLst/>
            <a:cxnLst/>
            <a:rect l="l" t="t" r="r" b="b"/>
            <a:pathLst>
              <a:path w="3830954" h="1948814">
                <a:moveTo>
                  <a:pt x="2802255" y="50800"/>
                </a:moveTo>
                <a:lnTo>
                  <a:pt x="2774569" y="0"/>
                </a:lnTo>
                <a:lnTo>
                  <a:pt x="138696" y="1435735"/>
                </a:lnTo>
                <a:lnTo>
                  <a:pt x="110998" y="1384935"/>
                </a:lnTo>
                <a:lnTo>
                  <a:pt x="0" y="1544320"/>
                </a:lnTo>
                <a:lnTo>
                  <a:pt x="194183" y="1537462"/>
                </a:lnTo>
                <a:lnTo>
                  <a:pt x="174015" y="1500505"/>
                </a:lnTo>
                <a:lnTo>
                  <a:pt x="166446" y="1486623"/>
                </a:lnTo>
                <a:lnTo>
                  <a:pt x="2802255" y="50800"/>
                </a:lnTo>
                <a:close/>
              </a:path>
              <a:path w="3830954" h="1948814">
                <a:moveTo>
                  <a:pt x="3830447" y="1064006"/>
                </a:moveTo>
                <a:lnTo>
                  <a:pt x="3815804" y="1034034"/>
                </a:lnTo>
                <a:lnTo>
                  <a:pt x="3745230" y="889508"/>
                </a:lnTo>
                <a:lnTo>
                  <a:pt x="3656711" y="1062482"/>
                </a:lnTo>
                <a:lnTo>
                  <a:pt x="3714597" y="1062990"/>
                </a:lnTo>
                <a:lnTo>
                  <a:pt x="3706355" y="1948192"/>
                </a:lnTo>
                <a:lnTo>
                  <a:pt x="3764280" y="1948688"/>
                </a:lnTo>
                <a:lnTo>
                  <a:pt x="3772509" y="1063498"/>
                </a:lnTo>
                <a:lnTo>
                  <a:pt x="3830447" y="106400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09161" y="0"/>
            <a:ext cx="26003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3.</a:t>
            </a:r>
            <a:r>
              <a:rPr sz="2800" spc="-140" dirty="0"/>
              <a:t> </a:t>
            </a:r>
            <a:r>
              <a:rPr sz="2800" spc="-5" dirty="0"/>
              <a:t>Array</a:t>
            </a:r>
            <a:r>
              <a:rPr sz="2800" spc="-30" dirty="0"/>
              <a:t> </a:t>
            </a:r>
            <a:r>
              <a:rPr sz="2800" spc="-5" dirty="0"/>
              <a:t>Forces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268630" y="491439"/>
            <a:ext cx="420179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Arial"/>
                <a:cs typeface="Arial"/>
              </a:rPr>
              <a:t>-</a:t>
            </a:r>
            <a:r>
              <a:rPr sz="1500" spc="-1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Start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with</a:t>
            </a:r>
            <a:r>
              <a:rPr sz="1500" spc="5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Main</a:t>
            </a:r>
            <a:r>
              <a:rPr sz="1500" b="1" i="1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Effort</a:t>
            </a:r>
            <a:r>
              <a:rPr sz="1500" b="1" i="1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for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the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Decisive</a:t>
            </a:r>
            <a:r>
              <a:rPr sz="1500" b="1" i="1" spc="-15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Opn</a:t>
            </a:r>
            <a:r>
              <a:rPr sz="1500" b="1" i="1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and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b="1" i="1" spc="-5" dirty="0">
                <a:latin typeface="Arial"/>
                <a:cs typeface="Arial"/>
              </a:rPr>
              <a:t>add</a:t>
            </a:r>
            <a:r>
              <a:rPr sz="1500" b="1" i="1" spc="-3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the</a:t>
            </a:r>
            <a:r>
              <a:rPr sz="1500" b="1" i="1" spc="-15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enablers</a:t>
            </a:r>
            <a:r>
              <a:rPr sz="1500" b="1" i="1" spc="-1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required.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6834" y="5552947"/>
            <a:ext cx="798385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Enablers: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During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this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step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take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good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notes</a:t>
            </a:r>
            <a:r>
              <a:rPr sz="1200" b="1" dirty="0">
                <a:latin typeface="Arial"/>
                <a:cs typeface="Arial"/>
              </a:rPr>
              <a:t> on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following:</a:t>
            </a:r>
            <a:endParaRPr sz="1200">
              <a:latin typeface="Arial"/>
              <a:cs typeface="Arial"/>
            </a:endParaRPr>
          </a:p>
          <a:p>
            <a:pPr marL="190500" indent="-178435">
              <a:lnSpc>
                <a:spcPct val="100000"/>
              </a:lnSpc>
              <a:buAutoNum type="arabicParenR"/>
              <a:tabLst>
                <a:tab pos="191135" algn="l"/>
              </a:tabLst>
            </a:pPr>
            <a:r>
              <a:rPr sz="1200" b="1" spc="-5" dirty="0">
                <a:latin typeface="Arial"/>
                <a:cs typeface="Arial"/>
              </a:rPr>
              <a:t>Based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BN’s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task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&amp;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purpose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decide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what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size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element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you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are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going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place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under </a:t>
            </a:r>
            <a:r>
              <a:rPr sz="1200" b="1" spc="-5" dirty="0">
                <a:latin typeface="Arial"/>
                <a:cs typeface="Arial"/>
              </a:rPr>
              <a:t>that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BN’s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control.</a:t>
            </a:r>
            <a:endParaRPr sz="1200">
              <a:latin typeface="Arial"/>
              <a:cs typeface="Arial"/>
            </a:endParaRPr>
          </a:p>
          <a:p>
            <a:pPr marL="190500" indent="-178435">
              <a:lnSpc>
                <a:spcPct val="100000"/>
              </a:lnSpc>
              <a:buAutoNum type="arabicParenR"/>
              <a:tabLst>
                <a:tab pos="191135" algn="l"/>
              </a:tabLst>
            </a:pPr>
            <a:r>
              <a:rPr sz="1200" b="1" spc="-5" dirty="0">
                <a:latin typeface="Arial"/>
                <a:cs typeface="Arial"/>
              </a:rPr>
              <a:t>Decide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your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elements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task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&amp; </a:t>
            </a:r>
            <a:r>
              <a:rPr sz="1200" b="1" dirty="0">
                <a:latin typeface="Arial"/>
                <a:cs typeface="Arial"/>
              </a:rPr>
              <a:t>purpose.</a:t>
            </a:r>
            <a:endParaRPr sz="1200">
              <a:latin typeface="Arial"/>
              <a:cs typeface="Arial"/>
            </a:endParaRPr>
          </a:p>
          <a:p>
            <a:pPr marL="190500" indent="-178435">
              <a:lnSpc>
                <a:spcPct val="100000"/>
              </a:lnSpc>
              <a:buAutoNum type="arabicParenR"/>
              <a:tabLst>
                <a:tab pos="191135" algn="l"/>
              </a:tabLst>
            </a:pPr>
            <a:r>
              <a:rPr sz="1200" b="1" spc="-5" dirty="0">
                <a:latin typeface="Arial"/>
                <a:cs typeface="Arial"/>
              </a:rPr>
              <a:t>Decide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command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/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support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relationship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that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element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BN:</a:t>
            </a:r>
            <a:r>
              <a:rPr sz="1200" b="1" dirty="0">
                <a:latin typeface="Arial"/>
                <a:cs typeface="Arial"/>
              </a:rPr>
              <a:t> OPCON,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TACON,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ATTACH</a:t>
            </a:r>
            <a:endParaRPr sz="1200">
              <a:latin typeface="Arial"/>
              <a:cs typeface="Arial"/>
            </a:endParaRPr>
          </a:p>
          <a:p>
            <a:pPr marL="190500" indent="-178435">
              <a:lnSpc>
                <a:spcPct val="100000"/>
              </a:lnSpc>
              <a:buAutoNum type="arabicParenR"/>
              <a:tabLst>
                <a:tab pos="191135" algn="l"/>
              </a:tabLst>
            </a:pPr>
            <a:r>
              <a:rPr sz="1200" b="1" spc="-5" dirty="0">
                <a:latin typeface="Arial"/>
                <a:cs typeface="Arial"/>
              </a:rPr>
              <a:t>Draw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your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element’s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symbol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inside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each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Bn’s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Task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Org </a:t>
            </a:r>
            <a:r>
              <a:rPr sz="1200" b="1" spc="-5" dirty="0">
                <a:latin typeface="Arial"/>
                <a:cs typeface="Arial"/>
              </a:rPr>
              <a:t>Box.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spc="-5" dirty="0">
                <a:latin typeface="Arial"/>
                <a:cs typeface="Arial"/>
              </a:rPr>
              <a:t>**</a:t>
            </a:r>
            <a:r>
              <a:rPr sz="1200" b="1" i="1" spc="-50" dirty="0">
                <a:latin typeface="Arial"/>
                <a:cs typeface="Arial"/>
              </a:rPr>
              <a:t>Y</a:t>
            </a:r>
            <a:r>
              <a:rPr sz="1200" b="1" i="1" dirty="0">
                <a:latin typeface="Arial"/>
                <a:cs typeface="Arial"/>
              </a:rPr>
              <a:t>ou will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ne</a:t>
            </a:r>
            <a:r>
              <a:rPr sz="1200" b="1" i="1" spc="-5" dirty="0">
                <a:latin typeface="Arial"/>
                <a:cs typeface="Arial"/>
              </a:rPr>
              <a:t>e</a:t>
            </a:r>
            <a:r>
              <a:rPr sz="1200" b="1" i="1" dirty="0">
                <a:latin typeface="Arial"/>
                <a:cs typeface="Arial"/>
              </a:rPr>
              <a:t>d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a</a:t>
            </a:r>
            <a:r>
              <a:rPr sz="1200" b="1" i="1" dirty="0">
                <a:latin typeface="Arial"/>
                <a:cs typeface="Arial"/>
              </a:rPr>
              <a:t>ll this criti</a:t>
            </a:r>
            <a:r>
              <a:rPr sz="1200" b="1" i="1" spc="5" dirty="0">
                <a:latin typeface="Arial"/>
                <a:cs typeface="Arial"/>
              </a:rPr>
              <a:t>c</a:t>
            </a:r>
            <a:r>
              <a:rPr sz="1200" b="1" i="1" spc="-5" dirty="0">
                <a:latin typeface="Arial"/>
                <a:cs typeface="Arial"/>
              </a:rPr>
              <a:t>a</a:t>
            </a:r>
            <a:r>
              <a:rPr sz="1200" b="1" i="1" dirty="0">
                <a:latin typeface="Arial"/>
                <a:cs typeface="Arial"/>
              </a:rPr>
              <a:t>l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information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during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t</a:t>
            </a:r>
            <a:r>
              <a:rPr sz="1200" b="1" i="1" spc="-5" dirty="0">
                <a:latin typeface="Arial"/>
                <a:cs typeface="Arial"/>
              </a:rPr>
              <a:t>he</a:t>
            </a:r>
            <a:r>
              <a:rPr sz="1200" b="1" i="1" dirty="0">
                <a:latin typeface="Arial"/>
                <a:cs typeface="Arial"/>
              </a:rPr>
              <a:t> ne</a:t>
            </a:r>
            <a:r>
              <a:rPr sz="1200" b="1" i="1" spc="-5" dirty="0">
                <a:latin typeface="Arial"/>
                <a:cs typeface="Arial"/>
              </a:rPr>
              <a:t>x</a:t>
            </a:r>
            <a:r>
              <a:rPr sz="1200" b="1" i="1" dirty="0">
                <a:latin typeface="Arial"/>
                <a:cs typeface="Arial"/>
              </a:rPr>
              <a:t>t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M</a:t>
            </a:r>
            <a:r>
              <a:rPr sz="1200" b="1" i="1" dirty="0">
                <a:latin typeface="Arial"/>
                <a:cs typeface="Arial"/>
              </a:rPr>
              <a:t>D</a:t>
            </a:r>
            <a:r>
              <a:rPr sz="1200" b="1" i="1" spc="-10" dirty="0">
                <a:latin typeface="Arial"/>
                <a:cs typeface="Arial"/>
              </a:rPr>
              <a:t>M</a:t>
            </a:r>
            <a:r>
              <a:rPr sz="1200" b="1" i="1" dirty="0">
                <a:latin typeface="Arial"/>
                <a:cs typeface="Arial"/>
              </a:rPr>
              <a:t>P</a:t>
            </a:r>
            <a:r>
              <a:rPr sz="1200" b="1" i="1" spc="-3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Step 4: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COA</a:t>
            </a:r>
            <a:r>
              <a:rPr sz="1200" b="1" i="1" spc="-8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A</a:t>
            </a:r>
            <a:r>
              <a:rPr sz="1200" b="1" i="1" spc="-5" dirty="0">
                <a:latin typeface="Arial"/>
                <a:cs typeface="Arial"/>
              </a:rPr>
              <a:t>na</a:t>
            </a:r>
            <a:r>
              <a:rPr sz="1200" b="1" i="1" dirty="0">
                <a:latin typeface="Arial"/>
                <a:cs typeface="Arial"/>
              </a:rPr>
              <a:t>l</a:t>
            </a:r>
            <a:r>
              <a:rPr sz="1200" b="1" i="1" spc="5" dirty="0">
                <a:latin typeface="Arial"/>
                <a:cs typeface="Arial"/>
              </a:rPr>
              <a:t>y</a:t>
            </a:r>
            <a:r>
              <a:rPr sz="1200" b="1" i="1" spc="-5" dirty="0">
                <a:latin typeface="Arial"/>
                <a:cs typeface="Arial"/>
              </a:rPr>
              <a:t>s</a:t>
            </a:r>
            <a:r>
              <a:rPr sz="1200" b="1" i="1" dirty="0">
                <a:latin typeface="Arial"/>
                <a:cs typeface="Arial"/>
              </a:rPr>
              <a:t>is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(</a:t>
            </a:r>
            <a:r>
              <a:rPr sz="1200" b="1" i="1" spc="-35" dirty="0">
                <a:latin typeface="Arial"/>
                <a:cs typeface="Arial"/>
              </a:rPr>
              <a:t>W</a:t>
            </a:r>
            <a:r>
              <a:rPr sz="1200" b="1" i="1" spc="-5" dirty="0">
                <a:latin typeface="Arial"/>
                <a:cs typeface="Arial"/>
              </a:rPr>
              <a:t>ar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G</a:t>
            </a:r>
            <a:r>
              <a:rPr sz="1200" b="1" i="1" spc="5" dirty="0">
                <a:latin typeface="Arial"/>
                <a:cs typeface="Arial"/>
              </a:rPr>
              <a:t>a</a:t>
            </a:r>
            <a:r>
              <a:rPr sz="1200" b="1" i="1" dirty="0">
                <a:latin typeface="Arial"/>
                <a:cs typeface="Arial"/>
              </a:rPr>
              <a:t>ming)!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84164" y="935736"/>
            <a:ext cx="550545" cy="478790"/>
            <a:chOff x="5884164" y="935736"/>
            <a:chExt cx="550545" cy="478790"/>
          </a:xfrm>
        </p:grpSpPr>
        <p:sp>
          <p:nvSpPr>
            <p:cNvPr id="8" name="object 8"/>
            <p:cNvSpPr/>
            <p:nvPr/>
          </p:nvSpPr>
          <p:spPr>
            <a:xfrm>
              <a:off x="6054852" y="1203960"/>
              <a:ext cx="373380" cy="204470"/>
            </a:xfrm>
            <a:custGeom>
              <a:avLst/>
              <a:gdLst/>
              <a:ahLst/>
              <a:cxnLst/>
              <a:rect l="l" t="t" r="r" b="b"/>
              <a:pathLst>
                <a:path w="373379" h="204469">
                  <a:moveTo>
                    <a:pt x="0" y="204215"/>
                  </a:moveTo>
                  <a:lnTo>
                    <a:pt x="373379" y="204215"/>
                  </a:lnTo>
                  <a:lnTo>
                    <a:pt x="373379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34100" y="1357884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108203" y="35051"/>
                  </a:moveTo>
                  <a:lnTo>
                    <a:pt x="80010" y="4571"/>
                  </a:lnTo>
                  <a:lnTo>
                    <a:pt x="53848" y="0"/>
                  </a:lnTo>
                  <a:lnTo>
                    <a:pt x="41655" y="1396"/>
                  </a:lnTo>
                  <a:lnTo>
                    <a:pt x="4317" y="21716"/>
                  </a:lnTo>
                  <a:lnTo>
                    <a:pt x="1015" y="27431"/>
                  </a:lnTo>
                  <a:lnTo>
                    <a:pt x="0" y="34543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40780" y="1357884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53848" y="0"/>
                  </a:moveTo>
                  <a:lnTo>
                    <a:pt x="15112" y="10921"/>
                  </a:lnTo>
                  <a:lnTo>
                    <a:pt x="0" y="34543"/>
                  </a:lnTo>
                  <a:lnTo>
                    <a:pt x="108204" y="35051"/>
                  </a:lnTo>
                  <a:lnTo>
                    <a:pt x="80010" y="4571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40780" y="1357884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108204" y="35051"/>
                  </a:moveTo>
                  <a:lnTo>
                    <a:pt x="80010" y="4571"/>
                  </a:lnTo>
                  <a:lnTo>
                    <a:pt x="53848" y="0"/>
                  </a:lnTo>
                  <a:lnTo>
                    <a:pt x="41656" y="1396"/>
                  </a:lnTo>
                  <a:lnTo>
                    <a:pt x="4318" y="21716"/>
                  </a:lnTo>
                  <a:lnTo>
                    <a:pt x="1016" y="27431"/>
                  </a:lnTo>
                  <a:lnTo>
                    <a:pt x="0" y="34543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993892" y="1143000"/>
              <a:ext cx="373380" cy="204470"/>
            </a:xfrm>
            <a:custGeom>
              <a:avLst/>
              <a:gdLst/>
              <a:ahLst/>
              <a:cxnLst/>
              <a:rect l="l" t="t" r="r" b="b"/>
              <a:pathLst>
                <a:path w="373379" h="204469">
                  <a:moveTo>
                    <a:pt x="373379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373379" y="204215"/>
                  </a:lnTo>
                  <a:lnTo>
                    <a:pt x="373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93892" y="1143000"/>
              <a:ext cx="373380" cy="204470"/>
            </a:xfrm>
            <a:custGeom>
              <a:avLst/>
              <a:gdLst/>
              <a:ahLst/>
              <a:cxnLst/>
              <a:rect l="l" t="t" r="r" b="b"/>
              <a:pathLst>
                <a:path w="373379" h="204469">
                  <a:moveTo>
                    <a:pt x="0" y="204215"/>
                  </a:moveTo>
                  <a:lnTo>
                    <a:pt x="373379" y="204215"/>
                  </a:lnTo>
                  <a:lnTo>
                    <a:pt x="373379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73140" y="1296924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53848" y="0"/>
                  </a:moveTo>
                  <a:lnTo>
                    <a:pt x="15112" y="10922"/>
                  </a:lnTo>
                  <a:lnTo>
                    <a:pt x="0" y="34543"/>
                  </a:lnTo>
                  <a:lnTo>
                    <a:pt x="108204" y="35051"/>
                  </a:lnTo>
                  <a:lnTo>
                    <a:pt x="80010" y="4572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73140" y="1296924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108204" y="35051"/>
                  </a:moveTo>
                  <a:lnTo>
                    <a:pt x="80010" y="4572"/>
                  </a:lnTo>
                  <a:lnTo>
                    <a:pt x="53848" y="0"/>
                  </a:lnTo>
                  <a:lnTo>
                    <a:pt x="41656" y="1397"/>
                  </a:lnTo>
                  <a:lnTo>
                    <a:pt x="4318" y="21716"/>
                  </a:lnTo>
                  <a:lnTo>
                    <a:pt x="1015" y="27431"/>
                  </a:lnTo>
                  <a:lnTo>
                    <a:pt x="0" y="34543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79820" y="1296924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53847" y="0"/>
                  </a:moveTo>
                  <a:lnTo>
                    <a:pt x="15112" y="10922"/>
                  </a:lnTo>
                  <a:lnTo>
                    <a:pt x="0" y="34543"/>
                  </a:lnTo>
                  <a:lnTo>
                    <a:pt x="108203" y="35051"/>
                  </a:lnTo>
                  <a:lnTo>
                    <a:pt x="80009" y="4572"/>
                  </a:lnTo>
                  <a:lnTo>
                    <a:pt x="538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79820" y="1296924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108203" y="35051"/>
                  </a:moveTo>
                  <a:lnTo>
                    <a:pt x="80009" y="4572"/>
                  </a:lnTo>
                  <a:lnTo>
                    <a:pt x="53847" y="0"/>
                  </a:lnTo>
                  <a:lnTo>
                    <a:pt x="41655" y="1397"/>
                  </a:lnTo>
                  <a:lnTo>
                    <a:pt x="4317" y="21716"/>
                  </a:lnTo>
                  <a:lnTo>
                    <a:pt x="1015" y="27431"/>
                  </a:lnTo>
                  <a:lnTo>
                    <a:pt x="0" y="34543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945124" y="1082040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371855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371855" y="204215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45124" y="1082040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0" y="204215"/>
                  </a:moveTo>
                  <a:lnTo>
                    <a:pt x="371855" y="204215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24372" y="1235963"/>
              <a:ext cx="106680" cy="35560"/>
            </a:xfrm>
            <a:custGeom>
              <a:avLst/>
              <a:gdLst/>
              <a:ahLst/>
              <a:cxnLst/>
              <a:rect l="l" t="t" r="r" b="b"/>
              <a:pathLst>
                <a:path w="106679" h="35559">
                  <a:moveTo>
                    <a:pt x="53086" y="0"/>
                  </a:moveTo>
                  <a:lnTo>
                    <a:pt x="14858" y="10922"/>
                  </a:lnTo>
                  <a:lnTo>
                    <a:pt x="0" y="34544"/>
                  </a:lnTo>
                  <a:lnTo>
                    <a:pt x="106679" y="35051"/>
                  </a:lnTo>
                  <a:lnTo>
                    <a:pt x="78866" y="4572"/>
                  </a:lnTo>
                  <a:lnTo>
                    <a:pt x="530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024372" y="1235963"/>
              <a:ext cx="106680" cy="35560"/>
            </a:xfrm>
            <a:custGeom>
              <a:avLst/>
              <a:gdLst/>
              <a:ahLst/>
              <a:cxnLst/>
              <a:rect l="l" t="t" r="r" b="b"/>
              <a:pathLst>
                <a:path w="106679" h="35559">
                  <a:moveTo>
                    <a:pt x="106679" y="35051"/>
                  </a:moveTo>
                  <a:lnTo>
                    <a:pt x="78866" y="4572"/>
                  </a:lnTo>
                  <a:lnTo>
                    <a:pt x="53086" y="0"/>
                  </a:lnTo>
                  <a:lnTo>
                    <a:pt x="41020" y="1397"/>
                  </a:lnTo>
                  <a:lnTo>
                    <a:pt x="4190" y="21716"/>
                  </a:lnTo>
                  <a:lnTo>
                    <a:pt x="1015" y="27432"/>
                  </a:lnTo>
                  <a:lnTo>
                    <a:pt x="0" y="34544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31052" y="1235963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53848" y="0"/>
                  </a:moveTo>
                  <a:lnTo>
                    <a:pt x="15112" y="10922"/>
                  </a:lnTo>
                  <a:lnTo>
                    <a:pt x="0" y="34544"/>
                  </a:lnTo>
                  <a:lnTo>
                    <a:pt x="108203" y="35051"/>
                  </a:lnTo>
                  <a:lnTo>
                    <a:pt x="80010" y="4572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131052" y="1235963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108203" y="35051"/>
                  </a:moveTo>
                  <a:lnTo>
                    <a:pt x="80010" y="4572"/>
                  </a:lnTo>
                  <a:lnTo>
                    <a:pt x="53848" y="0"/>
                  </a:lnTo>
                  <a:lnTo>
                    <a:pt x="41656" y="1397"/>
                  </a:lnTo>
                  <a:lnTo>
                    <a:pt x="4318" y="21716"/>
                  </a:lnTo>
                  <a:lnTo>
                    <a:pt x="1015" y="27432"/>
                  </a:lnTo>
                  <a:lnTo>
                    <a:pt x="0" y="34544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890260" y="101650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371856" y="0"/>
                  </a:moveTo>
                  <a:lnTo>
                    <a:pt x="0" y="0"/>
                  </a:lnTo>
                  <a:lnTo>
                    <a:pt x="0" y="204215"/>
                  </a:lnTo>
                  <a:lnTo>
                    <a:pt x="371856" y="204215"/>
                  </a:lnTo>
                  <a:lnTo>
                    <a:pt x="371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890260" y="1016508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10" h="204469">
                  <a:moveTo>
                    <a:pt x="0" y="204215"/>
                  </a:moveTo>
                  <a:lnTo>
                    <a:pt x="371856" y="204215"/>
                  </a:lnTo>
                  <a:lnTo>
                    <a:pt x="371856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967984" y="1170431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53848" y="0"/>
                  </a:moveTo>
                  <a:lnTo>
                    <a:pt x="15112" y="10921"/>
                  </a:lnTo>
                  <a:lnTo>
                    <a:pt x="0" y="34543"/>
                  </a:lnTo>
                  <a:lnTo>
                    <a:pt x="108203" y="35051"/>
                  </a:lnTo>
                  <a:lnTo>
                    <a:pt x="80010" y="4571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967984" y="1170431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108203" y="35051"/>
                  </a:moveTo>
                  <a:lnTo>
                    <a:pt x="80010" y="4571"/>
                  </a:lnTo>
                  <a:lnTo>
                    <a:pt x="53848" y="0"/>
                  </a:lnTo>
                  <a:lnTo>
                    <a:pt x="41655" y="1396"/>
                  </a:lnTo>
                  <a:lnTo>
                    <a:pt x="4317" y="21716"/>
                  </a:lnTo>
                  <a:lnTo>
                    <a:pt x="1015" y="27431"/>
                  </a:lnTo>
                  <a:lnTo>
                    <a:pt x="0" y="34543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074664" y="1170431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53848" y="0"/>
                  </a:moveTo>
                  <a:lnTo>
                    <a:pt x="15112" y="10921"/>
                  </a:lnTo>
                  <a:lnTo>
                    <a:pt x="0" y="34543"/>
                  </a:lnTo>
                  <a:lnTo>
                    <a:pt x="108203" y="35051"/>
                  </a:lnTo>
                  <a:lnTo>
                    <a:pt x="80010" y="4571"/>
                  </a:lnTo>
                  <a:lnTo>
                    <a:pt x="538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074664" y="1170431"/>
              <a:ext cx="108585" cy="35560"/>
            </a:xfrm>
            <a:custGeom>
              <a:avLst/>
              <a:gdLst/>
              <a:ahLst/>
              <a:cxnLst/>
              <a:rect l="l" t="t" r="r" b="b"/>
              <a:pathLst>
                <a:path w="108585" h="35559">
                  <a:moveTo>
                    <a:pt x="108203" y="35051"/>
                  </a:moveTo>
                  <a:lnTo>
                    <a:pt x="80010" y="4571"/>
                  </a:lnTo>
                  <a:lnTo>
                    <a:pt x="53848" y="0"/>
                  </a:lnTo>
                  <a:lnTo>
                    <a:pt x="41656" y="1396"/>
                  </a:lnTo>
                  <a:lnTo>
                    <a:pt x="4318" y="21716"/>
                  </a:lnTo>
                  <a:lnTo>
                    <a:pt x="1015" y="27431"/>
                  </a:lnTo>
                  <a:lnTo>
                    <a:pt x="0" y="34543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890260" y="1016508"/>
              <a:ext cx="370840" cy="204470"/>
            </a:xfrm>
            <a:custGeom>
              <a:avLst/>
              <a:gdLst/>
              <a:ahLst/>
              <a:cxnLst/>
              <a:rect l="l" t="t" r="r" b="b"/>
              <a:pathLst>
                <a:path w="370839" h="204469">
                  <a:moveTo>
                    <a:pt x="1524" y="204215"/>
                  </a:moveTo>
                  <a:lnTo>
                    <a:pt x="368807" y="0"/>
                  </a:lnTo>
                </a:path>
                <a:path w="370839" h="204469">
                  <a:moveTo>
                    <a:pt x="0" y="0"/>
                  </a:moveTo>
                  <a:lnTo>
                    <a:pt x="370331" y="201167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073902" y="945642"/>
              <a:ext cx="2540" cy="71755"/>
            </a:xfrm>
            <a:custGeom>
              <a:avLst/>
              <a:gdLst/>
              <a:ahLst/>
              <a:cxnLst/>
              <a:rect l="l" t="t" r="r" b="b"/>
              <a:pathLst>
                <a:path w="2539" h="71755">
                  <a:moveTo>
                    <a:pt x="0" y="0"/>
                  </a:moveTo>
                  <a:lnTo>
                    <a:pt x="2286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969508" y="1620011"/>
            <a:ext cx="388620" cy="200025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6045">
              <a:lnSpc>
                <a:spcPts val="1415"/>
              </a:lnSpc>
            </a:pPr>
            <a:r>
              <a:rPr sz="1200" b="1" dirty="0">
                <a:latin typeface="Calibri"/>
                <a:cs typeface="Calibri"/>
              </a:rPr>
              <a:t>CA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3" name="object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6479" y="1522475"/>
            <a:ext cx="67056" cy="68580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5981700" y="2026920"/>
            <a:ext cx="394970" cy="203200"/>
          </a:xfrm>
          <a:custGeom>
            <a:avLst/>
            <a:gdLst/>
            <a:ahLst/>
            <a:cxnLst/>
            <a:rect l="l" t="t" r="r" b="b"/>
            <a:pathLst>
              <a:path w="394970" h="203200">
                <a:moveTo>
                  <a:pt x="0" y="202691"/>
                </a:moveTo>
                <a:lnTo>
                  <a:pt x="394715" y="202691"/>
                </a:lnTo>
                <a:lnTo>
                  <a:pt x="394715" y="0"/>
                </a:lnTo>
                <a:lnTo>
                  <a:pt x="0" y="0"/>
                </a:lnTo>
                <a:lnTo>
                  <a:pt x="0" y="202691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617464" y="824483"/>
            <a:ext cx="2078989" cy="1661160"/>
          </a:xfrm>
          <a:prstGeom prst="rect">
            <a:avLst/>
          </a:prstGeom>
          <a:ln w="57911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750">
              <a:latin typeface="Times New Roman"/>
              <a:cs typeface="Times New Roman"/>
            </a:endParaRPr>
          </a:p>
          <a:p>
            <a:pPr marL="511175">
              <a:lnSpc>
                <a:spcPct val="100000"/>
              </a:lnSpc>
              <a:spcBef>
                <a:spcPts val="5"/>
              </a:spcBef>
            </a:pPr>
            <a:r>
              <a:rPr sz="900" b="1" spc="5" dirty="0">
                <a:latin typeface="Calibri"/>
                <a:cs typeface="Calibri"/>
              </a:rPr>
              <a:t>MI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126860" y="1927860"/>
            <a:ext cx="100330" cy="209550"/>
            <a:chOff x="6126860" y="1927860"/>
            <a:chExt cx="100330" cy="209550"/>
          </a:xfrm>
        </p:grpSpPr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6860" y="2032762"/>
              <a:ext cx="100329" cy="10426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34099" y="1927860"/>
              <a:ext cx="67056" cy="67056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6836664" y="1927860"/>
            <a:ext cx="416559" cy="311150"/>
            <a:chOff x="6836664" y="1927860"/>
            <a:chExt cx="416559" cy="311150"/>
          </a:xfrm>
        </p:grpSpPr>
        <p:sp>
          <p:nvSpPr>
            <p:cNvPr id="40" name="object 40"/>
            <p:cNvSpPr/>
            <p:nvPr/>
          </p:nvSpPr>
          <p:spPr>
            <a:xfrm>
              <a:off x="6842760" y="2022348"/>
              <a:ext cx="403860" cy="210820"/>
            </a:xfrm>
            <a:custGeom>
              <a:avLst/>
              <a:gdLst/>
              <a:ahLst/>
              <a:cxnLst/>
              <a:rect l="l" t="t" r="r" b="b"/>
              <a:pathLst>
                <a:path w="403859" h="210819">
                  <a:moveTo>
                    <a:pt x="0" y="210312"/>
                  </a:moveTo>
                  <a:lnTo>
                    <a:pt x="403859" y="210312"/>
                  </a:lnTo>
                  <a:lnTo>
                    <a:pt x="403859" y="0"/>
                  </a:lnTo>
                  <a:lnTo>
                    <a:pt x="0" y="0"/>
                  </a:lnTo>
                  <a:lnTo>
                    <a:pt x="0" y="21031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979920" y="2081784"/>
              <a:ext cx="128270" cy="52069"/>
            </a:xfrm>
            <a:custGeom>
              <a:avLst/>
              <a:gdLst/>
              <a:ahLst/>
              <a:cxnLst/>
              <a:rect l="l" t="t" r="r" b="b"/>
              <a:pathLst>
                <a:path w="128270" h="52069">
                  <a:moveTo>
                    <a:pt x="64007" y="1524"/>
                  </a:moveTo>
                  <a:lnTo>
                    <a:pt x="64007" y="42671"/>
                  </a:lnTo>
                </a:path>
                <a:path w="128270" h="52069">
                  <a:moveTo>
                    <a:pt x="0" y="1524"/>
                  </a:moveTo>
                  <a:lnTo>
                    <a:pt x="0" y="51815"/>
                  </a:lnTo>
                </a:path>
                <a:path w="128270" h="52069">
                  <a:moveTo>
                    <a:pt x="128015" y="1524"/>
                  </a:moveTo>
                  <a:lnTo>
                    <a:pt x="128015" y="51815"/>
                  </a:lnTo>
                </a:path>
                <a:path w="128270" h="52069">
                  <a:moveTo>
                    <a:pt x="0" y="0"/>
                  </a:moveTo>
                  <a:lnTo>
                    <a:pt x="128015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963156" y="2183892"/>
              <a:ext cx="161925" cy="22860"/>
            </a:xfrm>
            <a:custGeom>
              <a:avLst/>
              <a:gdLst/>
              <a:ahLst/>
              <a:cxnLst/>
              <a:rect l="l" t="t" r="r" b="b"/>
              <a:pathLst>
                <a:path w="161925" h="22860">
                  <a:moveTo>
                    <a:pt x="80772" y="22860"/>
                  </a:moveTo>
                  <a:lnTo>
                    <a:pt x="48005" y="635"/>
                  </a:lnTo>
                  <a:lnTo>
                    <a:pt x="40259" y="0"/>
                  </a:lnTo>
                  <a:lnTo>
                    <a:pt x="31115" y="888"/>
                  </a:lnTo>
                  <a:lnTo>
                    <a:pt x="762" y="17907"/>
                  </a:lnTo>
                  <a:lnTo>
                    <a:pt x="0" y="22606"/>
                  </a:lnTo>
                </a:path>
                <a:path w="161925" h="22860">
                  <a:moveTo>
                    <a:pt x="161544" y="22860"/>
                  </a:moveTo>
                  <a:lnTo>
                    <a:pt x="128777" y="635"/>
                  </a:lnTo>
                  <a:lnTo>
                    <a:pt x="121030" y="0"/>
                  </a:lnTo>
                  <a:lnTo>
                    <a:pt x="111887" y="888"/>
                  </a:lnTo>
                  <a:lnTo>
                    <a:pt x="81534" y="17907"/>
                  </a:lnTo>
                  <a:lnTo>
                    <a:pt x="80772" y="22606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23532" y="1927860"/>
              <a:ext cx="234696" cy="67056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6819900" y="1507236"/>
            <a:ext cx="407034" cy="314325"/>
            <a:chOff x="6819900" y="1507236"/>
            <a:chExt cx="407034" cy="314325"/>
          </a:xfrm>
        </p:grpSpPr>
        <p:sp>
          <p:nvSpPr>
            <p:cNvPr id="45" name="object 45"/>
            <p:cNvSpPr/>
            <p:nvPr/>
          </p:nvSpPr>
          <p:spPr>
            <a:xfrm>
              <a:off x="6825995" y="1594104"/>
              <a:ext cx="394970" cy="220979"/>
            </a:xfrm>
            <a:custGeom>
              <a:avLst/>
              <a:gdLst/>
              <a:ahLst/>
              <a:cxnLst/>
              <a:rect l="l" t="t" r="r" b="b"/>
              <a:pathLst>
                <a:path w="394970" h="220980">
                  <a:moveTo>
                    <a:pt x="0" y="220979"/>
                  </a:moveTo>
                  <a:lnTo>
                    <a:pt x="394716" y="220979"/>
                  </a:lnTo>
                  <a:lnTo>
                    <a:pt x="394716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827520" y="1598676"/>
              <a:ext cx="391795" cy="212090"/>
            </a:xfrm>
            <a:custGeom>
              <a:avLst/>
              <a:gdLst/>
              <a:ahLst/>
              <a:cxnLst/>
              <a:rect l="l" t="t" r="r" b="b"/>
              <a:pathLst>
                <a:path w="391795" h="212089">
                  <a:moveTo>
                    <a:pt x="0" y="0"/>
                  </a:moveTo>
                  <a:lnTo>
                    <a:pt x="196469" y="134493"/>
                  </a:lnTo>
                  <a:lnTo>
                    <a:pt x="196469" y="78359"/>
                  </a:lnTo>
                  <a:lnTo>
                    <a:pt x="391668" y="211836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96684" y="1507236"/>
              <a:ext cx="67056" cy="68580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6800088" y="1097280"/>
            <a:ext cx="399415" cy="302260"/>
            <a:chOff x="6800088" y="1097280"/>
            <a:chExt cx="399415" cy="302260"/>
          </a:xfrm>
        </p:grpSpPr>
        <p:sp>
          <p:nvSpPr>
            <p:cNvPr id="49" name="object 49"/>
            <p:cNvSpPr/>
            <p:nvPr/>
          </p:nvSpPr>
          <p:spPr>
            <a:xfrm>
              <a:off x="6865620" y="1222248"/>
              <a:ext cx="266700" cy="131445"/>
            </a:xfrm>
            <a:custGeom>
              <a:avLst/>
              <a:gdLst/>
              <a:ahLst/>
              <a:cxnLst/>
              <a:rect l="l" t="t" r="r" b="b"/>
              <a:pathLst>
                <a:path w="266700" h="131444">
                  <a:moveTo>
                    <a:pt x="0" y="65531"/>
                  </a:moveTo>
                  <a:lnTo>
                    <a:pt x="10477" y="40022"/>
                  </a:lnTo>
                  <a:lnTo>
                    <a:pt x="39052" y="19192"/>
                  </a:lnTo>
                  <a:lnTo>
                    <a:pt x="81438" y="5149"/>
                  </a:lnTo>
                  <a:lnTo>
                    <a:pt x="133350" y="0"/>
                  </a:lnTo>
                  <a:lnTo>
                    <a:pt x="185261" y="5149"/>
                  </a:lnTo>
                  <a:lnTo>
                    <a:pt x="227647" y="19192"/>
                  </a:lnTo>
                  <a:lnTo>
                    <a:pt x="256222" y="40022"/>
                  </a:lnTo>
                  <a:lnTo>
                    <a:pt x="266700" y="65531"/>
                  </a:lnTo>
                  <a:lnTo>
                    <a:pt x="256222" y="91041"/>
                  </a:lnTo>
                  <a:lnTo>
                    <a:pt x="227647" y="111871"/>
                  </a:lnTo>
                  <a:lnTo>
                    <a:pt x="185261" y="125914"/>
                  </a:lnTo>
                  <a:lnTo>
                    <a:pt x="133350" y="131063"/>
                  </a:lnTo>
                  <a:lnTo>
                    <a:pt x="81438" y="125914"/>
                  </a:lnTo>
                  <a:lnTo>
                    <a:pt x="39052" y="111871"/>
                  </a:lnTo>
                  <a:lnTo>
                    <a:pt x="10477" y="91041"/>
                  </a:lnTo>
                  <a:lnTo>
                    <a:pt x="0" y="65531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807708" y="1179576"/>
              <a:ext cx="386080" cy="213360"/>
            </a:xfrm>
            <a:custGeom>
              <a:avLst/>
              <a:gdLst/>
              <a:ahLst/>
              <a:cxnLst/>
              <a:rect l="l" t="t" r="r" b="b"/>
              <a:pathLst>
                <a:path w="386079" h="213359">
                  <a:moveTo>
                    <a:pt x="0" y="213360"/>
                  </a:moveTo>
                  <a:lnTo>
                    <a:pt x="385572" y="213360"/>
                  </a:lnTo>
                  <a:lnTo>
                    <a:pt x="385572" y="0"/>
                  </a:lnTo>
                  <a:lnTo>
                    <a:pt x="0" y="0"/>
                  </a:lnTo>
                  <a:lnTo>
                    <a:pt x="0" y="21336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806184" y="1179576"/>
              <a:ext cx="386080" cy="213360"/>
            </a:xfrm>
            <a:custGeom>
              <a:avLst/>
              <a:gdLst/>
              <a:ahLst/>
              <a:cxnLst/>
              <a:rect l="l" t="t" r="r" b="b"/>
              <a:pathLst>
                <a:path w="386079" h="213359">
                  <a:moveTo>
                    <a:pt x="3048" y="213360"/>
                  </a:moveTo>
                  <a:lnTo>
                    <a:pt x="384048" y="0"/>
                  </a:lnTo>
                </a:path>
                <a:path w="386079" h="213359">
                  <a:moveTo>
                    <a:pt x="385572" y="211836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70776" y="1097280"/>
              <a:ext cx="67055" cy="6705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0192" y="1097280"/>
              <a:ext cx="67055" cy="670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0504" y="1097280"/>
              <a:ext cx="67056" cy="67056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394715" y="3547871"/>
            <a:ext cx="2382520" cy="1656714"/>
            <a:chOff x="394715" y="3547871"/>
            <a:chExt cx="2382520" cy="1656714"/>
          </a:xfrm>
        </p:grpSpPr>
        <p:pic>
          <p:nvPicPr>
            <p:cNvPr id="56" name="object 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3671" y="3576827"/>
              <a:ext cx="2324100" cy="1598675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09193" y="3562349"/>
              <a:ext cx="2353310" cy="1628139"/>
            </a:xfrm>
            <a:custGeom>
              <a:avLst/>
              <a:gdLst/>
              <a:ahLst/>
              <a:cxnLst/>
              <a:rect l="l" t="t" r="r" b="b"/>
              <a:pathLst>
                <a:path w="2353310" h="1628139">
                  <a:moveTo>
                    <a:pt x="0" y="1627632"/>
                  </a:moveTo>
                  <a:lnTo>
                    <a:pt x="2353056" y="1627632"/>
                  </a:lnTo>
                  <a:lnTo>
                    <a:pt x="2353056" y="0"/>
                  </a:lnTo>
                  <a:lnTo>
                    <a:pt x="0" y="0"/>
                  </a:lnTo>
                  <a:lnTo>
                    <a:pt x="0" y="1627632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988771" y="4251401"/>
            <a:ext cx="1657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endParaRPr sz="18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78536" y="4222242"/>
            <a:ext cx="165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endParaRPr sz="18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695957" y="4206951"/>
            <a:ext cx="1657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endParaRPr sz="1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294126" y="3643376"/>
            <a:ext cx="2495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097273" y="4307585"/>
            <a:ext cx="256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66FF"/>
                </a:solidFill>
                <a:latin typeface="Calibri"/>
                <a:cs typeface="Calibri"/>
              </a:rPr>
              <a:t>R</a:t>
            </a:r>
            <a:r>
              <a:rPr sz="1200" b="1" spc="-10" dirty="0">
                <a:solidFill>
                  <a:srgbClr val="0066FF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927728" y="3656203"/>
            <a:ext cx="273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B</a:t>
            </a:r>
            <a:r>
              <a:rPr sz="1200" b="1" spc="-20" dirty="0">
                <a:solidFill>
                  <a:srgbClr val="0066FF"/>
                </a:solidFill>
                <a:latin typeface="Calibri"/>
                <a:cs typeface="Calibri"/>
              </a:rPr>
              <a:t>S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268471" y="4311142"/>
            <a:ext cx="2711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BEB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334005" y="2998470"/>
            <a:ext cx="6628130" cy="2425065"/>
          </a:xfrm>
          <a:custGeom>
            <a:avLst/>
            <a:gdLst/>
            <a:ahLst/>
            <a:cxnLst/>
            <a:rect l="l" t="t" r="r" b="b"/>
            <a:pathLst>
              <a:path w="6628130" h="2425065">
                <a:moveTo>
                  <a:pt x="2452116" y="2424683"/>
                </a:moveTo>
                <a:lnTo>
                  <a:pt x="6627876" y="2424683"/>
                </a:lnTo>
                <a:lnTo>
                  <a:pt x="6627876" y="70103"/>
                </a:lnTo>
                <a:lnTo>
                  <a:pt x="2452116" y="70103"/>
                </a:lnTo>
                <a:lnTo>
                  <a:pt x="2452116" y="2424683"/>
                </a:lnTo>
                <a:close/>
              </a:path>
              <a:path w="6628130" h="2425065">
                <a:moveTo>
                  <a:pt x="0" y="374903"/>
                </a:moveTo>
                <a:lnTo>
                  <a:pt x="638556" y="374903"/>
                </a:lnTo>
                <a:lnTo>
                  <a:pt x="638556" y="0"/>
                </a:lnTo>
                <a:lnTo>
                  <a:pt x="0" y="0"/>
                </a:lnTo>
                <a:lnTo>
                  <a:pt x="0" y="374903"/>
                </a:lnTo>
                <a:close/>
              </a:path>
              <a:path w="6628130" h="2425065">
                <a:moveTo>
                  <a:pt x="754380" y="374903"/>
                </a:moveTo>
                <a:lnTo>
                  <a:pt x="1391412" y="374903"/>
                </a:lnTo>
                <a:lnTo>
                  <a:pt x="1391412" y="0"/>
                </a:lnTo>
                <a:lnTo>
                  <a:pt x="754380" y="0"/>
                </a:lnTo>
                <a:lnTo>
                  <a:pt x="754380" y="374903"/>
                </a:lnTo>
                <a:close/>
              </a:path>
              <a:path w="6628130" h="2425065">
                <a:moveTo>
                  <a:pt x="1554480" y="384047"/>
                </a:moveTo>
                <a:lnTo>
                  <a:pt x="2193036" y="384047"/>
                </a:lnTo>
                <a:lnTo>
                  <a:pt x="2193036" y="9143"/>
                </a:lnTo>
                <a:lnTo>
                  <a:pt x="1554480" y="9143"/>
                </a:lnTo>
                <a:lnTo>
                  <a:pt x="1554480" y="384047"/>
                </a:lnTo>
                <a:close/>
              </a:path>
              <a:path w="6628130" h="2425065">
                <a:moveTo>
                  <a:pt x="771144" y="1900427"/>
                </a:moveTo>
                <a:lnTo>
                  <a:pt x="1409699" y="1900427"/>
                </a:lnTo>
                <a:lnTo>
                  <a:pt x="1409699" y="1525523"/>
                </a:lnTo>
                <a:lnTo>
                  <a:pt x="771144" y="1525523"/>
                </a:lnTo>
                <a:lnTo>
                  <a:pt x="771144" y="1900427"/>
                </a:lnTo>
                <a:close/>
              </a:path>
              <a:path w="6628130" h="2425065">
                <a:moveTo>
                  <a:pt x="790956" y="1232915"/>
                </a:moveTo>
                <a:lnTo>
                  <a:pt x="1427988" y="1232915"/>
                </a:lnTo>
                <a:lnTo>
                  <a:pt x="1427988" y="858011"/>
                </a:lnTo>
                <a:lnTo>
                  <a:pt x="790956" y="858011"/>
                </a:lnTo>
                <a:lnTo>
                  <a:pt x="790956" y="1232915"/>
                </a:lnTo>
                <a:close/>
              </a:path>
              <a:path w="6628130" h="2425065">
                <a:moveTo>
                  <a:pt x="1591056" y="1242059"/>
                </a:moveTo>
                <a:lnTo>
                  <a:pt x="2229612" y="1242059"/>
                </a:lnTo>
                <a:lnTo>
                  <a:pt x="2229612" y="867155"/>
                </a:lnTo>
                <a:lnTo>
                  <a:pt x="1591056" y="867155"/>
                </a:lnTo>
                <a:lnTo>
                  <a:pt x="1591056" y="1242059"/>
                </a:lnTo>
                <a:close/>
              </a:path>
              <a:path w="6628130" h="2425065">
                <a:moveTo>
                  <a:pt x="1600199" y="1912619"/>
                </a:moveTo>
                <a:lnTo>
                  <a:pt x="2238755" y="1912619"/>
                </a:lnTo>
                <a:lnTo>
                  <a:pt x="2238755" y="1537715"/>
                </a:lnTo>
                <a:lnTo>
                  <a:pt x="1600199" y="1537715"/>
                </a:lnTo>
                <a:lnTo>
                  <a:pt x="1600199" y="1912619"/>
                </a:lnTo>
                <a:close/>
              </a:path>
              <a:path w="6628130" h="2425065">
                <a:moveTo>
                  <a:pt x="4549140" y="1807463"/>
                </a:moveTo>
                <a:lnTo>
                  <a:pt x="4554533" y="1758900"/>
                </a:lnTo>
                <a:lnTo>
                  <a:pt x="4569898" y="1714315"/>
                </a:lnTo>
                <a:lnTo>
                  <a:pt x="4594006" y="1674982"/>
                </a:lnTo>
                <a:lnTo>
                  <a:pt x="4625633" y="1642174"/>
                </a:lnTo>
                <a:lnTo>
                  <a:pt x="4663551" y="1617163"/>
                </a:lnTo>
                <a:lnTo>
                  <a:pt x="4706534" y="1601224"/>
                </a:lnTo>
                <a:lnTo>
                  <a:pt x="4753356" y="1595627"/>
                </a:lnTo>
                <a:lnTo>
                  <a:pt x="4800177" y="1601224"/>
                </a:lnTo>
                <a:lnTo>
                  <a:pt x="4843160" y="1617163"/>
                </a:lnTo>
                <a:lnTo>
                  <a:pt x="4881078" y="1642174"/>
                </a:lnTo>
                <a:lnTo>
                  <a:pt x="4912705" y="1674982"/>
                </a:lnTo>
                <a:lnTo>
                  <a:pt x="4936813" y="1714315"/>
                </a:lnTo>
                <a:lnTo>
                  <a:pt x="4952178" y="1758900"/>
                </a:lnTo>
                <a:lnTo>
                  <a:pt x="4957572" y="1807463"/>
                </a:lnTo>
                <a:lnTo>
                  <a:pt x="4952178" y="1856027"/>
                </a:lnTo>
                <a:lnTo>
                  <a:pt x="4936813" y="1900612"/>
                </a:lnTo>
                <a:lnTo>
                  <a:pt x="4912705" y="1939945"/>
                </a:lnTo>
                <a:lnTo>
                  <a:pt x="4881078" y="1972753"/>
                </a:lnTo>
                <a:lnTo>
                  <a:pt x="4843160" y="1997764"/>
                </a:lnTo>
                <a:lnTo>
                  <a:pt x="4800177" y="2013703"/>
                </a:lnTo>
                <a:lnTo>
                  <a:pt x="4753356" y="2019299"/>
                </a:lnTo>
                <a:lnTo>
                  <a:pt x="4706534" y="2013703"/>
                </a:lnTo>
                <a:lnTo>
                  <a:pt x="4663551" y="1997764"/>
                </a:lnTo>
                <a:lnTo>
                  <a:pt x="4625633" y="1972753"/>
                </a:lnTo>
                <a:lnTo>
                  <a:pt x="4594006" y="1939945"/>
                </a:lnTo>
                <a:lnTo>
                  <a:pt x="4569898" y="1900612"/>
                </a:lnTo>
                <a:lnTo>
                  <a:pt x="4554533" y="1856027"/>
                </a:lnTo>
                <a:lnTo>
                  <a:pt x="4549140" y="1807463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5990335" y="2587244"/>
            <a:ext cx="1459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8030" algn="l"/>
              </a:tabLst>
            </a:pPr>
            <a:r>
              <a:rPr sz="1800" dirty="0">
                <a:latin typeface="Arial"/>
                <a:cs typeface="Arial"/>
              </a:rPr>
              <a:t>COA	Sk</a:t>
            </a:r>
            <a:r>
              <a:rPr sz="1800" spc="-10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tch</a:t>
            </a:r>
            <a:endParaRPr sz="18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979031" y="4662042"/>
            <a:ext cx="247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740" marR="5080" indent="-7937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X</a:t>
            </a:r>
            <a:endParaRPr sz="9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361938" y="3652265"/>
            <a:ext cx="407034" cy="424180"/>
          </a:xfrm>
          <a:custGeom>
            <a:avLst/>
            <a:gdLst/>
            <a:ahLst/>
            <a:cxnLst/>
            <a:rect l="l" t="t" r="r" b="b"/>
            <a:pathLst>
              <a:path w="407034" h="424179">
                <a:moveTo>
                  <a:pt x="0" y="211835"/>
                </a:moveTo>
                <a:lnTo>
                  <a:pt x="5371" y="163272"/>
                </a:lnTo>
                <a:lnTo>
                  <a:pt x="20673" y="118687"/>
                </a:lnTo>
                <a:lnTo>
                  <a:pt x="44686" y="79354"/>
                </a:lnTo>
                <a:lnTo>
                  <a:pt x="76191" y="46546"/>
                </a:lnTo>
                <a:lnTo>
                  <a:pt x="113966" y="21535"/>
                </a:lnTo>
                <a:lnTo>
                  <a:pt x="156794" y="5596"/>
                </a:lnTo>
                <a:lnTo>
                  <a:pt x="203454" y="0"/>
                </a:lnTo>
                <a:lnTo>
                  <a:pt x="250113" y="5596"/>
                </a:lnTo>
                <a:lnTo>
                  <a:pt x="292941" y="21535"/>
                </a:lnTo>
                <a:lnTo>
                  <a:pt x="330716" y="46546"/>
                </a:lnTo>
                <a:lnTo>
                  <a:pt x="362221" y="79354"/>
                </a:lnTo>
                <a:lnTo>
                  <a:pt x="386234" y="118687"/>
                </a:lnTo>
                <a:lnTo>
                  <a:pt x="401536" y="163272"/>
                </a:lnTo>
                <a:lnTo>
                  <a:pt x="406908" y="211835"/>
                </a:lnTo>
                <a:lnTo>
                  <a:pt x="401536" y="260399"/>
                </a:lnTo>
                <a:lnTo>
                  <a:pt x="386234" y="304984"/>
                </a:lnTo>
                <a:lnTo>
                  <a:pt x="362221" y="344317"/>
                </a:lnTo>
                <a:lnTo>
                  <a:pt x="330716" y="377125"/>
                </a:lnTo>
                <a:lnTo>
                  <a:pt x="292941" y="402136"/>
                </a:lnTo>
                <a:lnTo>
                  <a:pt x="250113" y="418075"/>
                </a:lnTo>
                <a:lnTo>
                  <a:pt x="203454" y="423671"/>
                </a:lnTo>
                <a:lnTo>
                  <a:pt x="156794" y="418075"/>
                </a:lnTo>
                <a:lnTo>
                  <a:pt x="113966" y="402136"/>
                </a:lnTo>
                <a:lnTo>
                  <a:pt x="76191" y="377125"/>
                </a:lnTo>
                <a:lnTo>
                  <a:pt x="44686" y="344317"/>
                </a:lnTo>
                <a:lnTo>
                  <a:pt x="20673" y="304984"/>
                </a:lnTo>
                <a:lnTo>
                  <a:pt x="5371" y="260399"/>
                </a:lnTo>
                <a:lnTo>
                  <a:pt x="0" y="21183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6246114" y="3577590"/>
            <a:ext cx="637540" cy="563880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Times New Roman"/>
              <a:cs typeface="Times New Roman"/>
            </a:endParaRPr>
          </a:p>
          <a:p>
            <a:pPr marL="290195" marR="183515" indent="-79375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Y</a:t>
            </a:r>
            <a:endParaRPr sz="90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016246" y="3670553"/>
            <a:ext cx="407034" cy="425450"/>
          </a:xfrm>
          <a:custGeom>
            <a:avLst/>
            <a:gdLst/>
            <a:ahLst/>
            <a:cxnLst/>
            <a:rect l="l" t="t" r="r" b="b"/>
            <a:pathLst>
              <a:path w="407035" h="425450">
                <a:moveTo>
                  <a:pt x="0" y="212598"/>
                </a:moveTo>
                <a:lnTo>
                  <a:pt x="5371" y="163832"/>
                </a:lnTo>
                <a:lnTo>
                  <a:pt x="20673" y="119076"/>
                </a:lnTo>
                <a:lnTo>
                  <a:pt x="44686" y="79603"/>
                </a:lnTo>
                <a:lnTo>
                  <a:pt x="76191" y="46686"/>
                </a:lnTo>
                <a:lnTo>
                  <a:pt x="113966" y="21598"/>
                </a:lnTo>
                <a:lnTo>
                  <a:pt x="156794" y="5611"/>
                </a:lnTo>
                <a:lnTo>
                  <a:pt x="203453" y="0"/>
                </a:lnTo>
                <a:lnTo>
                  <a:pt x="250113" y="5611"/>
                </a:lnTo>
                <a:lnTo>
                  <a:pt x="292941" y="21598"/>
                </a:lnTo>
                <a:lnTo>
                  <a:pt x="330716" y="46686"/>
                </a:lnTo>
                <a:lnTo>
                  <a:pt x="362221" y="79603"/>
                </a:lnTo>
                <a:lnTo>
                  <a:pt x="386234" y="119076"/>
                </a:lnTo>
                <a:lnTo>
                  <a:pt x="401536" y="163832"/>
                </a:lnTo>
                <a:lnTo>
                  <a:pt x="406907" y="212598"/>
                </a:lnTo>
                <a:lnTo>
                  <a:pt x="401536" y="261363"/>
                </a:lnTo>
                <a:lnTo>
                  <a:pt x="386234" y="306119"/>
                </a:lnTo>
                <a:lnTo>
                  <a:pt x="362221" y="345592"/>
                </a:lnTo>
                <a:lnTo>
                  <a:pt x="330716" y="378509"/>
                </a:lnTo>
                <a:lnTo>
                  <a:pt x="292941" y="403597"/>
                </a:lnTo>
                <a:lnTo>
                  <a:pt x="250113" y="419584"/>
                </a:lnTo>
                <a:lnTo>
                  <a:pt x="203453" y="425196"/>
                </a:lnTo>
                <a:lnTo>
                  <a:pt x="156794" y="419584"/>
                </a:lnTo>
                <a:lnTo>
                  <a:pt x="113966" y="403597"/>
                </a:lnTo>
                <a:lnTo>
                  <a:pt x="76191" y="378509"/>
                </a:lnTo>
                <a:lnTo>
                  <a:pt x="44686" y="345592"/>
                </a:lnTo>
                <a:lnTo>
                  <a:pt x="20673" y="306119"/>
                </a:lnTo>
                <a:lnTo>
                  <a:pt x="5371" y="261363"/>
                </a:lnTo>
                <a:lnTo>
                  <a:pt x="0" y="212598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5110860" y="3738753"/>
            <a:ext cx="247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915" marR="5080" indent="-8255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Z</a:t>
            </a:r>
            <a:endParaRPr sz="900"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218938" y="4670297"/>
            <a:ext cx="408940" cy="425450"/>
          </a:xfrm>
          <a:custGeom>
            <a:avLst/>
            <a:gdLst/>
            <a:ahLst/>
            <a:cxnLst/>
            <a:rect l="l" t="t" r="r" b="b"/>
            <a:pathLst>
              <a:path w="408939" h="425450">
                <a:moveTo>
                  <a:pt x="0" y="212597"/>
                </a:moveTo>
                <a:lnTo>
                  <a:pt x="5393" y="163832"/>
                </a:lnTo>
                <a:lnTo>
                  <a:pt x="20758" y="119076"/>
                </a:lnTo>
                <a:lnTo>
                  <a:pt x="44866" y="79603"/>
                </a:lnTo>
                <a:lnTo>
                  <a:pt x="76493" y="46686"/>
                </a:lnTo>
                <a:lnTo>
                  <a:pt x="114411" y="21598"/>
                </a:lnTo>
                <a:lnTo>
                  <a:pt x="157394" y="5611"/>
                </a:lnTo>
                <a:lnTo>
                  <a:pt x="204215" y="0"/>
                </a:lnTo>
                <a:lnTo>
                  <a:pt x="251037" y="5611"/>
                </a:lnTo>
                <a:lnTo>
                  <a:pt x="294020" y="21598"/>
                </a:lnTo>
                <a:lnTo>
                  <a:pt x="331938" y="46686"/>
                </a:lnTo>
                <a:lnTo>
                  <a:pt x="363565" y="79603"/>
                </a:lnTo>
                <a:lnTo>
                  <a:pt x="387673" y="119076"/>
                </a:lnTo>
                <a:lnTo>
                  <a:pt x="403038" y="163832"/>
                </a:lnTo>
                <a:lnTo>
                  <a:pt x="408432" y="212597"/>
                </a:lnTo>
                <a:lnTo>
                  <a:pt x="403038" y="261363"/>
                </a:lnTo>
                <a:lnTo>
                  <a:pt x="387673" y="306119"/>
                </a:lnTo>
                <a:lnTo>
                  <a:pt x="363565" y="345592"/>
                </a:lnTo>
                <a:lnTo>
                  <a:pt x="331938" y="378509"/>
                </a:lnTo>
                <a:lnTo>
                  <a:pt x="294020" y="403597"/>
                </a:lnTo>
                <a:lnTo>
                  <a:pt x="251037" y="419584"/>
                </a:lnTo>
                <a:lnTo>
                  <a:pt x="204215" y="425195"/>
                </a:lnTo>
                <a:lnTo>
                  <a:pt x="157394" y="419584"/>
                </a:lnTo>
                <a:lnTo>
                  <a:pt x="114411" y="403597"/>
                </a:lnTo>
                <a:lnTo>
                  <a:pt x="76493" y="378509"/>
                </a:lnTo>
                <a:lnTo>
                  <a:pt x="44866" y="345592"/>
                </a:lnTo>
                <a:lnTo>
                  <a:pt x="20758" y="306119"/>
                </a:lnTo>
                <a:lnTo>
                  <a:pt x="5393" y="261363"/>
                </a:lnTo>
                <a:lnTo>
                  <a:pt x="0" y="212597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5314822" y="4739132"/>
            <a:ext cx="247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" marR="5080" indent="-6286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OBJ  </a:t>
            </a:r>
            <a:r>
              <a:rPr sz="900" b="1" dirty="0"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5531865" y="3652901"/>
            <a:ext cx="2696845" cy="1651000"/>
            <a:chOff x="5531865" y="3652901"/>
            <a:chExt cx="2696845" cy="1651000"/>
          </a:xfrm>
        </p:grpSpPr>
        <p:sp>
          <p:nvSpPr>
            <p:cNvPr id="75" name="object 75"/>
            <p:cNvSpPr/>
            <p:nvPr/>
          </p:nvSpPr>
          <p:spPr>
            <a:xfrm>
              <a:off x="5539739" y="3970020"/>
              <a:ext cx="373380" cy="204470"/>
            </a:xfrm>
            <a:custGeom>
              <a:avLst/>
              <a:gdLst/>
              <a:ahLst/>
              <a:cxnLst/>
              <a:rect l="l" t="t" r="r" b="b"/>
              <a:pathLst>
                <a:path w="373379" h="204470">
                  <a:moveTo>
                    <a:pt x="0" y="204215"/>
                  </a:moveTo>
                  <a:lnTo>
                    <a:pt x="373379" y="204215"/>
                  </a:lnTo>
                  <a:lnTo>
                    <a:pt x="373379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5538215" y="3971544"/>
              <a:ext cx="365760" cy="204470"/>
            </a:xfrm>
            <a:custGeom>
              <a:avLst/>
              <a:gdLst/>
              <a:ahLst/>
              <a:cxnLst/>
              <a:rect l="l" t="t" r="r" b="b"/>
              <a:pathLst>
                <a:path w="365760" h="204470">
                  <a:moveTo>
                    <a:pt x="0" y="204215"/>
                  </a:moveTo>
                  <a:lnTo>
                    <a:pt x="365760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686805" y="3899154"/>
              <a:ext cx="66675" cy="71755"/>
            </a:xfrm>
            <a:custGeom>
              <a:avLst/>
              <a:gdLst/>
              <a:ahLst/>
              <a:cxnLst/>
              <a:rect l="l" t="t" r="r" b="b"/>
              <a:pathLst>
                <a:path w="66675" h="71754">
                  <a:moveTo>
                    <a:pt x="0" y="0"/>
                  </a:moveTo>
                  <a:lnTo>
                    <a:pt x="2286" y="71501"/>
                  </a:lnTo>
                </a:path>
                <a:path w="66675" h="71754">
                  <a:moveTo>
                    <a:pt x="64008" y="0"/>
                  </a:moveTo>
                  <a:lnTo>
                    <a:pt x="66294" y="71501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476743" y="4678680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6"/>
                  </a:moveTo>
                  <a:lnTo>
                    <a:pt x="371855" y="204216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476743" y="4678680"/>
              <a:ext cx="370840" cy="205740"/>
            </a:xfrm>
            <a:custGeom>
              <a:avLst/>
              <a:gdLst/>
              <a:ahLst/>
              <a:cxnLst/>
              <a:rect l="l" t="t" r="r" b="b"/>
              <a:pathLst>
                <a:path w="370840" h="205739">
                  <a:moveTo>
                    <a:pt x="1524" y="205740"/>
                  </a:moveTo>
                  <a:lnTo>
                    <a:pt x="368807" y="0"/>
                  </a:lnTo>
                </a:path>
                <a:path w="370840" h="205739">
                  <a:moveTo>
                    <a:pt x="0" y="0"/>
                  </a:moveTo>
                  <a:lnTo>
                    <a:pt x="370331" y="202692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628381" y="4607814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0"/>
                  </a:lnTo>
                </a:path>
                <a:path w="64770" h="71754">
                  <a:moveTo>
                    <a:pt x="62484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5678423" y="4948428"/>
              <a:ext cx="373380" cy="204470"/>
            </a:xfrm>
            <a:custGeom>
              <a:avLst/>
              <a:gdLst/>
              <a:ahLst/>
              <a:cxnLst/>
              <a:rect l="l" t="t" r="r" b="b"/>
              <a:pathLst>
                <a:path w="373379" h="204470">
                  <a:moveTo>
                    <a:pt x="0" y="204216"/>
                  </a:moveTo>
                  <a:lnTo>
                    <a:pt x="373379" y="204216"/>
                  </a:lnTo>
                  <a:lnTo>
                    <a:pt x="373379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88151" y="4992624"/>
              <a:ext cx="141732" cy="115823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5825489" y="4880610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0"/>
                  </a:lnTo>
                </a:path>
                <a:path w="64770" h="71754">
                  <a:moveTo>
                    <a:pt x="62484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951469" y="3667506"/>
              <a:ext cx="262255" cy="1621790"/>
            </a:xfrm>
            <a:custGeom>
              <a:avLst/>
              <a:gdLst/>
              <a:ahLst/>
              <a:cxnLst/>
              <a:rect l="l" t="t" r="r" b="b"/>
              <a:pathLst>
                <a:path w="262254" h="1621789">
                  <a:moveTo>
                    <a:pt x="0" y="0"/>
                  </a:moveTo>
                  <a:lnTo>
                    <a:pt x="14511" y="10074"/>
                  </a:lnTo>
                  <a:lnTo>
                    <a:pt x="29606" y="19637"/>
                  </a:lnTo>
                  <a:lnTo>
                    <a:pt x="43487" y="30271"/>
                  </a:lnTo>
                  <a:lnTo>
                    <a:pt x="77467" y="87503"/>
                  </a:lnTo>
                  <a:lnTo>
                    <a:pt x="96279" y="131515"/>
                  </a:lnTo>
                  <a:lnTo>
                    <a:pt x="111186" y="175652"/>
                  </a:lnTo>
                  <a:lnTo>
                    <a:pt x="122581" y="219970"/>
                  </a:lnTo>
                  <a:lnTo>
                    <a:pt x="130859" y="264524"/>
                  </a:lnTo>
                  <a:lnTo>
                    <a:pt x="136414" y="309370"/>
                  </a:lnTo>
                  <a:lnTo>
                    <a:pt x="139639" y="354565"/>
                  </a:lnTo>
                  <a:lnTo>
                    <a:pt x="140928" y="400163"/>
                  </a:lnTo>
                  <a:lnTo>
                    <a:pt x="140675" y="446222"/>
                  </a:lnTo>
                  <a:lnTo>
                    <a:pt x="139275" y="492796"/>
                  </a:lnTo>
                  <a:lnTo>
                    <a:pt x="137121" y="539942"/>
                  </a:lnTo>
                  <a:lnTo>
                    <a:pt x="134607" y="587715"/>
                  </a:lnTo>
                  <a:lnTo>
                    <a:pt x="132127" y="636171"/>
                  </a:lnTo>
                  <a:lnTo>
                    <a:pt x="130076" y="685367"/>
                  </a:lnTo>
                  <a:lnTo>
                    <a:pt x="128846" y="735357"/>
                  </a:lnTo>
                  <a:lnTo>
                    <a:pt x="128832" y="786198"/>
                  </a:lnTo>
                  <a:lnTo>
                    <a:pt x="130428" y="837946"/>
                  </a:lnTo>
                  <a:lnTo>
                    <a:pt x="133250" y="849520"/>
                  </a:lnTo>
                  <a:lnTo>
                    <a:pt x="139192" y="860250"/>
                  </a:lnTo>
                  <a:lnTo>
                    <a:pt x="146180" y="870717"/>
                  </a:lnTo>
                  <a:lnTo>
                    <a:pt x="152146" y="881507"/>
                  </a:lnTo>
                  <a:lnTo>
                    <a:pt x="161049" y="905752"/>
                  </a:lnTo>
                  <a:lnTo>
                    <a:pt x="162798" y="913638"/>
                  </a:lnTo>
                  <a:lnTo>
                    <a:pt x="167380" y="919047"/>
                  </a:lnTo>
                  <a:lnTo>
                    <a:pt x="184784" y="935863"/>
                  </a:lnTo>
                  <a:lnTo>
                    <a:pt x="187043" y="949608"/>
                  </a:lnTo>
                  <a:lnTo>
                    <a:pt x="189039" y="963437"/>
                  </a:lnTo>
                  <a:lnTo>
                    <a:pt x="191607" y="977100"/>
                  </a:lnTo>
                  <a:lnTo>
                    <a:pt x="195579" y="990346"/>
                  </a:lnTo>
                  <a:lnTo>
                    <a:pt x="206206" y="1012279"/>
                  </a:lnTo>
                  <a:lnTo>
                    <a:pt x="218773" y="1033414"/>
                  </a:lnTo>
                  <a:lnTo>
                    <a:pt x="230602" y="1054764"/>
                  </a:lnTo>
                  <a:lnTo>
                    <a:pt x="247338" y="1110315"/>
                  </a:lnTo>
                  <a:lnTo>
                    <a:pt x="258605" y="1170834"/>
                  </a:lnTo>
                  <a:lnTo>
                    <a:pt x="261696" y="1259702"/>
                  </a:lnTo>
                  <a:lnTo>
                    <a:pt x="262090" y="1311390"/>
                  </a:lnTo>
                  <a:lnTo>
                    <a:pt x="262141" y="1363083"/>
                  </a:lnTo>
                  <a:lnTo>
                    <a:pt x="261953" y="1414780"/>
                  </a:lnTo>
                  <a:lnTo>
                    <a:pt x="261628" y="1466476"/>
                  </a:lnTo>
                  <a:lnTo>
                    <a:pt x="261268" y="1518169"/>
                  </a:lnTo>
                  <a:lnTo>
                    <a:pt x="260977" y="1569857"/>
                  </a:lnTo>
                  <a:lnTo>
                    <a:pt x="260857" y="1621536"/>
                  </a:lnTo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4828285" y="3161792"/>
            <a:ext cx="7143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p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g</a:t>
            </a:r>
            <a:endParaRPr sz="14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685788" y="3228848"/>
            <a:ext cx="7353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Decisive</a:t>
            </a:r>
            <a:endParaRPr sz="14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877809" y="3150123"/>
            <a:ext cx="1000760" cy="52324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77470">
              <a:lnSpc>
                <a:spcPct val="100000"/>
              </a:lnSpc>
              <a:spcBef>
                <a:spcPts val="805"/>
              </a:spcBef>
            </a:pPr>
            <a:r>
              <a:rPr sz="1400" b="1" spc="-5" dirty="0">
                <a:latin typeface="Arial"/>
                <a:cs typeface="Arial"/>
              </a:rPr>
              <a:t>Sustaining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5"/>
              </a:spcBef>
            </a:pPr>
            <a:r>
              <a:rPr sz="900" b="1" dirty="0">
                <a:latin typeface="Arial"/>
                <a:cs typeface="Arial"/>
              </a:rPr>
              <a:t>LD</a:t>
            </a:r>
            <a:endParaRPr sz="900">
              <a:latin typeface="Arial"/>
              <a:cs typeface="Arial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881878" y="3701034"/>
            <a:ext cx="262255" cy="1621790"/>
          </a:xfrm>
          <a:custGeom>
            <a:avLst/>
            <a:gdLst/>
            <a:ahLst/>
            <a:cxnLst/>
            <a:rect l="l" t="t" r="r" b="b"/>
            <a:pathLst>
              <a:path w="262254" h="1621789">
                <a:moveTo>
                  <a:pt x="0" y="0"/>
                </a:moveTo>
                <a:lnTo>
                  <a:pt x="14511" y="10074"/>
                </a:lnTo>
                <a:lnTo>
                  <a:pt x="29606" y="19637"/>
                </a:lnTo>
                <a:lnTo>
                  <a:pt x="43487" y="30271"/>
                </a:lnTo>
                <a:lnTo>
                  <a:pt x="77467" y="87503"/>
                </a:lnTo>
                <a:lnTo>
                  <a:pt x="96279" y="131515"/>
                </a:lnTo>
                <a:lnTo>
                  <a:pt x="111186" y="175652"/>
                </a:lnTo>
                <a:lnTo>
                  <a:pt x="122581" y="219970"/>
                </a:lnTo>
                <a:lnTo>
                  <a:pt x="130859" y="264524"/>
                </a:lnTo>
                <a:lnTo>
                  <a:pt x="136414" y="309370"/>
                </a:lnTo>
                <a:lnTo>
                  <a:pt x="139639" y="354565"/>
                </a:lnTo>
                <a:lnTo>
                  <a:pt x="140928" y="400163"/>
                </a:lnTo>
                <a:lnTo>
                  <a:pt x="140675" y="446222"/>
                </a:lnTo>
                <a:lnTo>
                  <a:pt x="139275" y="492796"/>
                </a:lnTo>
                <a:lnTo>
                  <a:pt x="137121" y="539942"/>
                </a:lnTo>
                <a:lnTo>
                  <a:pt x="134607" y="587715"/>
                </a:lnTo>
                <a:lnTo>
                  <a:pt x="132127" y="636171"/>
                </a:lnTo>
                <a:lnTo>
                  <a:pt x="130076" y="685367"/>
                </a:lnTo>
                <a:lnTo>
                  <a:pt x="128846" y="735357"/>
                </a:lnTo>
                <a:lnTo>
                  <a:pt x="128832" y="786198"/>
                </a:lnTo>
                <a:lnTo>
                  <a:pt x="130429" y="837946"/>
                </a:lnTo>
                <a:lnTo>
                  <a:pt x="133250" y="849520"/>
                </a:lnTo>
                <a:lnTo>
                  <a:pt x="139192" y="860250"/>
                </a:lnTo>
                <a:lnTo>
                  <a:pt x="146180" y="870717"/>
                </a:lnTo>
                <a:lnTo>
                  <a:pt x="152146" y="881507"/>
                </a:lnTo>
                <a:lnTo>
                  <a:pt x="161049" y="905752"/>
                </a:lnTo>
                <a:lnTo>
                  <a:pt x="162798" y="913638"/>
                </a:lnTo>
                <a:lnTo>
                  <a:pt x="167380" y="919047"/>
                </a:lnTo>
                <a:lnTo>
                  <a:pt x="184785" y="935863"/>
                </a:lnTo>
                <a:lnTo>
                  <a:pt x="187043" y="949608"/>
                </a:lnTo>
                <a:lnTo>
                  <a:pt x="189039" y="963437"/>
                </a:lnTo>
                <a:lnTo>
                  <a:pt x="191607" y="977100"/>
                </a:lnTo>
                <a:lnTo>
                  <a:pt x="195580" y="990346"/>
                </a:lnTo>
                <a:lnTo>
                  <a:pt x="206206" y="1012279"/>
                </a:lnTo>
                <a:lnTo>
                  <a:pt x="218773" y="1033414"/>
                </a:lnTo>
                <a:lnTo>
                  <a:pt x="230602" y="1054764"/>
                </a:lnTo>
                <a:lnTo>
                  <a:pt x="247338" y="1110315"/>
                </a:lnTo>
                <a:lnTo>
                  <a:pt x="258605" y="1170834"/>
                </a:lnTo>
                <a:lnTo>
                  <a:pt x="261696" y="1259702"/>
                </a:lnTo>
                <a:lnTo>
                  <a:pt x="262090" y="1311390"/>
                </a:lnTo>
                <a:lnTo>
                  <a:pt x="262141" y="1363083"/>
                </a:lnTo>
                <a:lnTo>
                  <a:pt x="261953" y="1414780"/>
                </a:lnTo>
                <a:lnTo>
                  <a:pt x="261628" y="1466476"/>
                </a:lnTo>
                <a:lnTo>
                  <a:pt x="261268" y="1518169"/>
                </a:lnTo>
                <a:lnTo>
                  <a:pt x="260977" y="1569857"/>
                </a:lnTo>
                <a:lnTo>
                  <a:pt x="260858" y="1621536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5812282" y="3543045"/>
            <a:ext cx="1587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PL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8389366" y="4620514"/>
            <a:ext cx="384810" cy="292100"/>
            <a:chOff x="8389366" y="4620514"/>
            <a:chExt cx="384810" cy="292100"/>
          </a:xfrm>
        </p:grpSpPr>
        <p:sp>
          <p:nvSpPr>
            <p:cNvPr id="91" name="object 91"/>
            <p:cNvSpPr/>
            <p:nvPr/>
          </p:nvSpPr>
          <p:spPr>
            <a:xfrm>
              <a:off x="8395716" y="4701540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6"/>
                  </a:moveTo>
                  <a:lnTo>
                    <a:pt x="371855" y="204216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8547354" y="4630674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0"/>
                  </a:lnTo>
                </a:path>
                <a:path w="64770" h="71754">
                  <a:moveTo>
                    <a:pt x="62484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8420100" y="4703140"/>
            <a:ext cx="3346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</a:t>
            </a:r>
            <a:r>
              <a:rPr sz="1200" b="1" dirty="0">
                <a:latin typeface="Arial"/>
                <a:cs typeface="Arial"/>
              </a:rPr>
              <a:t>EB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8320785" y="3806697"/>
            <a:ext cx="384810" cy="292100"/>
            <a:chOff x="8320785" y="3806697"/>
            <a:chExt cx="384810" cy="292100"/>
          </a:xfrm>
        </p:grpSpPr>
        <p:sp>
          <p:nvSpPr>
            <p:cNvPr id="95" name="object 95"/>
            <p:cNvSpPr/>
            <p:nvPr/>
          </p:nvSpPr>
          <p:spPr>
            <a:xfrm>
              <a:off x="8327135" y="3887723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5"/>
                  </a:moveTo>
                  <a:lnTo>
                    <a:pt x="371855" y="204215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8478773" y="3816857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5" y="71501"/>
                  </a:lnTo>
                </a:path>
                <a:path w="64770" h="71754">
                  <a:moveTo>
                    <a:pt x="62483" y="0"/>
                  </a:moveTo>
                  <a:lnTo>
                    <a:pt x="64770" y="71501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7" name="object 97"/>
          <p:cNvSpPr txBox="1"/>
          <p:nvPr/>
        </p:nvSpPr>
        <p:spPr>
          <a:xfrm>
            <a:off x="8362188" y="3877182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BSB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98" name="object 98"/>
          <p:cNvGrpSpPr/>
          <p:nvPr/>
        </p:nvGrpSpPr>
        <p:grpSpPr>
          <a:xfrm>
            <a:off x="7092442" y="3588765"/>
            <a:ext cx="384810" cy="292100"/>
            <a:chOff x="7092442" y="3588765"/>
            <a:chExt cx="384810" cy="292100"/>
          </a:xfrm>
        </p:grpSpPr>
        <p:sp>
          <p:nvSpPr>
            <p:cNvPr id="99" name="object 99"/>
            <p:cNvSpPr/>
            <p:nvPr/>
          </p:nvSpPr>
          <p:spPr>
            <a:xfrm>
              <a:off x="7098792" y="3669791"/>
              <a:ext cx="372110" cy="204470"/>
            </a:xfrm>
            <a:custGeom>
              <a:avLst/>
              <a:gdLst/>
              <a:ahLst/>
              <a:cxnLst/>
              <a:rect l="l" t="t" r="r" b="b"/>
              <a:pathLst>
                <a:path w="372109" h="204470">
                  <a:moveTo>
                    <a:pt x="0" y="204216"/>
                  </a:moveTo>
                  <a:lnTo>
                    <a:pt x="371855" y="204216"/>
                  </a:lnTo>
                  <a:lnTo>
                    <a:pt x="371855" y="0"/>
                  </a:lnTo>
                  <a:lnTo>
                    <a:pt x="0" y="0"/>
                  </a:lnTo>
                  <a:lnTo>
                    <a:pt x="0" y="204216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100316" y="3669791"/>
              <a:ext cx="368935" cy="204470"/>
            </a:xfrm>
            <a:custGeom>
              <a:avLst/>
              <a:gdLst/>
              <a:ahLst/>
              <a:cxnLst/>
              <a:rect l="l" t="t" r="r" b="b"/>
              <a:pathLst>
                <a:path w="368934" h="204470">
                  <a:moveTo>
                    <a:pt x="0" y="204215"/>
                  </a:moveTo>
                  <a:lnTo>
                    <a:pt x="367283" y="0"/>
                  </a:lnTo>
                </a:path>
                <a:path w="368934" h="204470">
                  <a:moveTo>
                    <a:pt x="0" y="0"/>
                  </a:moveTo>
                  <a:lnTo>
                    <a:pt x="368807" y="201167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250430" y="3598925"/>
              <a:ext cx="64769" cy="71755"/>
            </a:xfrm>
            <a:custGeom>
              <a:avLst/>
              <a:gdLst/>
              <a:ahLst/>
              <a:cxnLst/>
              <a:rect l="l" t="t" r="r" b="b"/>
              <a:pathLst>
                <a:path w="64770" h="71754">
                  <a:moveTo>
                    <a:pt x="0" y="0"/>
                  </a:moveTo>
                  <a:lnTo>
                    <a:pt x="2286" y="71500"/>
                  </a:lnTo>
                </a:path>
                <a:path w="64770" h="71754">
                  <a:moveTo>
                    <a:pt x="62484" y="0"/>
                  </a:moveTo>
                  <a:lnTo>
                    <a:pt x="64770" y="715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7149338" y="3895725"/>
            <a:ext cx="37020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indent="7620">
              <a:lnSpc>
                <a:spcPct val="100000"/>
              </a:lnSpc>
              <a:spcBef>
                <a:spcPts val="105"/>
              </a:spcBef>
            </a:pPr>
            <a:r>
              <a:rPr sz="1050" b="1" spc="5" dirty="0">
                <a:latin typeface="Arial"/>
                <a:cs typeface="Arial"/>
              </a:rPr>
              <a:t>Main </a:t>
            </a:r>
            <a:r>
              <a:rPr sz="1050" b="1" spc="-28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E</a:t>
            </a:r>
            <a:r>
              <a:rPr sz="1050" b="1" spc="-5" dirty="0">
                <a:latin typeface="Arial"/>
                <a:cs typeface="Arial"/>
              </a:rPr>
              <a:t>ff</a:t>
            </a:r>
            <a:r>
              <a:rPr sz="1050" b="1" dirty="0">
                <a:latin typeface="Arial"/>
                <a:cs typeface="Arial"/>
              </a:rPr>
              <a:t>ort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2423160" y="3031235"/>
            <a:ext cx="1955800" cy="1760220"/>
            <a:chOff x="2423160" y="3031235"/>
            <a:chExt cx="1955800" cy="1760220"/>
          </a:xfrm>
        </p:grpSpPr>
        <p:sp>
          <p:nvSpPr>
            <p:cNvPr id="104" name="object 104"/>
            <p:cNvSpPr/>
            <p:nvPr/>
          </p:nvSpPr>
          <p:spPr>
            <a:xfrm>
              <a:off x="2497836" y="3153155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39" y="114300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65832" y="3118103"/>
              <a:ext cx="243839" cy="147828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2465832" y="3118103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5">
                  <a:moveTo>
                    <a:pt x="0" y="115824"/>
                  </a:moveTo>
                  <a:lnTo>
                    <a:pt x="243839" y="115824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29256" y="3081527"/>
              <a:ext cx="243839" cy="149352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2429256" y="3081527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39" y="114300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24684" y="3075431"/>
              <a:ext cx="252983" cy="128016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2430780" y="3081527"/>
              <a:ext cx="242570" cy="113030"/>
            </a:xfrm>
            <a:custGeom>
              <a:avLst/>
              <a:gdLst/>
              <a:ahLst/>
              <a:cxnLst/>
              <a:rect l="l" t="t" r="r" b="b"/>
              <a:pathLst>
                <a:path w="242569" h="113030">
                  <a:moveTo>
                    <a:pt x="0" y="0"/>
                  </a:moveTo>
                  <a:lnTo>
                    <a:pt x="242315" y="112775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2550414" y="3041141"/>
              <a:ext cx="1905" cy="40640"/>
            </a:xfrm>
            <a:custGeom>
              <a:avLst/>
              <a:gdLst/>
              <a:ahLst/>
              <a:cxnLst/>
              <a:rect l="l" t="t" r="r" b="b"/>
              <a:pathLst>
                <a:path w="1905" h="40639">
                  <a:moveTo>
                    <a:pt x="0" y="0"/>
                  </a:moveTo>
                  <a:lnTo>
                    <a:pt x="1524" y="40259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212592" y="3174491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40" y="114300"/>
                  </a:lnTo>
                  <a:lnTo>
                    <a:pt x="243840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80588" y="3139439"/>
              <a:ext cx="243839" cy="147828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3180588" y="3139439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4">
                  <a:moveTo>
                    <a:pt x="0" y="115824"/>
                  </a:moveTo>
                  <a:lnTo>
                    <a:pt x="243839" y="115824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44012" y="3102863"/>
              <a:ext cx="243839" cy="149352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3144012" y="3102863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39" y="114300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39440" y="3096767"/>
              <a:ext cx="252983" cy="128016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145536" y="3102863"/>
              <a:ext cx="242570" cy="114300"/>
            </a:xfrm>
            <a:custGeom>
              <a:avLst/>
              <a:gdLst/>
              <a:ahLst/>
              <a:cxnLst/>
              <a:rect l="l" t="t" r="r" b="b"/>
              <a:pathLst>
                <a:path w="242570" h="114300">
                  <a:moveTo>
                    <a:pt x="0" y="0"/>
                  </a:moveTo>
                  <a:lnTo>
                    <a:pt x="242315" y="1143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265170" y="3064001"/>
              <a:ext cx="1905" cy="40640"/>
            </a:xfrm>
            <a:custGeom>
              <a:avLst/>
              <a:gdLst/>
              <a:ahLst/>
              <a:cxnLst/>
              <a:rect l="l" t="t" r="r" b="b"/>
              <a:pathLst>
                <a:path w="1904" h="40639">
                  <a:moveTo>
                    <a:pt x="0" y="0"/>
                  </a:moveTo>
                  <a:lnTo>
                    <a:pt x="1524" y="40259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4014216" y="3183635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4">
                  <a:moveTo>
                    <a:pt x="0" y="115824"/>
                  </a:moveTo>
                  <a:lnTo>
                    <a:pt x="243839" y="115824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82212" y="3150107"/>
              <a:ext cx="243839" cy="146303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3982212" y="3150107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300"/>
                  </a:moveTo>
                  <a:lnTo>
                    <a:pt x="243839" y="114300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45636" y="3112007"/>
              <a:ext cx="243839" cy="150875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3945636" y="3112007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5">
                  <a:moveTo>
                    <a:pt x="0" y="115824"/>
                  </a:moveTo>
                  <a:lnTo>
                    <a:pt x="243839" y="115824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41063" y="3105911"/>
              <a:ext cx="251460" cy="128016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3945636" y="3112007"/>
              <a:ext cx="242570" cy="114300"/>
            </a:xfrm>
            <a:custGeom>
              <a:avLst/>
              <a:gdLst/>
              <a:ahLst/>
              <a:cxnLst/>
              <a:rect l="l" t="t" r="r" b="b"/>
              <a:pathLst>
                <a:path w="242570" h="114300">
                  <a:moveTo>
                    <a:pt x="0" y="0"/>
                  </a:moveTo>
                  <a:lnTo>
                    <a:pt x="242315" y="1143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4066794" y="3073145"/>
              <a:ext cx="1905" cy="40640"/>
            </a:xfrm>
            <a:custGeom>
              <a:avLst/>
              <a:gdLst/>
              <a:ahLst/>
              <a:cxnLst/>
              <a:rect l="l" t="t" r="r" b="b"/>
              <a:pathLst>
                <a:path w="1904" h="40639">
                  <a:moveTo>
                    <a:pt x="0" y="0"/>
                  </a:moveTo>
                  <a:lnTo>
                    <a:pt x="1523" y="40258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4128516" y="4669535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4">
                  <a:moveTo>
                    <a:pt x="0" y="115824"/>
                  </a:moveTo>
                  <a:lnTo>
                    <a:pt x="243839" y="115824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582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4130039" y="4669535"/>
              <a:ext cx="242570" cy="116205"/>
            </a:xfrm>
            <a:custGeom>
              <a:avLst/>
              <a:gdLst/>
              <a:ahLst/>
              <a:cxnLst/>
              <a:rect l="l" t="t" r="r" b="b"/>
              <a:pathLst>
                <a:path w="242570" h="116204">
                  <a:moveTo>
                    <a:pt x="0" y="115824"/>
                  </a:moveTo>
                  <a:lnTo>
                    <a:pt x="240792" y="0"/>
                  </a:lnTo>
                </a:path>
                <a:path w="242570" h="116204">
                  <a:moveTo>
                    <a:pt x="0" y="0"/>
                  </a:moveTo>
                  <a:lnTo>
                    <a:pt x="242315" y="1143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249674" y="4630673"/>
              <a:ext cx="1905" cy="40640"/>
            </a:xfrm>
            <a:custGeom>
              <a:avLst/>
              <a:gdLst/>
              <a:ahLst/>
              <a:cxnLst/>
              <a:rect l="l" t="t" r="r" b="b"/>
              <a:pathLst>
                <a:path w="1904" h="40639">
                  <a:moveTo>
                    <a:pt x="0" y="0"/>
                  </a:moveTo>
                  <a:lnTo>
                    <a:pt x="1524" y="40258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352800" y="4046219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4">
                  <a:moveTo>
                    <a:pt x="0" y="115823"/>
                  </a:moveTo>
                  <a:lnTo>
                    <a:pt x="243839" y="115823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5823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20796" y="4012691"/>
              <a:ext cx="243839" cy="146303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3320796" y="4012691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114299"/>
                  </a:moveTo>
                  <a:lnTo>
                    <a:pt x="243839" y="114299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4299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84220" y="3974591"/>
              <a:ext cx="243839" cy="150875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3284220" y="3974591"/>
              <a:ext cx="243840" cy="116205"/>
            </a:xfrm>
            <a:custGeom>
              <a:avLst/>
              <a:gdLst/>
              <a:ahLst/>
              <a:cxnLst/>
              <a:rect l="l" t="t" r="r" b="b"/>
              <a:pathLst>
                <a:path w="243839" h="116204">
                  <a:moveTo>
                    <a:pt x="0" y="115823"/>
                  </a:moveTo>
                  <a:lnTo>
                    <a:pt x="243839" y="115823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115823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79648" y="3968495"/>
              <a:ext cx="252984" cy="128015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3284220" y="3974591"/>
              <a:ext cx="243840" cy="114300"/>
            </a:xfrm>
            <a:custGeom>
              <a:avLst/>
              <a:gdLst/>
              <a:ahLst/>
              <a:cxnLst/>
              <a:rect l="l" t="t" r="r" b="b"/>
              <a:pathLst>
                <a:path w="243839" h="114300">
                  <a:moveTo>
                    <a:pt x="0" y="0"/>
                  </a:moveTo>
                  <a:lnTo>
                    <a:pt x="243839" y="11429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405377" y="3935729"/>
              <a:ext cx="1905" cy="40640"/>
            </a:xfrm>
            <a:custGeom>
              <a:avLst/>
              <a:gdLst/>
              <a:ahLst/>
              <a:cxnLst/>
              <a:rect l="l" t="t" r="r" b="b"/>
              <a:pathLst>
                <a:path w="1904" h="40639">
                  <a:moveTo>
                    <a:pt x="0" y="0"/>
                  </a:moveTo>
                  <a:lnTo>
                    <a:pt x="1524" y="40259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9" name="object 139"/>
          <p:cNvSpPr txBox="1"/>
          <p:nvPr/>
        </p:nvSpPr>
        <p:spPr>
          <a:xfrm>
            <a:off x="268630" y="1767078"/>
            <a:ext cx="4210050" cy="1239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Arial"/>
                <a:cs typeface="Arial"/>
              </a:rPr>
              <a:t>- </a:t>
            </a:r>
            <a:r>
              <a:rPr sz="1500" spc="-5" dirty="0">
                <a:latin typeface="Arial"/>
                <a:cs typeface="Arial"/>
              </a:rPr>
              <a:t>As </a:t>
            </a:r>
            <a:r>
              <a:rPr sz="1500" spc="-10" dirty="0">
                <a:latin typeface="Arial"/>
                <a:cs typeface="Arial"/>
              </a:rPr>
              <a:t>you </a:t>
            </a:r>
            <a:r>
              <a:rPr sz="1500" dirty="0">
                <a:latin typeface="Arial"/>
                <a:cs typeface="Arial"/>
              </a:rPr>
              <a:t>assign </a:t>
            </a:r>
            <a:r>
              <a:rPr sz="1500" spc="-5" dirty="0">
                <a:latin typeface="Arial"/>
                <a:cs typeface="Arial"/>
              </a:rPr>
              <a:t>each </a:t>
            </a:r>
            <a:r>
              <a:rPr sz="1500" dirty="0">
                <a:latin typeface="Arial"/>
                <a:cs typeface="Arial"/>
              </a:rPr>
              <a:t>enabler </a:t>
            </a:r>
            <a:r>
              <a:rPr sz="1500" spc="-10" dirty="0">
                <a:latin typeface="Arial"/>
                <a:cs typeface="Arial"/>
              </a:rPr>
              <a:t>you </a:t>
            </a:r>
            <a:r>
              <a:rPr sz="1500" spc="-5" dirty="0">
                <a:latin typeface="Arial"/>
                <a:cs typeface="Arial"/>
              </a:rPr>
              <a:t>mark </a:t>
            </a:r>
            <a:r>
              <a:rPr sz="1500" dirty="0">
                <a:latin typeface="Arial"/>
                <a:cs typeface="Arial"/>
              </a:rPr>
              <a:t>them </a:t>
            </a:r>
            <a:r>
              <a:rPr sz="1500" spc="-10" dirty="0">
                <a:latin typeface="Arial"/>
                <a:cs typeface="Arial"/>
              </a:rPr>
              <a:t>off </a:t>
            </a:r>
            <a:r>
              <a:rPr sz="1500" spc="-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your </a:t>
            </a:r>
            <a:r>
              <a:rPr sz="1500" dirty="0">
                <a:latin typeface="Arial"/>
                <a:cs typeface="Arial"/>
              </a:rPr>
              <a:t>task </a:t>
            </a:r>
            <a:r>
              <a:rPr sz="1500" spc="-5" dirty="0">
                <a:latin typeface="Arial"/>
                <a:cs typeface="Arial"/>
              </a:rPr>
              <a:t>org </a:t>
            </a:r>
            <a:r>
              <a:rPr sz="1500" dirty="0">
                <a:latin typeface="Arial"/>
                <a:cs typeface="Arial"/>
              </a:rPr>
              <a:t>chart to </a:t>
            </a:r>
            <a:r>
              <a:rPr sz="1500" spc="-5" dirty="0">
                <a:latin typeface="Arial"/>
                <a:cs typeface="Arial"/>
              </a:rPr>
              <a:t>ensure </a:t>
            </a:r>
            <a:r>
              <a:rPr sz="1500" spc="-10" dirty="0">
                <a:latin typeface="Arial"/>
                <a:cs typeface="Arial"/>
              </a:rPr>
              <a:t>you have </a:t>
            </a:r>
            <a:r>
              <a:rPr sz="1500" dirty="0">
                <a:latin typeface="Arial"/>
                <a:cs typeface="Arial"/>
              </a:rPr>
              <a:t>accounted </a:t>
            </a:r>
            <a:r>
              <a:rPr sz="1500" spc="-40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for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every</a:t>
            </a:r>
            <a:r>
              <a:rPr sz="1500" spc="1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unit.</a:t>
            </a:r>
            <a:endParaRPr sz="1500">
              <a:latin typeface="Arial"/>
              <a:cs typeface="Arial"/>
            </a:endParaRPr>
          </a:p>
          <a:p>
            <a:pPr marL="2592070">
              <a:lnSpc>
                <a:spcPts val="2100"/>
              </a:lnSpc>
              <a:spcBef>
                <a:spcPts val="675"/>
              </a:spcBef>
            </a:pPr>
            <a:r>
              <a:rPr sz="1800" spc="-50" dirty="0">
                <a:latin typeface="Arial"/>
                <a:cs typeface="Arial"/>
              </a:rPr>
              <a:t>Task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Org</a:t>
            </a:r>
            <a:endParaRPr sz="1800">
              <a:latin typeface="Arial"/>
              <a:cs typeface="Arial"/>
            </a:endParaRPr>
          </a:p>
          <a:p>
            <a:pPr marL="2107565">
              <a:lnSpc>
                <a:spcPts val="1380"/>
              </a:lnSpc>
              <a:tabLst>
                <a:tab pos="2814320" algn="l"/>
                <a:tab pos="3686175" algn="l"/>
              </a:tabLst>
            </a:pPr>
            <a:r>
              <a:rPr sz="1200" b="1" spc="-5" dirty="0">
                <a:solidFill>
                  <a:srgbClr val="0066FF"/>
                </a:solidFill>
                <a:latin typeface="Calibri"/>
                <a:cs typeface="Calibri"/>
              </a:rPr>
              <a:t>ME	</a:t>
            </a:r>
            <a:r>
              <a:rPr sz="1200" b="1" dirty="0">
                <a:solidFill>
                  <a:srgbClr val="0066FF"/>
                </a:solidFill>
                <a:latin typeface="Calibri"/>
                <a:cs typeface="Calibri"/>
              </a:rPr>
              <a:t>SE1	SE2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1" name="object 1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pc="-5" dirty="0"/>
              <a:t>54</a:t>
            </a:r>
          </a:p>
        </p:txBody>
      </p:sp>
      <p:sp>
        <p:nvSpPr>
          <p:cNvPr id="140" name="object 140"/>
          <p:cNvSpPr txBox="1"/>
          <p:nvPr/>
        </p:nvSpPr>
        <p:spPr>
          <a:xfrm>
            <a:off x="294233" y="1129410"/>
            <a:ext cx="491934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Arial"/>
                <a:cs typeface="Arial"/>
              </a:rPr>
              <a:t>-</a:t>
            </a:r>
            <a:r>
              <a:rPr sz="1500" spc="-1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Go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through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all the </a:t>
            </a:r>
            <a:r>
              <a:rPr sz="1500" b="1" dirty="0">
                <a:latin typeface="Arial"/>
                <a:cs typeface="Arial"/>
              </a:rPr>
              <a:t>remaining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Battalions</a:t>
            </a:r>
            <a:r>
              <a:rPr sz="1500" b="1" spc="-1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in </a:t>
            </a:r>
            <a:r>
              <a:rPr sz="1500" dirty="0">
                <a:latin typeface="Arial"/>
                <a:cs typeface="Arial"/>
              </a:rPr>
              <a:t>priority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order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dirty="0">
                <a:latin typeface="Arial"/>
                <a:cs typeface="Arial"/>
              </a:rPr>
              <a:t>as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before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and</a:t>
            </a:r>
            <a:r>
              <a:rPr sz="1500" spc="-5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assign</a:t>
            </a:r>
            <a:r>
              <a:rPr sz="1500" b="1" i="1" spc="-35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all</a:t>
            </a:r>
            <a:r>
              <a:rPr sz="1500" b="1" i="1" spc="-30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your</a:t>
            </a:r>
            <a:r>
              <a:rPr sz="1500" b="1" i="1" spc="-15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enablers</a:t>
            </a:r>
            <a:r>
              <a:rPr sz="150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4844" y="122047"/>
            <a:ext cx="24180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/>
              <a:t>Fighting Products</a:t>
            </a:r>
            <a:endParaRPr sz="2200"/>
          </a:p>
        </p:txBody>
      </p:sp>
      <p:sp>
        <p:nvSpPr>
          <p:cNvPr id="3" name="object 3"/>
          <p:cNvSpPr txBox="1"/>
          <p:nvPr/>
        </p:nvSpPr>
        <p:spPr>
          <a:xfrm>
            <a:off x="286613" y="440562"/>
            <a:ext cx="5417820" cy="1638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3175">
              <a:lnSpc>
                <a:spcPct val="100000"/>
              </a:lnSpc>
              <a:spcBef>
                <a:spcPts val="95"/>
              </a:spcBef>
            </a:pPr>
            <a:r>
              <a:rPr sz="1300" b="1" i="1" spc="-5" dirty="0">
                <a:latin typeface="Arial"/>
                <a:cs typeface="Arial"/>
              </a:rPr>
              <a:t>*</a:t>
            </a:r>
            <a:r>
              <a:rPr sz="1300" b="1" i="1" spc="-25" dirty="0">
                <a:latin typeface="Arial"/>
                <a:cs typeface="Arial"/>
              </a:rPr>
              <a:t> </a:t>
            </a:r>
            <a:r>
              <a:rPr sz="1300" b="1" i="1" spc="-5" dirty="0">
                <a:latin typeface="Arial"/>
                <a:cs typeface="Arial"/>
              </a:rPr>
              <a:t>Non-doctrinal</a:t>
            </a:r>
            <a:r>
              <a:rPr sz="1300" b="1" i="1" spc="30" dirty="0">
                <a:latin typeface="Arial"/>
                <a:cs typeface="Arial"/>
              </a:rPr>
              <a:t> </a:t>
            </a:r>
            <a:r>
              <a:rPr sz="1300" b="1" i="1" spc="-15" dirty="0">
                <a:latin typeface="Arial"/>
                <a:cs typeface="Arial"/>
              </a:rPr>
              <a:t>Term</a:t>
            </a:r>
            <a:endParaRPr sz="13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65"/>
              </a:spcBef>
            </a:pPr>
            <a:r>
              <a:rPr sz="1400" b="1" spc="-5" dirty="0">
                <a:latin typeface="Arial"/>
                <a:cs typeface="Arial"/>
              </a:rPr>
              <a:t>What </a:t>
            </a:r>
            <a:r>
              <a:rPr sz="1400" b="1" dirty="0">
                <a:latin typeface="Arial"/>
                <a:cs typeface="Arial"/>
              </a:rPr>
              <a:t>are </a:t>
            </a:r>
            <a:r>
              <a:rPr sz="1400" b="1" spc="-5" dirty="0">
                <a:latin typeface="Arial"/>
                <a:cs typeface="Arial"/>
              </a:rPr>
              <a:t>fighting products: </a:t>
            </a:r>
            <a:r>
              <a:rPr sz="1400" i="1" dirty="0">
                <a:latin typeface="Arial"/>
                <a:cs typeface="Arial"/>
              </a:rPr>
              <a:t>Quick reference written and visual </a:t>
            </a:r>
            <a:r>
              <a:rPr sz="1400" i="1" spc="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tools,</a:t>
            </a:r>
            <a:r>
              <a:rPr sz="1400" i="1" spc="-4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produced</a:t>
            </a:r>
            <a:r>
              <a:rPr sz="1400" i="1" spc="-4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during</a:t>
            </a:r>
            <a:r>
              <a:rPr sz="1400" i="1" spc="-3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the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planning</a:t>
            </a:r>
            <a:r>
              <a:rPr sz="1400" i="1" spc="-3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for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an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operation</a:t>
            </a:r>
            <a:r>
              <a:rPr sz="1400" i="1" spc="-4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that</a:t>
            </a:r>
            <a:r>
              <a:rPr sz="1400" i="1" spc="-3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capture</a:t>
            </a:r>
            <a:r>
              <a:rPr sz="1400" i="1" spc="-4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and </a:t>
            </a:r>
            <a:r>
              <a:rPr sz="1400" i="1" spc="-375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summarize </a:t>
            </a:r>
            <a:r>
              <a:rPr sz="1400" i="1" dirty="0">
                <a:latin typeface="Arial"/>
                <a:cs typeface="Arial"/>
              </a:rPr>
              <a:t>key </a:t>
            </a:r>
            <a:r>
              <a:rPr sz="1400" i="1" spc="-5" dirty="0">
                <a:latin typeface="Arial"/>
                <a:cs typeface="Arial"/>
              </a:rPr>
              <a:t>information </a:t>
            </a:r>
            <a:r>
              <a:rPr sz="1400" i="1" dirty="0">
                <a:latin typeface="Arial"/>
                <a:cs typeface="Arial"/>
              </a:rPr>
              <a:t>from the </a:t>
            </a:r>
            <a:r>
              <a:rPr sz="1400" i="1" spc="-5" dirty="0">
                <a:latin typeface="Arial"/>
                <a:cs typeface="Arial"/>
              </a:rPr>
              <a:t>OPORD. Used </a:t>
            </a:r>
            <a:r>
              <a:rPr sz="1400" i="1" dirty="0">
                <a:latin typeface="Arial"/>
                <a:cs typeface="Arial"/>
              </a:rPr>
              <a:t>by </a:t>
            </a:r>
            <a:r>
              <a:rPr sz="1400" i="1" spc="-5" dirty="0">
                <a:latin typeface="Arial"/>
                <a:cs typeface="Arial"/>
              </a:rPr>
              <a:t>commanders, </a:t>
            </a:r>
            <a:r>
              <a:rPr sz="1400" i="1" spc="-37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key leaders, and staff </a:t>
            </a:r>
            <a:r>
              <a:rPr sz="1400" i="1" spc="-5" dirty="0">
                <a:latin typeface="Arial"/>
                <a:cs typeface="Arial"/>
              </a:rPr>
              <a:t>members </a:t>
            </a:r>
            <a:r>
              <a:rPr sz="1400" i="1" dirty="0">
                <a:latin typeface="Arial"/>
                <a:cs typeface="Arial"/>
              </a:rPr>
              <a:t>to assist in decision-making and for </a:t>
            </a:r>
            <a:r>
              <a:rPr sz="1400" i="1" spc="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managing the execution and </a:t>
            </a:r>
            <a:r>
              <a:rPr sz="1400" i="1" spc="-5" dirty="0">
                <a:latin typeface="Arial"/>
                <a:cs typeface="Arial"/>
              </a:rPr>
              <a:t>assessment </a:t>
            </a:r>
            <a:r>
              <a:rPr sz="1400" i="1" dirty="0">
                <a:latin typeface="Arial"/>
                <a:cs typeface="Arial"/>
              </a:rPr>
              <a:t>of a specific course of </a:t>
            </a:r>
            <a:r>
              <a:rPr sz="1400" i="1" spc="5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action</a:t>
            </a:r>
            <a:r>
              <a:rPr sz="1400" i="1" spc="-3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to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accomplish</a:t>
            </a:r>
            <a:r>
              <a:rPr sz="1400" i="1" spc="-5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the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unit’s</a:t>
            </a:r>
            <a:r>
              <a:rPr sz="1400" i="1" spc="-5" dirty="0">
                <a:latin typeface="Arial"/>
                <a:cs typeface="Arial"/>
              </a:rPr>
              <a:t> mission.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847588" y="481583"/>
            <a:ext cx="2941320" cy="2326005"/>
            <a:chOff x="5847588" y="481583"/>
            <a:chExt cx="2941320" cy="23260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76544" y="510539"/>
              <a:ext cx="2883407" cy="22677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862066" y="496061"/>
              <a:ext cx="2912745" cy="2296795"/>
            </a:xfrm>
            <a:custGeom>
              <a:avLst/>
              <a:gdLst/>
              <a:ahLst/>
              <a:cxnLst/>
              <a:rect l="l" t="t" r="r" b="b"/>
              <a:pathLst>
                <a:path w="2912745" h="2296795">
                  <a:moveTo>
                    <a:pt x="0" y="2296668"/>
                  </a:moveTo>
                  <a:lnTo>
                    <a:pt x="2912364" y="2296668"/>
                  </a:lnTo>
                  <a:lnTo>
                    <a:pt x="2912364" y="0"/>
                  </a:lnTo>
                  <a:lnTo>
                    <a:pt x="0" y="0"/>
                  </a:lnTo>
                  <a:lnTo>
                    <a:pt x="0" y="2296668"/>
                  </a:lnTo>
                  <a:close/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006977" y="3042666"/>
            <a:ext cx="47320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Examples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of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fighting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products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(not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all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inclusive):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78573" y="3286505"/>
            <a:ext cx="151574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indent="-94615">
              <a:lnSpc>
                <a:spcPct val="100000"/>
              </a:lnSpc>
              <a:spcBef>
                <a:spcPts val="100"/>
              </a:spcBef>
              <a:buChar char="-"/>
              <a:tabLst>
                <a:tab pos="107314" algn="l"/>
              </a:tabLst>
            </a:pPr>
            <a:r>
              <a:rPr sz="1200" i="1" spc="-5" dirty="0">
                <a:latin typeface="Arial"/>
                <a:cs typeface="Arial"/>
              </a:rPr>
              <a:t>Operations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Graphics</a:t>
            </a:r>
            <a:endParaRPr sz="1200">
              <a:latin typeface="Arial"/>
              <a:cs typeface="Arial"/>
            </a:endParaRPr>
          </a:p>
          <a:p>
            <a:pPr marL="106680" indent="-94615">
              <a:lnSpc>
                <a:spcPct val="100000"/>
              </a:lnSpc>
              <a:buChar char="-"/>
              <a:tabLst>
                <a:tab pos="107314" algn="l"/>
              </a:tabLst>
            </a:pPr>
            <a:r>
              <a:rPr sz="1200" i="1" spc="-5" dirty="0">
                <a:latin typeface="Arial"/>
                <a:cs typeface="Arial"/>
              </a:rPr>
              <a:t>EXCHECK</a:t>
            </a:r>
            <a:endParaRPr sz="1200">
              <a:latin typeface="Arial"/>
              <a:cs typeface="Arial"/>
            </a:endParaRPr>
          </a:p>
          <a:p>
            <a:pPr marL="106680" indent="-94615">
              <a:lnSpc>
                <a:spcPct val="100000"/>
              </a:lnSpc>
              <a:buChar char="-"/>
              <a:tabLst>
                <a:tab pos="107314" algn="l"/>
              </a:tabLst>
            </a:pPr>
            <a:r>
              <a:rPr sz="1200" i="1" spc="-15" dirty="0">
                <a:latin typeface="Arial"/>
                <a:cs typeface="Arial"/>
              </a:rPr>
              <a:t>SYNCHMAT</a:t>
            </a:r>
            <a:endParaRPr sz="1200">
              <a:latin typeface="Arial"/>
              <a:cs typeface="Arial"/>
            </a:endParaRPr>
          </a:p>
          <a:p>
            <a:pPr marL="106680" indent="-94615">
              <a:lnSpc>
                <a:spcPct val="100000"/>
              </a:lnSpc>
              <a:buChar char="-"/>
              <a:tabLst>
                <a:tab pos="107314" algn="l"/>
              </a:tabLst>
            </a:pPr>
            <a:r>
              <a:rPr sz="1200" i="1" spc="-5" dirty="0">
                <a:latin typeface="Arial"/>
                <a:cs typeface="Arial"/>
              </a:rPr>
              <a:t>Fires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EXCHECK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34992" y="3286505"/>
            <a:ext cx="258953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indent="-94615">
              <a:lnSpc>
                <a:spcPct val="100000"/>
              </a:lnSpc>
              <a:spcBef>
                <a:spcPts val="100"/>
              </a:spcBef>
              <a:buChar char="-"/>
              <a:tabLst>
                <a:tab pos="107314" algn="l"/>
              </a:tabLst>
            </a:pPr>
            <a:r>
              <a:rPr sz="1200" i="1" spc="-5" dirty="0">
                <a:latin typeface="Arial"/>
                <a:cs typeface="Arial"/>
              </a:rPr>
              <a:t>Execution</a:t>
            </a:r>
            <a:r>
              <a:rPr sz="1200" i="1" spc="-6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Matrix</a:t>
            </a:r>
            <a:endParaRPr sz="1200">
              <a:latin typeface="Arial"/>
              <a:cs typeface="Arial"/>
            </a:endParaRPr>
          </a:p>
          <a:p>
            <a:pPr marL="106680" indent="-94615">
              <a:lnSpc>
                <a:spcPct val="100000"/>
              </a:lnSpc>
              <a:buChar char="-"/>
              <a:tabLst>
                <a:tab pos="107314" algn="l"/>
              </a:tabLst>
            </a:pPr>
            <a:r>
              <a:rPr sz="1200" i="1" spc="-5" dirty="0">
                <a:latin typeface="Arial"/>
                <a:cs typeface="Arial"/>
              </a:rPr>
              <a:t>Decision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Support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Matrix</a:t>
            </a:r>
            <a:r>
              <a:rPr sz="1200" i="1" spc="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(DSM)</a:t>
            </a:r>
            <a:endParaRPr sz="1200">
              <a:latin typeface="Arial"/>
              <a:cs typeface="Arial"/>
            </a:endParaRPr>
          </a:p>
          <a:p>
            <a:pPr marL="106680" indent="-94615">
              <a:lnSpc>
                <a:spcPct val="100000"/>
              </a:lnSpc>
              <a:buChar char="-"/>
              <a:tabLst>
                <a:tab pos="107314" algn="l"/>
              </a:tabLst>
            </a:pPr>
            <a:r>
              <a:rPr sz="1200" i="1" spc="-20" dirty="0">
                <a:latin typeface="Arial"/>
                <a:cs typeface="Arial"/>
              </a:rPr>
              <a:t>Target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Synchronization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Matrix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(TSM)</a:t>
            </a:r>
            <a:endParaRPr sz="1200">
              <a:latin typeface="Arial"/>
              <a:cs typeface="Arial"/>
            </a:endParaRPr>
          </a:p>
          <a:p>
            <a:pPr marL="106680" indent="-94615">
              <a:lnSpc>
                <a:spcPct val="100000"/>
              </a:lnSpc>
              <a:buChar char="-"/>
              <a:tabLst>
                <a:tab pos="107314" algn="l"/>
              </a:tabLst>
            </a:pPr>
            <a:r>
              <a:rPr sz="1200" i="1" dirty="0">
                <a:latin typeface="Arial"/>
                <a:cs typeface="Arial"/>
              </a:rPr>
              <a:t>Event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Template</a:t>
            </a:r>
            <a:endParaRPr sz="1200">
              <a:latin typeface="Arial"/>
              <a:cs typeface="Arial"/>
            </a:endParaRPr>
          </a:p>
          <a:p>
            <a:pPr marL="106680" indent="-94615">
              <a:lnSpc>
                <a:spcPct val="100000"/>
              </a:lnSpc>
              <a:buChar char="-"/>
              <a:tabLst>
                <a:tab pos="107314" algn="l"/>
              </a:tabLst>
            </a:pPr>
            <a:r>
              <a:rPr sz="1200" i="1" spc="-5" dirty="0">
                <a:latin typeface="Arial"/>
                <a:cs typeface="Arial"/>
              </a:rPr>
              <a:t>Information</a:t>
            </a:r>
            <a:r>
              <a:rPr sz="1200" i="1" spc="-1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Collection</a:t>
            </a:r>
            <a:r>
              <a:rPr sz="1200" i="1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Synch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Matrix</a:t>
            </a:r>
            <a:endParaRPr sz="1200">
              <a:latin typeface="Arial"/>
              <a:cs typeface="Arial"/>
            </a:endParaRPr>
          </a:p>
          <a:p>
            <a:pPr marL="106680" indent="-94615">
              <a:lnSpc>
                <a:spcPct val="100000"/>
              </a:lnSpc>
              <a:buChar char="-"/>
              <a:tabLst>
                <a:tab pos="107314" algn="l"/>
              </a:tabLst>
            </a:pPr>
            <a:r>
              <a:rPr sz="1200" i="1" spc="-5" dirty="0">
                <a:latin typeface="Arial"/>
                <a:cs typeface="Arial"/>
              </a:rPr>
              <a:t>High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Payoff</a:t>
            </a:r>
            <a:r>
              <a:rPr sz="1200" i="1" spc="-20" dirty="0">
                <a:latin typeface="Arial"/>
                <a:cs typeface="Arial"/>
              </a:rPr>
              <a:t> Target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List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spc="-5" dirty="0">
                <a:latin typeface="Arial"/>
                <a:cs typeface="Arial"/>
              </a:rPr>
              <a:t>(HPTL)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7858" y="4587366"/>
            <a:ext cx="8868410" cy="1915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latin typeface="Arial"/>
                <a:cs typeface="Arial"/>
              </a:rPr>
              <a:t>Trends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from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45" dirty="0">
                <a:latin typeface="Arial"/>
                <a:cs typeface="Arial"/>
              </a:rPr>
              <a:t>LTP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Coaches:</a:t>
            </a:r>
            <a:endParaRPr sz="1600">
              <a:latin typeface="Arial"/>
              <a:cs typeface="Arial"/>
            </a:endParaRPr>
          </a:p>
          <a:p>
            <a:pPr marL="105410" indent="-93345">
              <a:lnSpc>
                <a:spcPct val="100000"/>
              </a:lnSpc>
              <a:spcBef>
                <a:spcPts val="5"/>
              </a:spcBef>
              <a:buChar char="-"/>
              <a:tabLst>
                <a:tab pos="106045" algn="l"/>
              </a:tabLst>
            </a:pPr>
            <a:r>
              <a:rPr sz="1200" b="1" i="1" spc="-5" dirty="0">
                <a:latin typeface="Arial"/>
                <a:cs typeface="Arial"/>
              </a:rPr>
              <a:t>Commanders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have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not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described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to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their </a:t>
            </a:r>
            <a:r>
              <a:rPr sz="1200" b="1" i="1" spc="-10" dirty="0">
                <a:latin typeface="Arial"/>
                <a:cs typeface="Arial"/>
              </a:rPr>
              <a:t>staffs</a:t>
            </a:r>
            <a:r>
              <a:rPr sz="1200" b="1" i="1" dirty="0">
                <a:latin typeface="Arial"/>
                <a:cs typeface="Arial"/>
              </a:rPr>
              <a:t> what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their</a:t>
            </a:r>
            <a:r>
              <a:rPr sz="1200" b="1" i="1" dirty="0">
                <a:latin typeface="Arial"/>
                <a:cs typeface="Arial"/>
              </a:rPr>
              <a:t> specific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fighting</a:t>
            </a:r>
            <a:r>
              <a:rPr sz="1200" b="1" i="1" spc="4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products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are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and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how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they</a:t>
            </a:r>
            <a:r>
              <a:rPr sz="1200" b="1" i="1" dirty="0">
                <a:latin typeface="Arial"/>
                <a:cs typeface="Arial"/>
              </a:rPr>
              <a:t> want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them</a:t>
            </a:r>
            <a:r>
              <a:rPr sz="1200" b="1" i="1" dirty="0">
                <a:latin typeface="Arial"/>
                <a:cs typeface="Arial"/>
              </a:rPr>
              <a:t> to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look.</a:t>
            </a:r>
            <a:endParaRPr sz="1200">
              <a:latin typeface="Arial"/>
              <a:cs typeface="Arial"/>
            </a:endParaRPr>
          </a:p>
          <a:p>
            <a:pPr marL="105410" indent="-9334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b="1" i="1" dirty="0">
                <a:latin typeface="Arial"/>
                <a:cs typeface="Arial"/>
              </a:rPr>
              <a:t>Operational Graphics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are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most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over-looked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fighting</a:t>
            </a:r>
            <a:r>
              <a:rPr sz="1200" b="1" i="1" spc="4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product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and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least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developed.</a:t>
            </a:r>
            <a:endParaRPr sz="1200">
              <a:latin typeface="Arial"/>
              <a:cs typeface="Arial"/>
            </a:endParaRPr>
          </a:p>
          <a:p>
            <a:pPr marL="105410" indent="-9334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b="1" i="1" spc="-10" dirty="0">
                <a:latin typeface="Arial"/>
                <a:cs typeface="Arial"/>
              </a:rPr>
              <a:t>Staffs</a:t>
            </a:r>
            <a:r>
              <a:rPr sz="1200" b="1" i="1" dirty="0">
                <a:latin typeface="Arial"/>
                <a:cs typeface="Arial"/>
              </a:rPr>
              <a:t> have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not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assigned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ownership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of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each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fighting</a:t>
            </a:r>
            <a:r>
              <a:rPr sz="1200" b="1" i="1" spc="4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product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to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a </a:t>
            </a:r>
            <a:r>
              <a:rPr sz="1200" b="1" i="1" dirty="0">
                <a:latin typeface="Arial"/>
                <a:cs typeface="Arial"/>
              </a:rPr>
              <a:t>war</a:t>
            </a:r>
            <a:r>
              <a:rPr sz="1200" b="1" i="1" spc="-5" dirty="0">
                <a:latin typeface="Arial"/>
                <a:cs typeface="Arial"/>
              </a:rPr>
              <a:t> fighting</a:t>
            </a:r>
            <a:r>
              <a:rPr sz="1200" b="1" i="1" spc="4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lead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in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their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spc="-30" dirty="0">
                <a:latin typeface="Arial"/>
                <a:cs typeface="Arial"/>
              </a:rPr>
              <a:t>PSOP.</a:t>
            </a:r>
            <a:endParaRPr sz="1200">
              <a:latin typeface="Arial"/>
              <a:cs typeface="Arial"/>
            </a:endParaRPr>
          </a:p>
          <a:p>
            <a:pPr marL="105410" indent="-9334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b="1" i="1" spc="-10" dirty="0">
                <a:latin typeface="Arial"/>
                <a:cs typeface="Arial"/>
              </a:rPr>
              <a:t>Staffs</a:t>
            </a:r>
            <a:r>
              <a:rPr sz="1200" b="1" i="1" dirty="0">
                <a:latin typeface="Arial"/>
                <a:cs typeface="Arial"/>
              </a:rPr>
              <a:t> wait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until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MDMP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Step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7:Orders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Production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to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produce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their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specific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fighting</a:t>
            </a:r>
            <a:r>
              <a:rPr sz="1200" b="1" i="1" spc="3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products,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which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is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too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late</a:t>
            </a:r>
            <a:r>
              <a:rPr sz="1200" b="1" i="1" spc="-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in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process.</a:t>
            </a:r>
            <a:endParaRPr sz="1200">
              <a:latin typeface="Arial"/>
              <a:cs typeface="Arial"/>
            </a:endParaRPr>
          </a:p>
          <a:p>
            <a:pPr marL="105410" indent="-9334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b="1" i="1" spc="-10" dirty="0">
                <a:latin typeface="Arial"/>
                <a:cs typeface="Arial"/>
              </a:rPr>
              <a:t>Staffs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do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not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continuously</a:t>
            </a:r>
            <a:r>
              <a:rPr sz="1200" b="1" i="1" spc="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build</a:t>
            </a:r>
            <a:r>
              <a:rPr sz="1200" b="1" i="1" spc="3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their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specific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fighting</a:t>
            </a:r>
            <a:r>
              <a:rPr sz="1200" b="1" i="1" spc="4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product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throughout</a:t>
            </a:r>
            <a:r>
              <a:rPr sz="1200" b="1" i="1" spc="4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each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step of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MDMP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process.</a:t>
            </a:r>
            <a:endParaRPr sz="1200">
              <a:latin typeface="Arial"/>
              <a:cs typeface="Arial"/>
            </a:endParaRPr>
          </a:p>
          <a:p>
            <a:pPr marL="105410" indent="-9334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b="1" i="1" spc="-10" dirty="0">
                <a:latin typeface="Arial"/>
                <a:cs typeface="Arial"/>
              </a:rPr>
              <a:t>Staffs</a:t>
            </a:r>
            <a:r>
              <a:rPr sz="1200" b="1" i="1" dirty="0">
                <a:latin typeface="Arial"/>
                <a:cs typeface="Arial"/>
              </a:rPr>
              <a:t> do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not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validate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their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fighting</a:t>
            </a:r>
            <a:r>
              <a:rPr sz="1200" b="1" i="1" spc="4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products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during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step</a:t>
            </a:r>
            <a:r>
              <a:rPr sz="1200" b="1" i="1" spc="-5" dirty="0">
                <a:latin typeface="Arial"/>
                <a:cs typeface="Arial"/>
              </a:rPr>
              <a:t> 4:</a:t>
            </a:r>
            <a:r>
              <a:rPr sz="1200" b="1" i="1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COA</a:t>
            </a:r>
            <a:r>
              <a:rPr sz="1200" b="1" i="1" spc="-9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Analysis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(War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Gaming)</a:t>
            </a:r>
            <a:endParaRPr sz="1200">
              <a:latin typeface="Arial"/>
              <a:cs typeface="Arial"/>
            </a:endParaRPr>
          </a:p>
          <a:p>
            <a:pPr marL="12700" marR="14414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b="1" i="1" spc="-10" dirty="0">
                <a:latin typeface="Arial"/>
                <a:cs typeface="Arial"/>
              </a:rPr>
              <a:t>Staffs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often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call </a:t>
            </a:r>
            <a:r>
              <a:rPr sz="1200" b="1" i="1" spc="-5" dirty="0">
                <a:latin typeface="Arial"/>
                <a:cs typeface="Arial"/>
              </a:rPr>
              <a:t>their</a:t>
            </a:r>
            <a:r>
              <a:rPr sz="1200" b="1" i="1" dirty="0">
                <a:latin typeface="Arial"/>
                <a:cs typeface="Arial"/>
              </a:rPr>
              <a:t> </a:t>
            </a:r>
            <a:r>
              <a:rPr sz="1200" b="1" i="1" spc="-15" dirty="0">
                <a:latin typeface="Arial"/>
                <a:cs typeface="Arial"/>
              </a:rPr>
              <a:t>War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Gaming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Synch</a:t>
            </a:r>
            <a:r>
              <a:rPr sz="1200" b="1" i="1" spc="-5" dirty="0">
                <a:latin typeface="Arial"/>
                <a:cs typeface="Arial"/>
              </a:rPr>
              <a:t> Matrix</a:t>
            </a:r>
            <a:r>
              <a:rPr sz="1200" b="1" i="1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a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fighting</a:t>
            </a:r>
            <a:r>
              <a:rPr sz="1200" b="1" i="1" spc="4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product.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However,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what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they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actually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mean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is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a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Synch</a:t>
            </a:r>
            <a:r>
              <a:rPr sz="1200" b="1" i="1" spc="-5" dirty="0">
                <a:latin typeface="Arial"/>
                <a:cs typeface="Arial"/>
              </a:rPr>
              <a:t> Matrix </a:t>
            </a:r>
            <a:r>
              <a:rPr sz="1200" b="1" i="1" spc="-3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with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key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topics</a:t>
            </a:r>
            <a:r>
              <a:rPr sz="1200" b="1" i="1" dirty="0">
                <a:latin typeface="Arial"/>
                <a:cs typeface="Arial"/>
              </a:rPr>
              <a:t> pulled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from </a:t>
            </a:r>
            <a:r>
              <a:rPr sz="1200" b="1" i="1" spc="-5" dirty="0">
                <a:latin typeface="Arial"/>
                <a:cs typeface="Arial"/>
              </a:rPr>
              <a:t>their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war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gaming synch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matrix</a:t>
            </a:r>
            <a:r>
              <a:rPr sz="1200" i="1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19100" y="2412492"/>
            <a:ext cx="3253740" cy="1871980"/>
            <a:chOff x="419100" y="2412492"/>
            <a:chExt cx="3253740" cy="187198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055" y="2441448"/>
              <a:ext cx="3195827" cy="181355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33577" y="2426970"/>
              <a:ext cx="3225165" cy="1842770"/>
            </a:xfrm>
            <a:custGeom>
              <a:avLst/>
              <a:gdLst/>
              <a:ahLst/>
              <a:cxnLst/>
              <a:rect l="l" t="t" r="r" b="b"/>
              <a:pathLst>
                <a:path w="3225165" h="1842770">
                  <a:moveTo>
                    <a:pt x="0" y="1842515"/>
                  </a:moveTo>
                  <a:lnTo>
                    <a:pt x="3224784" y="1842515"/>
                  </a:lnTo>
                  <a:lnTo>
                    <a:pt x="3224784" y="0"/>
                  </a:lnTo>
                  <a:lnTo>
                    <a:pt x="0" y="0"/>
                  </a:lnTo>
                  <a:lnTo>
                    <a:pt x="0" y="1842515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880982" y="6625649"/>
            <a:ext cx="1739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159" y="0"/>
            <a:ext cx="8850630" cy="1035050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1681480">
              <a:lnSpc>
                <a:spcPct val="100000"/>
              </a:lnSpc>
              <a:spcBef>
                <a:spcPts val="1785"/>
              </a:spcBef>
            </a:pPr>
            <a:r>
              <a:rPr sz="3200" dirty="0"/>
              <a:t>4.</a:t>
            </a:r>
            <a:r>
              <a:rPr sz="3200" spc="-30" dirty="0"/>
              <a:t> </a:t>
            </a:r>
            <a:r>
              <a:rPr sz="3200" dirty="0"/>
              <a:t>Develop</a:t>
            </a:r>
            <a:r>
              <a:rPr sz="3200" spc="-55" dirty="0"/>
              <a:t> </a:t>
            </a:r>
            <a:r>
              <a:rPr sz="3200" dirty="0"/>
              <a:t>a</a:t>
            </a:r>
            <a:r>
              <a:rPr sz="3200" spc="-15" dirty="0"/>
              <a:t> </a:t>
            </a:r>
            <a:r>
              <a:rPr sz="3200" dirty="0"/>
              <a:t>Broad</a:t>
            </a:r>
            <a:r>
              <a:rPr sz="3200" spc="-35" dirty="0"/>
              <a:t> </a:t>
            </a:r>
            <a:r>
              <a:rPr sz="3200" dirty="0"/>
              <a:t>Concept</a:t>
            </a:r>
            <a:endParaRPr sz="3200"/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400" b="0" dirty="0">
                <a:latin typeface="Arial"/>
                <a:cs typeface="Arial"/>
              </a:rPr>
              <a:t>-</a:t>
            </a:r>
            <a:r>
              <a:rPr sz="1400" b="0" spc="-85" dirty="0">
                <a:latin typeface="Arial"/>
                <a:cs typeface="Arial"/>
              </a:rPr>
              <a:t> </a:t>
            </a:r>
            <a:r>
              <a:rPr sz="1400" b="0" dirty="0">
                <a:latin typeface="Arial"/>
                <a:cs typeface="Arial"/>
              </a:rPr>
              <a:t>Another</a:t>
            </a:r>
            <a:r>
              <a:rPr sz="1400" b="0" spc="-25" dirty="0">
                <a:latin typeface="Arial"/>
                <a:cs typeface="Arial"/>
              </a:rPr>
              <a:t> </a:t>
            </a:r>
            <a:r>
              <a:rPr sz="1400" b="0" spc="-5" dirty="0">
                <a:latin typeface="Arial"/>
                <a:cs typeface="Arial"/>
              </a:rPr>
              <a:t>way</a:t>
            </a:r>
            <a:r>
              <a:rPr sz="1400" b="0" spc="15" dirty="0">
                <a:latin typeface="Arial"/>
                <a:cs typeface="Arial"/>
              </a:rPr>
              <a:t> </a:t>
            </a:r>
            <a:r>
              <a:rPr sz="1400" b="0" dirty="0">
                <a:latin typeface="Arial"/>
                <a:cs typeface="Arial"/>
              </a:rPr>
              <a:t>of</a:t>
            </a:r>
            <a:r>
              <a:rPr sz="1400" b="0" spc="-5" dirty="0">
                <a:latin typeface="Arial"/>
                <a:cs typeface="Arial"/>
              </a:rPr>
              <a:t> saying </a:t>
            </a:r>
            <a:r>
              <a:rPr sz="1400" b="0" dirty="0">
                <a:latin typeface="Arial"/>
                <a:cs typeface="Arial"/>
              </a:rPr>
              <a:t>this</a:t>
            </a:r>
            <a:r>
              <a:rPr sz="1400" b="0" spc="-25" dirty="0">
                <a:latin typeface="Arial"/>
                <a:cs typeface="Arial"/>
              </a:rPr>
              <a:t> </a:t>
            </a:r>
            <a:r>
              <a:rPr sz="1400" b="0" dirty="0">
                <a:latin typeface="Arial"/>
                <a:cs typeface="Arial"/>
              </a:rPr>
              <a:t>is</a:t>
            </a:r>
            <a:r>
              <a:rPr sz="1400" b="0" spc="2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“Integrate</a:t>
            </a:r>
            <a:r>
              <a:rPr sz="1400" i="1" spc="-4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&amp;</a:t>
            </a:r>
            <a:r>
              <a:rPr sz="1400" i="1" spc="5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Synch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each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WfF!” </a:t>
            </a:r>
            <a:r>
              <a:rPr sz="1400" i="1" spc="-10" dirty="0">
                <a:latin typeface="Arial"/>
                <a:cs typeface="Arial"/>
              </a:rPr>
              <a:t>aka…it’s</a:t>
            </a:r>
            <a:r>
              <a:rPr sz="1400" i="1" spc="-4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the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start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of</a:t>
            </a:r>
            <a:r>
              <a:rPr sz="1400" i="1" spc="-15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your</a:t>
            </a:r>
            <a:r>
              <a:rPr sz="1400" i="1" dirty="0">
                <a:latin typeface="Arial"/>
                <a:cs typeface="Arial"/>
              </a:rPr>
              <a:t> </a:t>
            </a:r>
            <a:r>
              <a:rPr sz="1400" i="1" spc="-5" dirty="0">
                <a:latin typeface="Arial"/>
                <a:cs typeface="Arial"/>
              </a:rPr>
              <a:t>concept</a:t>
            </a:r>
            <a:r>
              <a:rPr sz="1400" i="1" spc="-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statement!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88073" y="1162621"/>
            <a:ext cx="8047355" cy="3001645"/>
            <a:chOff x="588073" y="1162621"/>
            <a:chExt cx="8047355" cy="30016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182" y="1240571"/>
              <a:ext cx="3776417" cy="285438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2836" y="1167383"/>
              <a:ext cx="3831590" cy="2992120"/>
            </a:xfrm>
            <a:custGeom>
              <a:avLst/>
              <a:gdLst/>
              <a:ahLst/>
              <a:cxnLst/>
              <a:rect l="l" t="t" r="r" b="b"/>
              <a:pathLst>
                <a:path w="3831590" h="2992120">
                  <a:moveTo>
                    <a:pt x="0" y="2991612"/>
                  </a:moveTo>
                  <a:lnTo>
                    <a:pt x="3831336" y="2991612"/>
                  </a:lnTo>
                  <a:lnTo>
                    <a:pt x="3831336" y="0"/>
                  </a:lnTo>
                  <a:lnTo>
                    <a:pt x="0" y="0"/>
                  </a:lnTo>
                  <a:lnTo>
                    <a:pt x="0" y="299161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0372" y="2183891"/>
              <a:ext cx="1310640" cy="145846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5800" y="2179319"/>
              <a:ext cx="1320165" cy="1468120"/>
            </a:xfrm>
            <a:custGeom>
              <a:avLst/>
              <a:gdLst/>
              <a:ahLst/>
              <a:cxnLst/>
              <a:rect l="l" t="t" r="r" b="b"/>
              <a:pathLst>
                <a:path w="1320164" h="1468120">
                  <a:moveTo>
                    <a:pt x="0" y="1467611"/>
                  </a:moveTo>
                  <a:lnTo>
                    <a:pt x="1319784" y="1467611"/>
                  </a:lnTo>
                  <a:lnTo>
                    <a:pt x="1319784" y="0"/>
                  </a:lnTo>
                  <a:lnTo>
                    <a:pt x="0" y="0"/>
                  </a:lnTo>
                  <a:lnTo>
                    <a:pt x="0" y="1467611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6883" y="1240571"/>
              <a:ext cx="3838956" cy="290927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782312" y="1167383"/>
              <a:ext cx="3848100" cy="2992120"/>
            </a:xfrm>
            <a:custGeom>
              <a:avLst/>
              <a:gdLst/>
              <a:ahLst/>
              <a:cxnLst/>
              <a:rect l="l" t="t" r="r" b="b"/>
              <a:pathLst>
                <a:path w="3848100" h="2992120">
                  <a:moveTo>
                    <a:pt x="0" y="2991612"/>
                  </a:moveTo>
                  <a:lnTo>
                    <a:pt x="3848099" y="2991612"/>
                  </a:lnTo>
                  <a:lnTo>
                    <a:pt x="3848099" y="0"/>
                  </a:lnTo>
                  <a:lnTo>
                    <a:pt x="0" y="0"/>
                  </a:lnTo>
                  <a:lnTo>
                    <a:pt x="0" y="299161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723" y="51815"/>
            <a:ext cx="326136" cy="51663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40409" y="4480940"/>
            <a:ext cx="1823720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370" indent="-1543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67005" algn="l"/>
              </a:tabLst>
            </a:pPr>
            <a:r>
              <a:rPr sz="1100" dirty="0">
                <a:latin typeface="Arial"/>
                <a:cs typeface="Arial"/>
              </a:rPr>
              <a:t>Purpose</a:t>
            </a:r>
            <a:endParaRPr sz="1100">
              <a:latin typeface="Arial"/>
              <a:cs typeface="Arial"/>
            </a:endParaRPr>
          </a:p>
          <a:p>
            <a:pPr marL="166370" indent="-15430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167005" algn="l"/>
              </a:tabLst>
            </a:pPr>
            <a:r>
              <a:rPr sz="1100" dirty="0">
                <a:latin typeface="Arial"/>
                <a:cs typeface="Arial"/>
              </a:rPr>
              <a:t>Accepted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risk</a:t>
            </a:r>
            <a:endParaRPr sz="1100">
              <a:latin typeface="Arial"/>
              <a:cs typeface="Arial"/>
            </a:endParaRPr>
          </a:p>
          <a:p>
            <a:pPr marL="50800" marR="5080" indent="-38100">
              <a:lnSpc>
                <a:spcPct val="100000"/>
              </a:lnSpc>
              <a:buAutoNum type="arabicPeriod"/>
              <a:tabLst>
                <a:tab pos="167005" algn="l"/>
              </a:tabLst>
            </a:pPr>
            <a:r>
              <a:rPr sz="1100" dirty="0">
                <a:latin typeface="Arial"/>
                <a:cs typeface="Arial"/>
              </a:rPr>
              <a:t>ID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critical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friendly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events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&amp;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transitions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between </a:t>
            </a:r>
            <a:r>
              <a:rPr sz="1100" dirty="0">
                <a:latin typeface="Arial"/>
                <a:cs typeface="Arial"/>
              </a:rPr>
              <a:t>phases</a:t>
            </a:r>
            <a:endParaRPr sz="1100">
              <a:latin typeface="Arial"/>
              <a:cs typeface="Arial"/>
            </a:endParaRPr>
          </a:p>
          <a:p>
            <a:pPr marL="166370" indent="-154305">
              <a:lnSpc>
                <a:spcPct val="100000"/>
              </a:lnSpc>
              <a:buAutoNum type="arabicPeriod"/>
              <a:tabLst>
                <a:tab pos="167005" algn="l"/>
              </a:tabLst>
            </a:pPr>
            <a:r>
              <a:rPr sz="1100" spc="-5" dirty="0">
                <a:latin typeface="Arial"/>
                <a:cs typeface="Arial"/>
              </a:rPr>
              <a:t>Decisive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Operations</a:t>
            </a:r>
            <a:endParaRPr sz="1100">
              <a:latin typeface="Arial"/>
              <a:cs typeface="Arial"/>
            </a:endParaRPr>
          </a:p>
          <a:p>
            <a:pPr marL="166370" indent="-154305">
              <a:lnSpc>
                <a:spcPct val="100000"/>
              </a:lnSpc>
              <a:buAutoNum type="arabicPeriod"/>
              <a:tabLst>
                <a:tab pos="167005" algn="l"/>
              </a:tabLst>
            </a:pPr>
            <a:r>
              <a:rPr sz="1100" spc="-5" dirty="0">
                <a:latin typeface="Arial"/>
                <a:cs typeface="Arial"/>
              </a:rPr>
              <a:t>Shaping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Operations</a:t>
            </a:r>
            <a:endParaRPr sz="1100">
              <a:latin typeface="Arial"/>
              <a:cs typeface="Arial"/>
            </a:endParaRPr>
          </a:p>
          <a:p>
            <a:pPr marL="166370" indent="-154305">
              <a:lnSpc>
                <a:spcPct val="100000"/>
              </a:lnSpc>
              <a:buAutoNum type="arabicPeriod"/>
              <a:tabLst>
                <a:tab pos="167005" algn="l"/>
              </a:tabLst>
            </a:pPr>
            <a:r>
              <a:rPr sz="1100" spc="-5" dirty="0">
                <a:latin typeface="Arial"/>
                <a:cs typeface="Arial"/>
              </a:rPr>
              <a:t>Sustaining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Operations</a:t>
            </a:r>
            <a:endParaRPr sz="1100">
              <a:latin typeface="Arial"/>
              <a:cs typeface="Arial"/>
            </a:endParaRPr>
          </a:p>
          <a:p>
            <a:pPr marL="166370" indent="-154305">
              <a:lnSpc>
                <a:spcPct val="100000"/>
              </a:lnSpc>
              <a:buAutoNum type="arabicPeriod"/>
              <a:tabLst>
                <a:tab pos="167005" algn="l"/>
              </a:tabLst>
            </a:pPr>
            <a:r>
              <a:rPr sz="1100" spc="-5" dirty="0">
                <a:latin typeface="Arial"/>
                <a:cs typeface="Arial"/>
              </a:rPr>
              <a:t>Reserve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98489" y="4480940"/>
            <a:ext cx="2611120" cy="170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----------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LTP</a:t>
            </a:r>
            <a:r>
              <a:rPr sz="1100" b="1" dirty="0">
                <a:latin typeface="Arial"/>
                <a:cs typeface="Arial"/>
              </a:rPr>
              <a:t> Extra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Checks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----------------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spcBef>
                <a:spcPts val="5"/>
              </a:spcBef>
              <a:buAutoNum type="arabicPeriod" startAt="15"/>
              <a:tabLst>
                <a:tab pos="244475" algn="l"/>
              </a:tabLst>
            </a:pPr>
            <a:r>
              <a:rPr sz="1100" dirty="0">
                <a:latin typeface="Arial"/>
                <a:cs typeface="Arial"/>
              </a:rPr>
              <a:t>Write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Scheme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Intel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Collection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buAutoNum type="arabicPeriod" startAt="15"/>
              <a:tabLst>
                <a:tab pos="244475" algn="l"/>
              </a:tabLst>
            </a:pPr>
            <a:r>
              <a:rPr sz="1100" dirty="0">
                <a:latin typeface="Arial"/>
                <a:cs typeface="Arial"/>
              </a:rPr>
              <a:t>Write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Scheme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Fires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buAutoNum type="arabicPeriod" startAt="15"/>
              <a:tabLst>
                <a:tab pos="244475" algn="l"/>
              </a:tabLst>
            </a:pPr>
            <a:r>
              <a:rPr sz="1100" dirty="0">
                <a:latin typeface="Arial"/>
                <a:cs typeface="Arial"/>
              </a:rPr>
              <a:t>Write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Scheme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Movement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&amp;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Maneuver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buAutoNum type="arabicPeriod" startAt="15"/>
              <a:tabLst>
                <a:tab pos="244475" algn="l"/>
              </a:tabLst>
            </a:pPr>
            <a:r>
              <a:rPr sz="1100" dirty="0">
                <a:latin typeface="Arial"/>
                <a:cs typeface="Arial"/>
              </a:rPr>
              <a:t>Write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Scheme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Protection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buAutoNum type="arabicPeriod" startAt="15"/>
              <a:tabLst>
                <a:tab pos="244475" algn="l"/>
              </a:tabLst>
            </a:pPr>
            <a:r>
              <a:rPr sz="1100" dirty="0">
                <a:latin typeface="Arial"/>
                <a:cs typeface="Arial"/>
              </a:rPr>
              <a:t>Write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Scheme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Sustainment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buAutoNum type="arabicPeriod" startAt="15"/>
              <a:tabLst>
                <a:tab pos="244475" algn="l"/>
              </a:tabLst>
            </a:pPr>
            <a:r>
              <a:rPr sz="1100" dirty="0">
                <a:latin typeface="Arial"/>
                <a:cs typeface="Arial"/>
              </a:rPr>
              <a:t>Write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Scheme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Command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&amp;</a:t>
            </a:r>
            <a:r>
              <a:rPr sz="1100" spc="-5" dirty="0">
                <a:latin typeface="Arial"/>
                <a:cs typeface="Arial"/>
              </a:rPr>
              <a:t> Control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buAutoNum type="arabicPeriod" startAt="15"/>
              <a:tabLst>
                <a:tab pos="244475" algn="l"/>
              </a:tabLst>
            </a:pPr>
            <a:r>
              <a:rPr sz="1100" dirty="0">
                <a:latin typeface="Arial"/>
                <a:cs typeface="Arial"/>
              </a:rPr>
              <a:t>Assign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all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enablers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Tasks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&amp;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Purpose</a:t>
            </a:r>
            <a:endParaRPr sz="1100">
              <a:latin typeface="Arial"/>
              <a:cs typeface="Arial"/>
            </a:endParaRPr>
          </a:p>
          <a:p>
            <a:pPr marL="12700" marR="60325">
              <a:lnSpc>
                <a:spcPct val="100000"/>
              </a:lnSpc>
              <a:buAutoNum type="arabicPeriod" startAt="15"/>
              <a:tabLst>
                <a:tab pos="244475" algn="l"/>
              </a:tabLst>
            </a:pPr>
            <a:r>
              <a:rPr sz="1100" dirty="0">
                <a:latin typeface="Arial"/>
                <a:cs typeface="Arial"/>
              </a:rPr>
              <a:t>Assign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all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enablers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Command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/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Spt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Relationship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2904" y="4209669"/>
            <a:ext cx="81559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A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complete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COA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covers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the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14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items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outlined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in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6-0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plus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40" dirty="0">
                <a:latin typeface="Arial"/>
                <a:cs typeface="Arial"/>
              </a:rPr>
              <a:t>LTP’s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recommended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extras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46196" y="4471796"/>
            <a:ext cx="2343785" cy="119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370" indent="-154305">
              <a:lnSpc>
                <a:spcPct val="100000"/>
              </a:lnSpc>
              <a:spcBef>
                <a:spcPts val="100"/>
              </a:spcBef>
              <a:buAutoNum type="arabicPeriod" startAt="8"/>
              <a:tabLst>
                <a:tab pos="167005" algn="l"/>
              </a:tabLst>
            </a:pPr>
            <a:r>
              <a:rPr sz="1100" spc="-5" dirty="0">
                <a:latin typeface="Arial"/>
                <a:cs typeface="Arial"/>
              </a:rPr>
              <a:t>Recon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&amp;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Security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Operations</a:t>
            </a:r>
            <a:endParaRPr sz="1100">
              <a:latin typeface="Arial"/>
              <a:cs typeface="Arial"/>
            </a:endParaRPr>
          </a:p>
          <a:p>
            <a:pPr marL="166370" indent="-154305">
              <a:lnSpc>
                <a:spcPct val="100000"/>
              </a:lnSpc>
              <a:spcBef>
                <a:spcPts val="5"/>
              </a:spcBef>
              <a:buAutoNum type="arabicPeriod" startAt="8"/>
              <a:tabLst>
                <a:tab pos="167005" algn="l"/>
              </a:tabLst>
            </a:pPr>
            <a:r>
              <a:rPr sz="1100" dirty="0">
                <a:latin typeface="Arial"/>
                <a:cs typeface="Arial"/>
              </a:rPr>
              <a:t>Assignment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Subordinate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AOs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buAutoNum type="arabicPeriod" startAt="8"/>
              <a:tabLst>
                <a:tab pos="244475" algn="l"/>
              </a:tabLst>
            </a:pPr>
            <a:r>
              <a:rPr sz="1100" dirty="0">
                <a:latin typeface="Arial"/>
                <a:cs typeface="Arial"/>
              </a:rPr>
              <a:t>Scheme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Fires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buAutoNum type="arabicPeriod" startAt="8"/>
              <a:tabLst>
                <a:tab pos="244475" algn="l"/>
              </a:tabLst>
            </a:pPr>
            <a:r>
              <a:rPr sz="1100" dirty="0">
                <a:latin typeface="Arial"/>
                <a:cs typeface="Arial"/>
              </a:rPr>
              <a:t>Info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themes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messages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buAutoNum type="arabicPeriod" startAt="8"/>
              <a:tabLst>
                <a:tab pos="244475" algn="l"/>
              </a:tabLst>
            </a:pPr>
            <a:r>
              <a:rPr sz="1100" spc="-5" dirty="0">
                <a:latin typeface="Arial"/>
                <a:cs typeface="Arial"/>
              </a:rPr>
              <a:t>Deception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buAutoNum type="arabicPeriod" startAt="8"/>
              <a:tabLst>
                <a:tab pos="244475" algn="l"/>
              </a:tabLst>
            </a:pPr>
            <a:r>
              <a:rPr sz="1100" spc="-5" dirty="0">
                <a:latin typeface="Arial"/>
                <a:cs typeface="Arial"/>
              </a:rPr>
              <a:t>Control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Measures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(Ops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Graphics)</a:t>
            </a:r>
            <a:endParaRPr sz="1100">
              <a:latin typeface="Arial"/>
              <a:cs typeface="Arial"/>
            </a:endParaRPr>
          </a:p>
          <a:p>
            <a:pPr marL="243840" indent="-231775">
              <a:lnSpc>
                <a:spcPct val="100000"/>
              </a:lnSpc>
              <a:buAutoNum type="arabicPeriod" startAt="8"/>
              <a:tabLst>
                <a:tab pos="244475" algn="l"/>
              </a:tabLst>
            </a:pPr>
            <a:r>
              <a:rPr sz="1100" spc="-5" dirty="0">
                <a:latin typeface="Arial"/>
                <a:cs typeface="Arial"/>
              </a:rPr>
              <a:t>Friendly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&amp;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Enemy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Timelines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67155" y="994917"/>
            <a:ext cx="7928609" cy="3254375"/>
            <a:chOff x="867155" y="994917"/>
            <a:chExt cx="7928609" cy="3254375"/>
          </a:xfrm>
        </p:grpSpPr>
        <p:sp>
          <p:nvSpPr>
            <p:cNvPr id="16" name="object 16"/>
            <p:cNvSpPr/>
            <p:nvPr/>
          </p:nvSpPr>
          <p:spPr>
            <a:xfrm>
              <a:off x="886205" y="1611629"/>
              <a:ext cx="3365500" cy="1170940"/>
            </a:xfrm>
            <a:custGeom>
              <a:avLst/>
              <a:gdLst/>
              <a:ahLst/>
              <a:cxnLst/>
              <a:rect l="l" t="t" r="r" b="b"/>
              <a:pathLst>
                <a:path w="3365500" h="1170939">
                  <a:moveTo>
                    <a:pt x="3364992" y="0"/>
                  </a:moveTo>
                  <a:lnTo>
                    <a:pt x="0" y="0"/>
                  </a:lnTo>
                  <a:lnTo>
                    <a:pt x="0" y="1170432"/>
                  </a:lnTo>
                  <a:lnTo>
                    <a:pt x="3364992" y="1170432"/>
                  </a:lnTo>
                  <a:lnTo>
                    <a:pt x="3364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86205" y="1611629"/>
              <a:ext cx="3365500" cy="1170940"/>
            </a:xfrm>
            <a:custGeom>
              <a:avLst/>
              <a:gdLst/>
              <a:ahLst/>
              <a:cxnLst/>
              <a:rect l="l" t="t" r="r" b="b"/>
              <a:pathLst>
                <a:path w="3365500" h="1170939">
                  <a:moveTo>
                    <a:pt x="0" y="1170432"/>
                  </a:moveTo>
                  <a:lnTo>
                    <a:pt x="3364992" y="1170432"/>
                  </a:lnTo>
                  <a:lnTo>
                    <a:pt x="3364992" y="0"/>
                  </a:lnTo>
                  <a:lnTo>
                    <a:pt x="0" y="0"/>
                  </a:lnTo>
                  <a:lnTo>
                    <a:pt x="0" y="1170432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655820" y="1024127"/>
              <a:ext cx="4110354" cy="3195955"/>
            </a:xfrm>
            <a:custGeom>
              <a:avLst/>
              <a:gdLst/>
              <a:ahLst/>
              <a:cxnLst/>
              <a:rect l="l" t="t" r="r" b="b"/>
              <a:pathLst>
                <a:path w="4110354" h="3195954">
                  <a:moveTo>
                    <a:pt x="0" y="3195828"/>
                  </a:moveTo>
                  <a:lnTo>
                    <a:pt x="4110228" y="3195828"/>
                  </a:lnTo>
                  <a:lnTo>
                    <a:pt x="4110228" y="0"/>
                  </a:lnTo>
                  <a:lnTo>
                    <a:pt x="0" y="0"/>
                  </a:lnTo>
                  <a:lnTo>
                    <a:pt x="0" y="3195828"/>
                  </a:lnTo>
                  <a:close/>
                </a:path>
              </a:pathLst>
            </a:custGeom>
            <a:ln w="579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63879" y="1639062"/>
            <a:ext cx="298323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Now that you have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completed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your </a:t>
            </a:r>
            <a:r>
              <a:rPr sz="1400" b="1" i="1" spc="-3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Concept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Sketch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and your </a:t>
            </a:r>
            <a:r>
              <a:rPr sz="1400" b="1" i="1" spc="-15" dirty="0">
                <a:solidFill>
                  <a:srgbClr val="FF0000"/>
                </a:solidFill>
                <a:latin typeface="Arial"/>
                <a:cs typeface="Arial"/>
              </a:rPr>
              <a:t>Task </a:t>
            </a:r>
            <a:r>
              <a:rPr sz="140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Organization your focus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moves to </a:t>
            </a:r>
            <a:r>
              <a:rPr sz="1400" b="1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completing</a:t>
            </a:r>
            <a:r>
              <a:rPr sz="1400" b="1" i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your</a:t>
            </a:r>
            <a:r>
              <a:rPr sz="140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Concept</a:t>
            </a:r>
            <a:r>
              <a:rPr sz="1400" b="1" i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Narrative </a:t>
            </a:r>
            <a:r>
              <a:rPr sz="1400" b="1" i="1" spc="-3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and</a:t>
            </a:r>
            <a:r>
              <a:rPr sz="1400" b="1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your</a:t>
            </a:r>
            <a:r>
              <a:rPr sz="1400" b="1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Operational</a:t>
            </a:r>
            <a:r>
              <a:rPr sz="1400" b="1" i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Timeline!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258567" y="1994916"/>
            <a:ext cx="2394585" cy="1653539"/>
            <a:chOff x="2258567" y="1994916"/>
            <a:chExt cx="2394585" cy="1653539"/>
          </a:xfrm>
        </p:grpSpPr>
        <p:sp>
          <p:nvSpPr>
            <p:cNvPr id="21" name="object 21"/>
            <p:cNvSpPr/>
            <p:nvPr/>
          </p:nvSpPr>
          <p:spPr>
            <a:xfrm>
              <a:off x="4250435" y="2001012"/>
              <a:ext cx="396240" cy="342900"/>
            </a:xfrm>
            <a:custGeom>
              <a:avLst/>
              <a:gdLst/>
              <a:ahLst/>
              <a:cxnLst/>
              <a:rect l="l" t="t" r="r" b="b"/>
              <a:pathLst>
                <a:path w="396239" h="342900">
                  <a:moveTo>
                    <a:pt x="224789" y="0"/>
                  </a:moveTo>
                  <a:lnTo>
                    <a:pt x="224789" y="85725"/>
                  </a:lnTo>
                  <a:lnTo>
                    <a:pt x="0" y="85725"/>
                  </a:lnTo>
                  <a:lnTo>
                    <a:pt x="0" y="257175"/>
                  </a:lnTo>
                  <a:lnTo>
                    <a:pt x="224789" y="257175"/>
                  </a:lnTo>
                  <a:lnTo>
                    <a:pt x="224789" y="342900"/>
                  </a:lnTo>
                  <a:lnTo>
                    <a:pt x="396239" y="171450"/>
                  </a:lnTo>
                  <a:lnTo>
                    <a:pt x="22478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50435" y="2001012"/>
              <a:ext cx="396240" cy="342900"/>
            </a:xfrm>
            <a:custGeom>
              <a:avLst/>
              <a:gdLst/>
              <a:ahLst/>
              <a:cxnLst/>
              <a:rect l="l" t="t" r="r" b="b"/>
              <a:pathLst>
                <a:path w="396239" h="342900">
                  <a:moveTo>
                    <a:pt x="0" y="85725"/>
                  </a:moveTo>
                  <a:lnTo>
                    <a:pt x="224789" y="85725"/>
                  </a:lnTo>
                  <a:lnTo>
                    <a:pt x="224789" y="0"/>
                  </a:lnTo>
                  <a:lnTo>
                    <a:pt x="396239" y="171450"/>
                  </a:lnTo>
                  <a:lnTo>
                    <a:pt x="224789" y="342900"/>
                  </a:lnTo>
                  <a:lnTo>
                    <a:pt x="224789" y="257175"/>
                  </a:lnTo>
                  <a:lnTo>
                    <a:pt x="0" y="257175"/>
                  </a:lnTo>
                  <a:lnTo>
                    <a:pt x="0" y="85725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264663" y="2781300"/>
              <a:ext cx="342900" cy="861060"/>
            </a:xfrm>
            <a:custGeom>
              <a:avLst/>
              <a:gdLst/>
              <a:ahLst/>
              <a:cxnLst/>
              <a:rect l="l" t="t" r="r" b="b"/>
              <a:pathLst>
                <a:path w="342900" h="861060">
                  <a:moveTo>
                    <a:pt x="257175" y="0"/>
                  </a:moveTo>
                  <a:lnTo>
                    <a:pt x="85725" y="0"/>
                  </a:lnTo>
                  <a:lnTo>
                    <a:pt x="85725" y="689610"/>
                  </a:lnTo>
                  <a:lnTo>
                    <a:pt x="0" y="689610"/>
                  </a:lnTo>
                  <a:lnTo>
                    <a:pt x="171450" y="861060"/>
                  </a:lnTo>
                  <a:lnTo>
                    <a:pt x="342900" y="689610"/>
                  </a:lnTo>
                  <a:lnTo>
                    <a:pt x="257175" y="689610"/>
                  </a:lnTo>
                  <a:lnTo>
                    <a:pt x="2571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264663" y="2781300"/>
              <a:ext cx="342900" cy="861060"/>
            </a:xfrm>
            <a:custGeom>
              <a:avLst/>
              <a:gdLst/>
              <a:ahLst/>
              <a:cxnLst/>
              <a:rect l="l" t="t" r="r" b="b"/>
              <a:pathLst>
                <a:path w="342900" h="861060">
                  <a:moveTo>
                    <a:pt x="257175" y="0"/>
                  </a:moveTo>
                  <a:lnTo>
                    <a:pt x="257175" y="689610"/>
                  </a:lnTo>
                  <a:lnTo>
                    <a:pt x="342900" y="689610"/>
                  </a:lnTo>
                  <a:lnTo>
                    <a:pt x="171450" y="861060"/>
                  </a:lnTo>
                  <a:lnTo>
                    <a:pt x="0" y="689610"/>
                  </a:lnTo>
                  <a:lnTo>
                    <a:pt x="85725" y="689610"/>
                  </a:lnTo>
                  <a:lnTo>
                    <a:pt x="85725" y="0"/>
                  </a:lnTo>
                  <a:lnTo>
                    <a:pt x="257175" y="0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8715756" y="6580631"/>
            <a:ext cx="353695" cy="277495"/>
          </a:xfrm>
          <a:custGeom>
            <a:avLst/>
            <a:gdLst/>
            <a:ahLst/>
            <a:cxnLst/>
            <a:rect l="l" t="t" r="r" b="b"/>
            <a:pathLst>
              <a:path w="353695" h="277495">
                <a:moveTo>
                  <a:pt x="353568" y="0"/>
                </a:moveTo>
                <a:lnTo>
                  <a:pt x="0" y="0"/>
                </a:lnTo>
                <a:lnTo>
                  <a:pt x="0" y="277368"/>
                </a:lnTo>
                <a:lnTo>
                  <a:pt x="353568" y="277368"/>
                </a:lnTo>
                <a:lnTo>
                  <a:pt x="3535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94131" y="6260693"/>
            <a:ext cx="87236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latin typeface="Arial"/>
                <a:cs typeface="Arial"/>
              </a:rPr>
              <a:t>WfF</a:t>
            </a:r>
            <a:r>
              <a:rPr sz="1500" b="1" spc="-15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Leads:</a:t>
            </a:r>
            <a:r>
              <a:rPr sz="1500" b="1" spc="-10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This</a:t>
            </a:r>
            <a:r>
              <a:rPr sz="1500" b="1" i="1" dirty="0">
                <a:latin typeface="Arial"/>
                <a:cs typeface="Arial"/>
              </a:rPr>
              <a:t> is</a:t>
            </a:r>
            <a:r>
              <a:rPr sz="1500" b="1" i="1" spc="-10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where</a:t>
            </a:r>
            <a:r>
              <a:rPr sz="1500" b="1" i="1" spc="5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you</a:t>
            </a:r>
            <a:r>
              <a:rPr sz="1500" b="1" i="1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have</a:t>
            </a:r>
            <a:r>
              <a:rPr sz="1500" b="1" i="1" spc="-15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to</a:t>
            </a:r>
            <a:r>
              <a:rPr sz="1500" b="1" i="1" spc="-1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write</a:t>
            </a:r>
            <a:r>
              <a:rPr sz="1500" b="1" i="1" spc="-10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your</a:t>
            </a:r>
            <a:r>
              <a:rPr sz="1500" b="1" i="1" spc="10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portion</a:t>
            </a:r>
            <a:r>
              <a:rPr sz="1500" b="1" i="1" spc="-25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of</a:t>
            </a:r>
            <a:r>
              <a:rPr sz="1500" b="1" i="1" dirty="0">
                <a:latin typeface="Arial"/>
                <a:cs typeface="Arial"/>
              </a:rPr>
              <a:t> the </a:t>
            </a:r>
            <a:r>
              <a:rPr sz="1500" b="1" i="1" spc="-5" dirty="0">
                <a:latin typeface="Arial"/>
                <a:cs typeface="Arial"/>
              </a:rPr>
              <a:t>Concept</a:t>
            </a:r>
            <a:r>
              <a:rPr sz="1500" b="1" i="1" spc="1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Narrative</a:t>
            </a:r>
            <a:r>
              <a:rPr sz="1500" b="1" i="1" spc="-2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Statement</a:t>
            </a:r>
            <a:endParaRPr sz="15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tabLst>
                <a:tab pos="2945130" algn="l"/>
              </a:tabLst>
            </a:pPr>
            <a:r>
              <a:rPr sz="1500" b="1" i="1" dirty="0">
                <a:latin typeface="Arial"/>
                <a:cs typeface="Arial"/>
              </a:rPr>
              <a:t>in</a:t>
            </a:r>
            <a:r>
              <a:rPr sz="1500" b="1" i="1" spc="-1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the form</a:t>
            </a:r>
            <a:r>
              <a:rPr sz="1500" b="1" i="1" spc="-10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of </a:t>
            </a:r>
            <a:r>
              <a:rPr sz="1500" b="1" i="1" dirty="0">
                <a:latin typeface="Arial"/>
                <a:cs typeface="Arial"/>
              </a:rPr>
              <a:t>a</a:t>
            </a:r>
            <a:r>
              <a:rPr sz="1500" b="1" i="1" spc="420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“Scheme of</a:t>
            </a:r>
            <a:r>
              <a:rPr sz="15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500" b="1" i="1" dirty="0">
                <a:latin typeface="Arial"/>
                <a:cs typeface="Arial"/>
              </a:rPr>
              <a:t>.”</a:t>
            </a:r>
            <a:r>
              <a:rPr sz="1500" b="1" i="1" spc="-15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This</a:t>
            </a:r>
            <a:r>
              <a:rPr sz="1500" b="1" i="1" spc="-15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shows</a:t>
            </a:r>
            <a:r>
              <a:rPr sz="1500" b="1" i="1" spc="-15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how</a:t>
            </a:r>
            <a:r>
              <a:rPr sz="1500" b="1" i="1" spc="-15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your</a:t>
            </a:r>
            <a:r>
              <a:rPr sz="1500" b="1" i="1" spc="30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WfF</a:t>
            </a:r>
            <a:r>
              <a:rPr sz="1500" b="1" i="1" spc="-25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will</a:t>
            </a:r>
            <a:r>
              <a:rPr sz="1500" b="1" i="1" spc="-20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support </a:t>
            </a:r>
            <a:r>
              <a:rPr sz="1500" b="1" i="1" dirty="0">
                <a:latin typeface="Arial"/>
                <a:cs typeface="Arial"/>
              </a:rPr>
              <a:t>the</a:t>
            </a:r>
            <a:r>
              <a:rPr sz="1500" b="1" i="1" spc="-5" dirty="0">
                <a:latin typeface="Arial"/>
                <a:cs typeface="Arial"/>
              </a:rPr>
              <a:t> </a:t>
            </a:r>
            <a:r>
              <a:rPr sz="1500" b="1" i="1" dirty="0">
                <a:latin typeface="Arial"/>
                <a:cs typeface="Arial"/>
              </a:rPr>
              <a:t>overall</a:t>
            </a:r>
            <a:r>
              <a:rPr sz="1500" b="1" i="1" spc="-35" dirty="0">
                <a:latin typeface="Arial"/>
                <a:cs typeface="Arial"/>
              </a:rPr>
              <a:t> </a:t>
            </a:r>
            <a:r>
              <a:rPr sz="1500" b="1" i="1" spc="-5" dirty="0">
                <a:latin typeface="Arial"/>
                <a:cs typeface="Arial"/>
              </a:rPr>
              <a:t>concept.</a:t>
            </a:r>
            <a:r>
              <a:rPr sz="1500" b="1" i="1" spc="110" dirty="0">
                <a:latin typeface="Arial"/>
                <a:cs typeface="Arial"/>
              </a:rPr>
              <a:t> </a:t>
            </a:r>
            <a:r>
              <a:rPr sz="1800" b="1" spc="-7" baseline="-30092" dirty="0">
                <a:latin typeface="Arial"/>
                <a:cs typeface="Arial"/>
              </a:rPr>
              <a:t>55</a:t>
            </a:r>
            <a:endParaRPr sz="1800" baseline="-30092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3" y="51815"/>
            <a:ext cx="326136" cy="5166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99207" y="87249"/>
            <a:ext cx="45466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151600"/>
                </a:solidFill>
              </a:rPr>
              <a:t>5.</a:t>
            </a:r>
            <a:r>
              <a:rPr sz="3200" spc="-150" dirty="0">
                <a:solidFill>
                  <a:srgbClr val="151600"/>
                </a:solidFill>
              </a:rPr>
              <a:t> </a:t>
            </a:r>
            <a:r>
              <a:rPr sz="3200" dirty="0">
                <a:solidFill>
                  <a:srgbClr val="151600"/>
                </a:solidFill>
              </a:rPr>
              <a:t>Assign</a:t>
            </a:r>
            <a:r>
              <a:rPr sz="3200" spc="-45" dirty="0">
                <a:solidFill>
                  <a:srgbClr val="151600"/>
                </a:solidFill>
              </a:rPr>
              <a:t> </a:t>
            </a:r>
            <a:r>
              <a:rPr sz="3200" spc="-5" dirty="0">
                <a:solidFill>
                  <a:srgbClr val="151600"/>
                </a:solidFill>
              </a:rPr>
              <a:t>Headquarters</a:t>
            </a:r>
            <a:endParaRPr sz="3200"/>
          </a:p>
        </p:txBody>
      </p:sp>
      <p:grpSp>
        <p:nvGrpSpPr>
          <p:cNvPr id="4" name="object 4"/>
          <p:cNvGrpSpPr/>
          <p:nvPr/>
        </p:nvGrpSpPr>
        <p:grpSpPr>
          <a:xfrm>
            <a:off x="262163" y="965384"/>
            <a:ext cx="4009390" cy="3230245"/>
            <a:chOff x="262163" y="965384"/>
            <a:chExt cx="4009390" cy="32302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163" y="965384"/>
              <a:ext cx="4009117" cy="32301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3860" y="1144523"/>
              <a:ext cx="1571625" cy="83820"/>
            </a:xfrm>
            <a:custGeom>
              <a:avLst/>
              <a:gdLst/>
              <a:ahLst/>
              <a:cxnLst/>
              <a:rect l="l" t="t" r="r" b="b"/>
              <a:pathLst>
                <a:path w="1571625" h="83819">
                  <a:moveTo>
                    <a:pt x="0" y="83820"/>
                  </a:moveTo>
                  <a:lnTo>
                    <a:pt x="260604" y="83820"/>
                  </a:lnTo>
                  <a:lnTo>
                    <a:pt x="260604" y="10668"/>
                  </a:lnTo>
                  <a:lnTo>
                    <a:pt x="0" y="10668"/>
                  </a:lnTo>
                  <a:lnTo>
                    <a:pt x="0" y="83820"/>
                  </a:lnTo>
                  <a:close/>
                </a:path>
                <a:path w="1571625" h="83819">
                  <a:moveTo>
                    <a:pt x="720852" y="83820"/>
                  </a:moveTo>
                  <a:lnTo>
                    <a:pt x="981456" y="83820"/>
                  </a:lnTo>
                  <a:lnTo>
                    <a:pt x="981456" y="9144"/>
                  </a:lnTo>
                  <a:lnTo>
                    <a:pt x="720852" y="9144"/>
                  </a:lnTo>
                  <a:lnTo>
                    <a:pt x="720852" y="83820"/>
                  </a:lnTo>
                  <a:close/>
                </a:path>
                <a:path w="1571625" h="83819">
                  <a:moveTo>
                    <a:pt x="1310640" y="74675"/>
                  </a:moveTo>
                  <a:lnTo>
                    <a:pt x="1571244" y="74675"/>
                  </a:lnTo>
                  <a:lnTo>
                    <a:pt x="1571244" y="0"/>
                  </a:lnTo>
                  <a:lnTo>
                    <a:pt x="1310640" y="0"/>
                  </a:lnTo>
                  <a:lnTo>
                    <a:pt x="1310640" y="7467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33828" y="1153667"/>
              <a:ext cx="215265" cy="97790"/>
            </a:xfrm>
            <a:custGeom>
              <a:avLst/>
              <a:gdLst/>
              <a:ahLst/>
              <a:cxnLst/>
              <a:rect l="l" t="t" r="r" b="b"/>
              <a:pathLst>
                <a:path w="215264" h="97790">
                  <a:moveTo>
                    <a:pt x="214884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214884" y="97536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33828" y="1153667"/>
              <a:ext cx="215265" cy="97790"/>
            </a:xfrm>
            <a:custGeom>
              <a:avLst/>
              <a:gdLst/>
              <a:ahLst/>
              <a:cxnLst/>
              <a:rect l="l" t="t" r="r" b="b"/>
              <a:pathLst>
                <a:path w="215264" h="97790">
                  <a:moveTo>
                    <a:pt x="0" y="97536"/>
                  </a:moveTo>
                  <a:lnTo>
                    <a:pt x="214884" y="97536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04616" y="1158239"/>
              <a:ext cx="215265" cy="97790"/>
            </a:xfrm>
            <a:custGeom>
              <a:avLst/>
              <a:gdLst/>
              <a:ahLst/>
              <a:cxnLst/>
              <a:rect l="l" t="t" r="r" b="b"/>
              <a:pathLst>
                <a:path w="215264" h="97790">
                  <a:moveTo>
                    <a:pt x="214884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214884" y="97536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04616" y="1158239"/>
              <a:ext cx="215265" cy="97790"/>
            </a:xfrm>
            <a:custGeom>
              <a:avLst/>
              <a:gdLst/>
              <a:ahLst/>
              <a:cxnLst/>
              <a:rect l="l" t="t" r="r" b="b"/>
              <a:pathLst>
                <a:path w="215264" h="97790">
                  <a:moveTo>
                    <a:pt x="0" y="97536"/>
                  </a:moveTo>
                  <a:lnTo>
                    <a:pt x="214884" y="97536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16679" y="1149095"/>
              <a:ext cx="215265" cy="97790"/>
            </a:xfrm>
            <a:custGeom>
              <a:avLst/>
              <a:gdLst/>
              <a:ahLst/>
              <a:cxnLst/>
              <a:rect l="l" t="t" r="r" b="b"/>
              <a:pathLst>
                <a:path w="215264" h="97790">
                  <a:moveTo>
                    <a:pt x="214884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214884" y="97536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16679" y="1149095"/>
              <a:ext cx="215265" cy="97790"/>
            </a:xfrm>
            <a:custGeom>
              <a:avLst/>
              <a:gdLst/>
              <a:ahLst/>
              <a:cxnLst/>
              <a:rect l="l" t="t" r="r" b="b"/>
              <a:pathLst>
                <a:path w="215264" h="97790">
                  <a:moveTo>
                    <a:pt x="0" y="97536"/>
                  </a:moveTo>
                  <a:lnTo>
                    <a:pt x="214884" y="97536"/>
                  </a:lnTo>
                  <a:lnTo>
                    <a:pt x="21488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150876" y="873252"/>
          <a:ext cx="4227830" cy="33216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64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0000"/>
                      </a:solidFill>
                      <a:prstDash val="solid"/>
                    </a:lnL>
                    <a:lnR w="76200">
                      <a:solidFill>
                        <a:srgbClr val="FF0000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1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76200">
                      <a:solidFill>
                        <a:srgbClr val="FF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4" name="object 14"/>
          <p:cNvGrpSpPr/>
          <p:nvPr/>
        </p:nvGrpSpPr>
        <p:grpSpPr>
          <a:xfrm>
            <a:off x="4375150" y="873061"/>
            <a:ext cx="4712970" cy="3390265"/>
            <a:chOff x="4375150" y="873061"/>
            <a:chExt cx="4712970" cy="339026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1183" y="961644"/>
              <a:ext cx="4066031" cy="329183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799076" y="877824"/>
              <a:ext cx="4191000" cy="3380740"/>
            </a:xfrm>
            <a:custGeom>
              <a:avLst/>
              <a:gdLst/>
              <a:ahLst/>
              <a:cxnLst/>
              <a:rect l="l" t="t" r="r" b="b"/>
              <a:pathLst>
                <a:path w="4191000" h="3380740">
                  <a:moveTo>
                    <a:pt x="0" y="3380231"/>
                  </a:moveTo>
                  <a:lnTo>
                    <a:pt x="4191000" y="3380231"/>
                  </a:lnTo>
                  <a:lnTo>
                    <a:pt x="4191000" y="0"/>
                  </a:lnTo>
                  <a:lnTo>
                    <a:pt x="0" y="0"/>
                  </a:lnTo>
                  <a:lnTo>
                    <a:pt x="0" y="3380231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85310" y="1277874"/>
              <a:ext cx="909955" cy="399415"/>
            </a:xfrm>
            <a:custGeom>
              <a:avLst/>
              <a:gdLst/>
              <a:ahLst/>
              <a:cxnLst/>
              <a:rect l="l" t="t" r="r" b="b"/>
              <a:pathLst>
                <a:path w="909954" h="399414">
                  <a:moveTo>
                    <a:pt x="710184" y="0"/>
                  </a:moveTo>
                  <a:lnTo>
                    <a:pt x="710184" y="99822"/>
                  </a:lnTo>
                  <a:lnTo>
                    <a:pt x="0" y="99822"/>
                  </a:lnTo>
                  <a:lnTo>
                    <a:pt x="0" y="299465"/>
                  </a:lnTo>
                  <a:lnTo>
                    <a:pt x="710184" y="299465"/>
                  </a:lnTo>
                  <a:lnTo>
                    <a:pt x="710184" y="399288"/>
                  </a:lnTo>
                  <a:lnTo>
                    <a:pt x="909827" y="199643"/>
                  </a:lnTo>
                  <a:lnTo>
                    <a:pt x="71018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385310" y="1277874"/>
              <a:ext cx="909955" cy="399415"/>
            </a:xfrm>
            <a:custGeom>
              <a:avLst/>
              <a:gdLst/>
              <a:ahLst/>
              <a:cxnLst/>
              <a:rect l="l" t="t" r="r" b="b"/>
              <a:pathLst>
                <a:path w="909954" h="399414">
                  <a:moveTo>
                    <a:pt x="0" y="99822"/>
                  </a:moveTo>
                  <a:lnTo>
                    <a:pt x="710184" y="99822"/>
                  </a:lnTo>
                  <a:lnTo>
                    <a:pt x="710184" y="0"/>
                  </a:lnTo>
                  <a:lnTo>
                    <a:pt x="909827" y="199643"/>
                  </a:lnTo>
                  <a:lnTo>
                    <a:pt x="710184" y="399288"/>
                  </a:lnTo>
                  <a:lnTo>
                    <a:pt x="710184" y="299465"/>
                  </a:lnTo>
                  <a:lnTo>
                    <a:pt x="0" y="299465"/>
                  </a:lnTo>
                  <a:lnTo>
                    <a:pt x="0" y="99822"/>
                  </a:lnTo>
                  <a:close/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366003" y="1197864"/>
              <a:ext cx="3693160" cy="576580"/>
            </a:xfrm>
            <a:custGeom>
              <a:avLst/>
              <a:gdLst/>
              <a:ahLst/>
              <a:cxnLst/>
              <a:rect l="l" t="t" r="r" b="b"/>
              <a:pathLst>
                <a:path w="3693159" h="576580">
                  <a:moveTo>
                    <a:pt x="0" y="576072"/>
                  </a:moveTo>
                  <a:lnTo>
                    <a:pt x="3692652" y="576072"/>
                  </a:lnTo>
                  <a:lnTo>
                    <a:pt x="3692652" y="0"/>
                  </a:lnTo>
                  <a:lnTo>
                    <a:pt x="0" y="0"/>
                  </a:lnTo>
                  <a:lnTo>
                    <a:pt x="0" y="576072"/>
                  </a:lnTo>
                  <a:close/>
                </a:path>
              </a:pathLst>
            </a:custGeom>
            <a:ln w="579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093964" y="1264920"/>
              <a:ext cx="285115" cy="180340"/>
            </a:xfrm>
            <a:custGeom>
              <a:avLst/>
              <a:gdLst/>
              <a:ahLst/>
              <a:cxnLst/>
              <a:rect l="l" t="t" r="r" b="b"/>
              <a:pathLst>
                <a:path w="285115" h="180340">
                  <a:moveTo>
                    <a:pt x="284988" y="0"/>
                  </a:moveTo>
                  <a:lnTo>
                    <a:pt x="0" y="0"/>
                  </a:lnTo>
                  <a:lnTo>
                    <a:pt x="0" y="179832"/>
                  </a:lnTo>
                  <a:lnTo>
                    <a:pt x="284988" y="179832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093964" y="1264920"/>
              <a:ext cx="285115" cy="180340"/>
            </a:xfrm>
            <a:custGeom>
              <a:avLst/>
              <a:gdLst/>
              <a:ahLst/>
              <a:cxnLst/>
              <a:rect l="l" t="t" r="r" b="b"/>
              <a:pathLst>
                <a:path w="285115" h="180340">
                  <a:moveTo>
                    <a:pt x="0" y="179832"/>
                  </a:moveTo>
                  <a:lnTo>
                    <a:pt x="284988" y="179832"/>
                  </a:lnTo>
                  <a:lnTo>
                    <a:pt x="284988" y="0"/>
                  </a:lnTo>
                  <a:lnTo>
                    <a:pt x="0" y="0"/>
                  </a:lnTo>
                  <a:lnTo>
                    <a:pt x="0" y="17983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086344" y="1277112"/>
              <a:ext cx="300355" cy="260985"/>
            </a:xfrm>
            <a:custGeom>
              <a:avLst/>
              <a:gdLst/>
              <a:ahLst/>
              <a:cxnLst/>
              <a:rect l="l" t="t" r="r" b="b"/>
              <a:pathLst>
                <a:path w="300354" h="260984">
                  <a:moveTo>
                    <a:pt x="0" y="260603"/>
                  </a:moveTo>
                  <a:lnTo>
                    <a:pt x="300227" y="260603"/>
                  </a:lnTo>
                  <a:lnTo>
                    <a:pt x="300227" y="0"/>
                  </a:lnTo>
                  <a:lnTo>
                    <a:pt x="0" y="0"/>
                  </a:lnTo>
                  <a:lnTo>
                    <a:pt x="0" y="260603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60426" y="4597653"/>
            <a:ext cx="8721725" cy="1504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5" dirty="0">
                <a:solidFill>
                  <a:srgbClr val="009900"/>
                </a:solidFill>
                <a:latin typeface="Arial"/>
                <a:cs typeface="Arial"/>
              </a:rPr>
              <a:t>How</a:t>
            </a:r>
            <a:r>
              <a:rPr sz="1700" b="1" spc="5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009900"/>
                </a:solidFill>
                <a:latin typeface="Arial"/>
                <a:cs typeface="Arial"/>
              </a:rPr>
              <a:t>to</a:t>
            </a:r>
            <a:r>
              <a:rPr sz="1700" b="1" spc="-60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009900"/>
                </a:solidFill>
                <a:latin typeface="Arial"/>
                <a:cs typeface="Arial"/>
              </a:rPr>
              <a:t>do</a:t>
            </a:r>
            <a:r>
              <a:rPr sz="1700" b="1" spc="-20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009900"/>
                </a:solidFill>
                <a:latin typeface="Arial"/>
                <a:cs typeface="Arial"/>
              </a:rPr>
              <a:t>it:</a:t>
            </a:r>
            <a:endParaRPr sz="1700">
              <a:latin typeface="Arial"/>
              <a:cs typeface="Arial"/>
            </a:endParaRPr>
          </a:p>
          <a:p>
            <a:pPr marL="269875" indent="-25781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1600" b="1" spc="-5" dirty="0">
                <a:latin typeface="Arial"/>
                <a:cs typeface="Arial"/>
              </a:rPr>
              <a:t>Create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Task</a:t>
            </a:r>
            <a:r>
              <a:rPr sz="1600" b="1" spc="-5" dirty="0">
                <a:latin typeface="Arial"/>
                <a:cs typeface="Arial"/>
              </a:rPr>
              <a:t> Organization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by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assigning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HQs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to grouped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forces.</a:t>
            </a:r>
            <a:endParaRPr sz="1600">
              <a:latin typeface="Arial"/>
              <a:cs typeface="Arial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1600" b="1" spc="-5" dirty="0">
                <a:latin typeface="Arial"/>
                <a:cs typeface="Arial"/>
              </a:rPr>
              <a:t>Determine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5" dirty="0">
                <a:latin typeface="Arial"/>
                <a:cs typeface="Arial"/>
              </a:rPr>
              <a:t>which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Battalions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spc="5" dirty="0">
                <a:latin typeface="Arial"/>
                <a:cs typeface="Arial"/>
              </a:rPr>
              <a:t>will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need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to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be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Task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Force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&amp; </a:t>
            </a:r>
            <a:r>
              <a:rPr sz="1600" b="1" spc="5" dirty="0">
                <a:latin typeface="Arial"/>
                <a:cs typeface="Arial"/>
              </a:rPr>
              <a:t>which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ones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5" dirty="0">
                <a:latin typeface="Arial"/>
                <a:cs typeface="Arial"/>
              </a:rPr>
              <a:t>will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remain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pure.</a:t>
            </a:r>
            <a:endParaRPr sz="1600">
              <a:latin typeface="Arial"/>
              <a:cs typeface="Arial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1600" b="1" spc="-5" dirty="0">
                <a:latin typeface="Arial"/>
                <a:cs typeface="Arial"/>
              </a:rPr>
              <a:t>A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HQs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controls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least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5" dirty="0">
                <a:latin typeface="Arial"/>
                <a:cs typeface="Arial"/>
              </a:rPr>
              <a:t>two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subordinate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maneuver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units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(but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not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more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than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five).</a:t>
            </a:r>
            <a:endParaRPr sz="1600">
              <a:latin typeface="Arial"/>
              <a:cs typeface="Arial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1600" b="1" spc="-5" dirty="0">
                <a:latin typeface="Arial"/>
                <a:cs typeface="Arial"/>
              </a:rPr>
              <a:t>Consider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HQs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requirements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for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all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phases</a:t>
            </a:r>
            <a:endParaRPr sz="1600">
              <a:latin typeface="Arial"/>
              <a:cs typeface="Arial"/>
            </a:endParaRPr>
          </a:p>
          <a:p>
            <a:pPr marL="269875" indent="-25781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1600" b="1" spc="-5" dirty="0">
                <a:latin typeface="Arial"/>
                <a:cs typeface="Arial"/>
              </a:rPr>
              <a:t>Consider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special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command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requirements...PZ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Control,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Ground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Movement,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AATFC,</a:t>
            </a:r>
            <a:r>
              <a:rPr sz="1600" b="1" spc="7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etc.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66607" y="1305306"/>
            <a:ext cx="1409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Arial"/>
                <a:cs typeface="Arial"/>
              </a:rPr>
              <a:t>I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251447" y="1240536"/>
            <a:ext cx="365760" cy="269875"/>
            <a:chOff x="6251447" y="1240536"/>
            <a:chExt cx="365760" cy="269875"/>
          </a:xfrm>
        </p:grpSpPr>
        <p:sp>
          <p:nvSpPr>
            <p:cNvPr id="26" name="object 26"/>
            <p:cNvSpPr/>
            <p:nvPr/>
          </p:nvSpPr>
          <p:spPr>
            <a:xfrm>
              <a:off x="6257543" y="1280160"/>
              <a:ext cx="353695" cy="131445"/>
            </a:xfrm>
            <a:custGeom>
              <a:avLst/>
              <a:gdLst/>
              <a:ahLst/>
              <a:cxnLst/>
              <a:rect l="l" t="t" r="r" b="b"/>
              <a:pathLst>
                <a:path w="353695" h="131444">
                  <a:moveTo>
                    <a:pt x="353568" y="0"/>
                  </a:moveTo>
                  <a:lnTo>
                    <a:pt x="0" y="0"/>
                  </a:lnTo>
                  <a:lnTo>
                    <a:pt x="0" y="131063"/>
                  </a:lnTo>
                  <a:lnTo>
                    <a:pt x="353568" y="131063"/>
                  </a:lnTo>
                  <a:lnTo>
                    <a:pt x="3535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257543" y="1280160"/>
              <a:ext cx="353695" cy="131445"/>
            </a:xfrm>
            <a:custGeom>
              <a:avLst/>
              <a:gdLst/>
              <a:ahLst/>
              <a:cxnLst/>
              <a:rect l="l" t="t" r="r" b="b"/>
              <a:pathLst>
                <a:path w="353695" h="131444">
                  <a:moveTo>
                    <a:pt x="0" y="131063"/>
                  </a:moveTo>
                  <a:lnTo>
                    <a:pt x="353568" y="131063"/>
                  </a:lnTo>
                  <a:lnTo>
                    <a:pt x="353568" y="0"/>
                  </a:lnTo>
                  <a:lnTo>
                    <a:pt x="0" y="0"/>
                  </a:lnTo>
                  <a:lnTo>
                    <a:pt x="0" y="13106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286499" y="1245108"/>
              <a:ext cx="300355" cy="260985"/>
            </a:xfrm>
            <a:custGeom>
              <a:avLst/>
              <a:gdLst/>
              <a:ahLst/>
              <a:cxnLst/>
              <a:rect l="l" t="t" r="r" b="b"/>
              <a:pathLst>
                <a:path w="300354" h="260984">
                  <a:moveTo>
                    <a:pt x="0" y="260603"/>
                  </a:moveTo>
                  <a:lnTo>
                    <a:pt x="300227" y="260603"/>
                  </a:lnTo>
                  <a:lnTo>
                    <a:pt x="300227" y="0"/>
                  </a:lnTo>
                  <a:lnTo>
                    <a:pt x="0" y="0"/>
                  </a:lnTo>
                  <a:lnTo>
                    <a:pt x="0" y="260603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366509" y="1273301"/>
            <a:ext cx="1409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Arial"/>
                <a:cs typeface="Arial"/>
              </a:rPr>
              <a:t>I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pc="-5" dirty="0"/>
              <a:t>56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10493" y="914209"/>
            <a:ext cx="3856354" cy="3001645"/>
            <a:chOff x="4710493" y="914209"/>
            <a:chExt cx="3856354" cy="30016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9827" y="992159"/>
              <a:ext cx="3837431" cy="290927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15255" y="918972"/>
              <a:ext cx="3846829" cy="2992120"/>
            </a:xfrm>
            <a:custGeom>
              <a:avLst/>
              <a:gdLst/>
              <a:ahLst/>
              <a:cxnLst/>
              <a:rect l="l" t="t" r="r" b="b"/>
              <a:pathLst>
                <a:path w="3846829" h="2992120">
                  <a:moveTo>
                    <a:pt x="0" y="2991611"/>
                  </a:moveTo>
                  <a:lnTo>
                    <a:pt x="3846576" y="2991611"/>
                  </a:lnTo>
                  <a:lnTo>
                    <a:pt x="3846576" y="0"/>
                  </a:lnTo>
                  <a:lnTo>
                    <a:pt x="0" y="0"/>
                  </a:lnTo>
                  <a:lnTo>
                    <a:pt x="0" y="2991611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99871" y="63195"/>
            <a:ext cx="73526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6.</a:t>
            </a:r>
            <a:r>
              <a:rPr sz="3200" spc="-15" dirty="0"/>
              <a:t> </a:t>
            </a:r>
            <a:r>
              <a:rPr sz="3200" dirty="0"/>
              <a:t>Prepare</a:t>
            </a:r>
            <a:r>
              <a:rPr sz="3200" spc="-15" dirty="0"/>
              <a:t> </a:t>
            </a:r>
            <a:r>
              <a:rPr sz="3200" dirty="0"/>
              <a:t>COA</a:t>
            </a:r>
            <a:r>
              <a:rPr sz="3200" spc="-145" dirty="0"/>
              <a:t> </a:t>
            </a:r>
            <a:r>
              <a:rPr sz="3200" dirty="0"/>
              <a:t>Sketch</a:t>
            </a:r>
            <a:r>
              <a:rPr sz="3200" spc="-20" dirty="0"/>
              <a:t> </a:t>
            </a:r>
            <a:r>
              <a:rPr sz="3200" dirty="0"/>
              <a:t>and</a:t>
            </a:r>
            <a:r>
              <a:rPr sz="3200" spc="-30" dirty="0"/>
              <a:t> </a:t>
            </a:r>
            <a:r>
              <a:rPr sz="3200" dirty="0"/>
              <a:t>Statement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8372220" y="3571494"/>
            <a:ext cx="2171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888888"/>
                </a:solidFill>
                <a:latin typeface="Calibri"/>
                <a:cs typeface="Calibri"/>
              </a:rPr>
              <a:t>62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8591" y="4302633"/>
            <a:ext cx="8246745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9900"/>
                </a:solidFill>
                <a:latin typeface="Calibri"/>
                <a:cs typeface="Calibri"/>
              </a:rPr>
              <a:t>Items</a:t>
            </a:r>
            <a:r>
              <a:rPr sz="2000" b="1" spc="-35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9900"/>
                </a:solidFill>
                <a:latin typeface="Calibri"/>
                <a:cs typeface="Calibri"/>
              </a:rPr>
              <a:t>to</a:t>
            </a:r>
            <a:r>
              <a:rPr sz="2000" b="1" spc="-25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9900"/>
                </a:solidFill>
                <a:latin typeface="Calibri"/>
                <a:cs typeface="Calibri"/>
              </a:rPr>
              <a:t>Consider:</a:t>
            </a:r>
            <a:endParaRPr sz="2000">
              <a:latin typeface="Calibri"/>
              <a:cs typeface="Calibri"/>
            </a:endParaRPr>
          </a:p>
          <a:p>
            <a:pPr marL="269875" marR="5080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2000" b="1" dirty="0">
                <a:latin typeface="Calibri"/>
                <a:cs typeface="Calibri"/>
              </a:rPr>
              <a:t>If </a:t>
            </a:r>
            <a:r>
              <a:rPr sz="2000" b="1" spc="-10" dirty="0">
                <a:latin typeface="Calibri"/>
                <a:cs typeface="Calibri"/>
              </a:rPr>
              <a:t>you</a:t>
            </a:r>
            <a:r>
              <a:rPr sz="2000" b="1" dirty="0">
                <a:latin typeface="Calibri"/>
                <a:cs typeface="Calibri"/>
              </a:rPr>
              <a:t> use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map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as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your background,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and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do</a:t>
            </a:r>
            <a:r>
              <a:rPr sz="2000" b="1" spc="-5" dirty="0">
                <a:latin typeface="Calibri"/>
                <a:cs typeface="Calibri"/>
              </a:rPr>
              <a:t> your </a:t>
            </a:r>
            <a:r>
              <a:rPr sz="2000" b="1" spc="-15" dirty="0">
                <a:latin typeface="Calibri"/>
                <a:cs typeface="Calibri"/>
              </a:rPr>
              <a:t>COA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20" dirty="0">
                <a:latin typeface="Calibri"/>
                <a:cs typeface="Calibri"/>
              </a:rPr>
              <a:t>Sketch</a:t>
            </a:r>
            <a:r>
              <a:rPr sz="2000" b="1" dirty="0">
                <a:latin typeface="Calibri"/>
                <a:cs typeface="Calibri"/>
              </a:rPr>
              <a:t> on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acetate, </a:t>
            </a:r>
            <a:r>
              <a:rPr sz="2000" b="1" spc="-434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you’ll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have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an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overlay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you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can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lay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on the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white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board,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that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helps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you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to 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consider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impacts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terrain,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time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and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space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– </a:t>
            </a:r>
            <a:r>
              <a:rPr sz="2000" b="1" spc="-15" dirty="0">
                <a:latin typeface="Calibri"/>
                <a:cs typeface="Calibri"/>
              </a:rPr>
              <a:t>before</a:t>
            </a:r>
            <a:r>
              <a:rPr sz="2000" b="1" spc="1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war-gaming.</a:t>
            </a:r>
            <a:endParaRPr sz="20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2000" b="1" spc="-35" dirty="0">
                <a:latin typeface="Calibri"/>
                <a:cs typeface="Calibri"/>
              </a:rPr>
              <a:t>At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this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point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your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graphics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are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75%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complete.</a:t>
            </a:r>
            <a:endParaRPr sz="20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2000" b="1" dirty="0">
                <a:latin typeface="Calibri"/>
                <a:cs typeface="Calibri"/>
              </a:rPr>
              <a:t>S3s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must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transfer</a:t>
            </a:r>
            <a:r>
              <a:rPr sz="2000" b="1" dirty="0">
                <a:latin typeface="Calibri"/>
                <a:cs typeface="Calibri"/>
              </a:rPr>
              <a:t> this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work</a:t>
            </a:r>
            <a:r>
              <a:rPr sz="2000" b="1" spc="-10" dirty="0">
                <a:latin typeface="Calibri"/>
                <a:cs typeface="Calibri"/>
              </a:rPr>
              <a:t> into </a:t>
            </a:r>
            <a:r>
              <a:rPr sz="2000" b="1" dirty="0">
                <a:latin typeface="Calibri"/>
                <a:cs typeface="Calibri"/>
              </a:rPr>
              <a:t>a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written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COA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Statement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at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some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point.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62127" y="926591"/>
            <a:ext cx="8724900" cy="3001010"/>
            <a:chOff x="262127" y="926591"/>
            <a:chExt cx="8724900" cy="300101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862" y="1004351"/>
              <a:ext cx="3777977" cy="2854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6552" y="931163"/>
              <a:ext cx="3832860" cy="2992120"/>
            </a:xfrm>
            <a:custGeom>
              <a:avLst/>
              <a:gdLst/>
              <a:ahLst/>
              <a:cxnLst/>
              <a:rect l="l" t="t" r="r" b="b"/>
              <a:pathLst>
                <a:path w="3832860" h="2992120">
                  <a:moveTo>
                    <a:pt x="0" y="2991612"/>
                  </a:moveTo>
                  <a:lnTo>
                    <a:pt x="3832860" y="2991612"/>
                  </a:lnTo>
                  <a:lnTo>
                    <a:pt x="3832860" y="0"/>
                  </a:lnTo>
                  <a:lnTo>
                    <a:pt x="0" y="0"/>
                  </a:lnTo>
                  <a:lnTo>
                    <a:pt x="0" y="299161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6699" y="2414016"/>
              <a:ext cx="8716010" cy="355600"/>
            </a:xfrm>
            <a:custGeom>
              <a:avLst/>
              <a:gdLst/>
              <a:ahLst/>
              <a:cxnLst/>
              <a:rect l="l" t="t" r="r" b="b"/>
              <a:pathLst>
                <a:path w="8716010" h="355600">
                  <a:moveTo>
                    <a:pt x="8715756" y="0"/>
                  </a:moveTo>
                  <a:lnTo>
                    <a:pt x="0" y="0"/>
                  </a:lnTo>
                  <a:lnTo>
                    <a:pt x="0" y="355091"/>
                  </a:lnTo>
                  <a:lnTo>
                    <a:pt x="8715756" y="355091"/>
                  </a:lnTo>
                  <a:lnTo>
                    <a:pt x="8715756" y="0"/>
                  </a:lnTo>
                  <a:close/>
                </a:path>
              </a:pathLst>
            </a:custGeom>
            <a:solidFill>
              <a:srgbClr val="00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6699" y="2414016"/>
              <a:ext cx="8716010" cy="355600"/>
            </a:xfrm>
            <a:custGeom>
              <a:avLst/>
              <a:gdLst/>
              <a:ahLst/>
              <a:cxnLst/>
              <a:rect l="l" t="t" r="r" b="b"/>
              <a:pathLst>
                <a:path w="8716010" h="355600">
                  <a:moveTo>
                    <a:pt x="0" y="355091"/>
                  </a:moveTo>
                  <a:lnTo>
                    <a:pt x="8715756" y="355091"/>
                  </a:lnTo>
                  <a:lnTo>
                    <a:pt x="8715756" y="0"/>
                  </a:lnTo>
                  <a:lnTo>
                    <a:pt x="0" y="0"/>
                  </a:lnTo>
                  <a:lnTo>
                    <a:pt x="0" y="355091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45440" y="2441524"/>
            <a:ext cx="818515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i="1" dirty="0">
                <a:solidFill>
                  <a:srgbClr val="F1F1F1"/>
                </a:solidFill>
                <a:latin typeface="Arial"/>
                <a:cs typeface="Arial"/>
              </a:rPr>
              <a:t>Good</a:t>
            </a:r>
            <a:r>
              <a:rPr sz="1700" b="1" i="1" spc="-1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1700" b="1" i="1" dirty="0">
                <a:solidFill>
                  <a:srgbClr val="F1F1F1"/>
                </a:solidFill>
                <a:latin typeface="Arial"/>
                <a:cs typeface="Arial"/>
              </a:rPr>
              <a:t>News!</a:t>
            </a:r>
            <a:r>
              <a:rPr sz="1700" b="1" i="1" spc="-3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1700" b="1" i="1" spc="-20" dirty="0">
                <a:solidFill>
                  <a:srgbClr val="F1F1F1"/>
                </a:solidFill>
                <a:latin typeface="Arial"/>
                <a:cs typeface="Arial"/>
              </a:rPr>
              <a:t>You</a:t>
            </a:r>
            <a:r>
              <a:rPr sz="1700" b="1" i="1" spc="-1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1700" b="1" i="1" dirty="0">
                <a:solidFill>
                  <a:srgbClr val="F1F1F1"/>
                </a:solidFill>
                <a:latin typeface="Arial"/>
                <a:cs typeface="Arial"/>
              </a:rPr>
              <a:t>accomplished</a:t>
            </a:r>
            <a:r>
              <a:rPr sz="1700" b="1" i="1" spc="1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1700" b="1" i="1" dirty="0">
                <a:solidFill>
                  <a:srgbClr val="F1F1F1"/>
                </a:solidFill>
                <a:latin typeface="Arial"/>
                <a:cs typeface="Arial"/>
              </a:rPr>
              <a:t>this</a:t>
            </a:r>
            <a:r>
              <a:rPr sz="1700" b="1" i="1" spc="-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1700" b="1" i="1" dirty="0">
                <a:solidFill>
                  <a:srgbClr val="F1F1F1"/>
                </a:solidFill>
                <a:latin typeface="Arial"/>
                <a:cs typeface="Arial"/>
              </a:rPr>
              <a:t>already</a:t>
            </a:r>
            <a:r>
              <a:rPr sz="1700" b="1" i="1" spc="2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1700" b="1" i="1" dirty="0">
                <a:solidFill>
                  <a:srgbClr val="F1F1F1"/>
                </a:solidFill>
                <a:latin typeface="Arial"/>
                <a:cs typeface="Arial"/>
              </a:rPr>
              <a:t>by</a:t>
            </a:r>
            <a:r>
              <a:rPr sz="1700" b="1" i="1" spc="-5" dirty="0">
                <a:solidFill>
                  <a:srgbClr val="F1F1F1"/>
                </a:solidFill>
                <a:latin typeface="Arial"/>
                <a:cs typeface="Arial"/>
              </a:rPr>
              <a:t> starting</a:t>
            </a:r>
            <a:r>
              <a:rPr sz="1700" b="1" i="1" spc="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1700" b="1" i="1" spc="-5" dirty="0">
                <a:solidFill>
                  <a:srgbClr val="F1F1F1"/>
                </a:solidFill>
                <a:latin typeface="Arial"/>
                <a:cs typeface="Arial"/>
              </a:rPr>
              <a:t>with</a:t>
            </a:r>
            <a:r>
              <a:rPr sz="1700" b="1" i="1" dirty="0">
                <a:solidFill>
                  <a:srgbClr val="F1F1F1"/>
                </a:solidFill>
                <a:latin typeface="Arial"/>
                <a:cs typeface="Arial"/>
              </a:rPr>
              <a:t> a</a:t>
            </a:r>
            <a:r>
              <a:rPr sz="1700" b="1" i="1" spc="10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1700" b="1" i="1" dirty="0">
                <a:solidFill>
                  <a:srgbClr val="F1F1F1"/>
                </a:solidFill>
                <a:latin typeface="Arial"/>
                <a:cs typeface="Arial"/>
              </a:rPr>
              <a:t>template to</a:t>
            </a:r>
            <a:r>
              <a:rPr sz="1700" b="1" i="1" spc="-5" dirty="0">
                <a:solidFill>
                  <a:srgbClr val="F1F1F1"/>
                </a:solidFill>
                <a:latin typeface="Arial"/>
                <a:cs typeface="Arial"/>
              </a:rPr>
              <a:t> fill</a:t>
            </a:r>
            <a:r>
              <a:rPr sz="1700" b="1" i="1" spc="1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1700" b="1" i="1" spc="-5" dirty="0">
                <a:solidFill>
                  <a:srgbClr val="F1F1F1"/>
                </a:solidFill>
                <a:latin typeface="Arial"/>
                <a:cs typeface="Arial"/>
              </a:rPr>
              <a:t>in.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723" y="51815"/>
            <a:ext cx="326136" cy="516635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pc="-5" dirty="0"/>
              <a:t>57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3" y="51815"/>
            <a:ext cx="326136" cy="5166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33370" y="75056"/>
            <a:ext cx="44773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7.</a:t>
            </a:r>
            <a:r>
              <a:rPr sz="2800" spc="-15" dirty="0"/>
              <a:t> </a:t>
            </a:r>
            <a:r>
              <a:rPr sz="2800" spc="-10" dirty="0"/>
              <a:t>Conduct</a:t>
            </a:r>
            <a:r>
              <a:rPr sz="2800" spc="50" dirty="0"/>
              <a:t> </a:t>
            </a:r>
            <a:r>
              <a:rPr sz="2800" spc="-5" dirty="0"/>
              <a:t>a</a:t>
            </a:r>
            <a:r>
              <a:rPr sz="2800" spc="-10" dirty="0"/>
              <a:t> </a:t>
            </a:r>
            <a:r>
              <a:rPr sz="2800" spc="-5" dirty="0"/>
              <a:t>COA</a:t>
            </a:r>
            <a:r>
              <a:rPr sz="2800" spc="-105" dirty="0"/>
              <a:t> </a:t>
            </a:r>
            <a:r>
              <a:rPr sz="2800" spc="-5" dirty="0"/>
              <a:t>Briefing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367080" y="3818890"/>
            <a:ext cx="8071484" cy="246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9900"/>
                </a:solidFill>
                <a:latin typeface="Calibri"/>
                <a:cs typeface="Calibri"/>
              </a:rPr>
              <a:t>Items</a:t>
            </a:r>
            <a:r>
              <a:rPr sz="2000" b="1" spc="-50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009900"/>
                </a:solidFill>
                <a:latin typeface="Calibri"/>
                <a:cs typeface="Calibri"/>
              </a:rPr>
              <a:t>to</a:t>
            </a:r>
            <a:r>
              <a:rPr sz="2000" b="1" spc="-40" dirty="0">
                <a:solidFill>
                  <a:srgbClr val="0099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9900"/>
                </a:solidFill>
                <a:latin typeface="Calibri"/>
                <a:cs typeface="Calibri"/>
              </a:rPr>
              <a:t>Consider:</a:t>
            </a:r>
            <a:endParaRPr sz="2000">
              <a:latin typeface="Calibri"/>
              <a:cs typeface="Calibri"/>
            </a:endParaRPr>
          </a:p>
          <a:p>
            <a:pPr marL="269875" marR="20129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2000" b="1" spc="-5" dirty="0">
                <a:latin typeface="Calibri"/>
                <a:cs typeface="Calibri"/>
              </a:rPr>
              <a:t>Recommend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you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save</a:t>
            </a:r>
            <a:r>
              <a:rPr sz="2000" b="1" dirty="0">
                <a:latin typeface="Calibri"/>
                <a:cs typeface="Calibri"/>
              </a:rPr>
              <a:t> time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and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brief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straight </a:t>
            </a:r>
            <a:r>
              <a:rPr sz="2000" b="1" dirty="0">
                <a:latin typeface="Calibri"/>
                <a:cs typeface="Calibri"/>
              </a:rPr>
              <a:t>off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 </a:t>
            </a:r>
            <a:r>
              <a:rPr sz="2000" b="1" spc="-10" dirty="0">
                <a:latin typeface="Calibri"/>
                <a:cs typeface="Calibri"/>
              </a:rPr>
              <a:t>your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5" dirty="0">
                <a:latin typeface="Calibri"/>
                <a:cs typeface="Calibri"/>
              </a:rPr>
              <a:t>dry </a:t>
            </a:r>
            <a:r>
              <a:rPr sz="2000" b="1" spc="-15" dirty="0">
                <a:latin typeface="Calibri"/>
                <a:cs typeface="Calibri"/>
              </a:rPr>
              <a:t>erase</a:t>
            </a:r>
            <a:r>
              <a:rPr sz="2000" b="1" spc="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board </a:t>
            </a:r>
            <a:r>
              <a:rPr sz="2000" b="1" spc="-434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products.</a:t>
            </a:r>
            <a:endParaRPr sz="20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2000" b="1" spc="-5" dirty="0">
                <a:latin typeface="Calibri"/>
                <a:cs typeface="Calibri"/>
              </a:rPr>
              <a:t>Check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your work</a:t>
            </a:r>
            <a:r>
              <a:rPr sz="2000" b="1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against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FASD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40" dirty="0">
                <a:latin typeface="Calibri"/>
                <a:cs typeface="Calibri"/>
              </a:rPr>
              <a:t>Test,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Commander’s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Guidance,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Enemy</a:t>
            </a:r>
            <a:endParaRPr sz="2000">
              <a:latin typeface="Calibri"/>
              <a:cs typeface="Calibri"/>
            </a:endParaRPr>
          </a:p>
          <a:p>
            <a:pPr marL="269875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latin typeface="Calibri"/>
                <a:cs typeface="Calibri"/>
              </a:rPr>
              <a:t>Vulnerabilities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Matrix,</a:t>
            </a:r>
            <a:r>
              <a:rPr sz="2000" b="1" dirty="0">
                <a:latin typeface="Calibri"/>
                <a:cs typeface="Calibri"/>
              </a:rPr>
              <a:t> and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Brigade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Fights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before</a:t>
            </a:r>
            <a:r>
              <a:rPr sz="2000" b="1" spc="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you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25" dirty="0">
                <a:latin typeface="Calibri"/>
                <a:cs typeface="Calibri"/>
              </a:rPr>
              <a:t>brief.</a:t>
            </a:r>
            <a:endParaRPr sz="20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2000" b="1" spc="-15" dirty="0">
                <a:latin typeface="Calibri"/>
                <a:cs typeface="Calibri"/>
              </a:rPr>
              <a:t>Save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time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to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rehearse.</a:t>
            </a:r>
            <a:endParaRPr sz="20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2000" b="1" spc="-5" dirty="0">
                <a:latin typeface="Calibri"/>
                <a:cs typeface="Calibri"/>
              </a:rPr>
              <a:t>Time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permitting,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put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copy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COA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paragraph</a:t>
            </a:r>
            <a:r>
              <a:rPr sz="2000" b="1" spc="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Commander’s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hands.</a:t>
            </a:r>
            <a:endParaRPr sz="2000">
              <a:latin typeface="Calibri"/>
              <a:cs typeface="Calibri"/>
            </a:endParaRPr>
          </a:p>
          <a:p>
            <a:pPr marL="269875" indent="-257810">
              <a:lnSpc>
                <a:spcPct val="100000"/>
              </a:lnSpc>
              <a:buFont typeface="Arial"/>
              <a:buChar char="•"/>
              <a:tabLst>
                <a:tab pos="269875" algn="l"/>
                <a:tab pos="270510" algn="l"/>
              </a:tabLst>
            </a:pPr>
            <a:r>
              <a:rPr sz="2000" b="1" spc="-5" dirty="0">
                <a:latin typeface="Calibri"/>
                <a:cs typeface="Calibri"/>
              </a:rPr>
              <a:t>Remember</a:t>
            </a:r>
            <a:r>
              <a:rPr sz="2000" b="1" dirty="0">
                <a:latin typeface="Calibri"/>
                <a:cs typeface="Calibri"/>
              </a:rPr>
              <a:t> –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this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becomes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the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OPORD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Concept </a:t>
            </a:r>
            <a:r>
              <a:rPr sz="2000" b="1" dirty="0">
                <a:latin typeface="Calibri"/>
                <a:cs typeface="Calibri"/>
              </a:rPr>
              <a:t>of </a:t>
            </a:r>
            <a:r>
              <a:rPr sz="2000" b="1" spc="-10" dirty="0">
                <a:latin typeface="Calibri"/>
                <a:cs typeface="Calibri"/>
              </a:rPr>
              <a:t>Operations </a:t>
            </a:r>
            <a:r>
              <a:rPr sz="2000" b="1" spc="-15" dirty="0">
                <a:latin typeface="Calibri"/>
                <a:cs typeface="Calibri"/>
              </a:rPr>
              <a:t>paragraph.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215639" y="1106424"/>
            <a:ext cx="2761615" cy="2158365"/>
            <a:chOff x="3215639" y="1106424"/>
            <a:chExt cx="2761615" cy="215836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56787" y="1165967"/>
              <a:ext cx="2711195" cy="204806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20211" y="1110996"/>
              <a:ext cx="2752725" cy="2148840"/>
            </a:xfrm>
            <a:custGeom>
              <a:avLst/>
              <a:gdLst/>
              <a:ahLst/>
              <a:cxnLst/>
              <a:rect l="l" t="t" r="r" b="b"/>
              <a:pathLst>
                <a:path w="2752725" h="2148840">
                  <a:moveTo>
                    <a:pt x="0" y="2148840"/>
                  </a:moveTo>
                  <a:lnTo>
                    <a:pt x="2752343" y="2148840"/>
                  </a:lnTo>
                  <a:lnTo>
                    <a:pt x="2752343" y="0"/>
                  </a:lnTo>
                  <a:lnTo>
                    <a:pt x="0" y="0"/>
                  </a:lnTo>
                  <a:lnTo>
                    <a:pt x="0" y="214884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27659" y="1115567"/>
            <a:ext cx="2753995" cy="2139950"/>
          </a:xfrm>
          <a:prstGeom prst="rect">
            <a:avLst/>
          </a:prstGeom>
          <a:ln w="12191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85"/>
              </a:spcBef>
            </a:pPr>
            <a:r>
              <a:rPr sz="12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Potential</a:t>
            </a:r>
            <a:r>
              <a:rPr sz="12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Briefing</a:t>
            </a:r>
            <a:r>
              <a:rPr sz="12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Agenda</a:t>
            </a:r>
            <a:endParaRPr sz="1200">
              <a:latin typeface="Calibri"/>
              <a:cs typeface="Calibri"/>
            </a:endParaRPr>
          </a:p>
          <a:p>
            <a:pPr marL="263525" indent="-173355">
              <a:lnSpc>
                <a:spcPct val="100000"/>
              </a:lnSpc>
              <a:buFont typeface="Arial"/>
              <a:buChar char="•"/>
              <a:tabLst>
                <a:tab pos="264160" algn="l"/>
              </a:tabLst>
            </a:pPr>
            <a:r>
              <a:rPr sz="1200" dirty="0">
                <a:latin typeface="Calibri"/>
                <a:cs typeface="Calibri"/>
              </a:rPr>
              <a:t>Mission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</a:t>
            </a:r>
            <a:r>
              <a:rPr sz="1200" spc="-10" dirty="0">
                <a:latin typeface="Calibri"/>
                <a:cs typeface="Calibri"/>
              </a:rPr>
              <a:t>t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em</a:t>
            </a:r>
            <a:r>
              <a:rPr sz="1200" spc="5" dirty="0">
                <a:latin typeface="Calibri"/>
                <a:cs typeface="Calibri"/>
              </a:rPr>
              <a:t>e</a:t>
            </a:r>
            <a:r>
              <a:rPr sz="1200" spc="-10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t</a:t>
            </a:r>
            <a:endParaRPr sz="1200">
              <a:latin typeface="Calibri"/>
              <a:cs typeface="Calibri"/>
            </a:endParaRPr>
          </a:p>
          <a:p>
            <a:pPr marL="263525" indent="-173355">
              <a:lnSpc>
                <a:spcPct val="100000"/>
              </a:lnSpc>
              <a:buFont typeface="Arial"/>
              <a:buChar char="•"/>
              <a:tabLst>
                <a:tab pos="264160" algn="l"/>
              </a:tabLst>
            </a:pPr>
            <a:r>
              <a:rPr sz="1200" spc="-5" dirty="0">
                <a:latin typeface="Calibri"/>
                <a:cs typeface="Calibri"/>
              </a:rPr>
              <a:t>Commander’s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Intent</a:t>
            </a:r>
            <a:endParaRPr sz="1200">
              <a:latin typeface="Calibri"/>
              <a:cs typeface="Calibri"/>
            </a:endParaRPr>
          </a:p>
          <a:p>
            <a:pPr marL="263525" indent="-173355">
              <a:lnSpc>
                <a:spcPct val="100000"/>
              </a:lnSpc>
              <a:buFont typeface="Arial"/>
              <a:buChar char="•"/>
              <a:tabLst>
                <a:tab pos="264160" algn="l"/>
              </a:tabLst>
            </a:pPr>
            <a:r>
              <a:rPr sz="1200" spc="-5" dirty="0">
                <a:latin typeface="Calibri"/>
                <a:cs typeface="Calibri"/>
              </a:rPr>
              <a:t>Orient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to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sketch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&amp;</a:t>
            </a:r>
            <a:r>
              <a:rPr sz="1200" spc="-10" dirty="0">
                <a:latin typeface="Calibri"/>
                <a:cs typeface="Calibri"/>
              </a:rPr>
              <a:t> control </a:t>
            </a:r>
            <a:r>
              <a:rPr sz="1200" spc="-5" dirty="0">
                <a:latin typeface="Calibri"/>
                <a:cs typeface="Calibri"/>
              </a:rPr>
              <a:t>measures</a:t>
            </a:r>
            <a:endParaRPr sz="1200">
              <a:latin typeface="Calibri"/>
              <a:cs typeface="Calibri"/>
            </a:endParaRPr>
          </a:p>
          <a:p>
            <a:pPr marL="263525" indent="-173355">
              <a:lnSpc>
                <a:spcPct val="100000"/>
              </a:lnSpc>
              <a:buFont typeface="Arial"/>
              <a:buChar char="•"/>
              <a:tabLst>
                <a:tab pos="264160" algn="l"/>
              </a:tabLst>
            </a:pPr>
            <a:r>
              <a:rPr sz="1200" spc="-5" dirty="0">
                <a:latin typeface="Calibri"/>
                <a:cs typeface="Calibri"/>
              </a:rPr>
              <a:t>Updates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to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IPB,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COAs</a:t>
            </a:r>
            <a:endParaRPr sz="1200">
              <a:latin typeface="Calibri"/>
              <a:cs typeface="Calibri"/>
            </a:endParaRPr>
          </a:p>
          <a:p>
            <a:pPr marL="263525" indent="-173355">
              <a:lnSpc>
                <a:spcPct val="100000"/>
              </a:lnSpc>
              <a:buFont typeface="Arial"/>
              <a:buChar char="•"/>
              <a:tabLst>
                <a:tab pos="264160" algn="l"/>
              </a:tabLst>
            </a:pPr>
            <a:r>
              <a:rPr sz="1200" dirty="0">
                <a:latin typeface="Calibri"/>
                <a:cs typeface="Calibri"/>
              </a:rPr>
              <a:t>PIR/NAI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Matrix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(might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handout)</a:t>
            </a:r>
            <a:endParaRPr sz="1200">
              <a:latin typeface="Calibri"/>
              <a:cs typeface="Calibri"/>
            </a:endParaRPr>
          </a:p>
          <a:p>
            <a:pPr marL="263525" indent="-173355">
              <a:lnSpc>
                <a:spcPct val="100000"/>
              </a:lnSpc>
              <a:buFont typeface="Arial"/>
              <a:buChar char="•"/>
              <a:tabLst>
                <a:tab pos="264160" algn="l"/>
              </a:tabLst>
            </a:pPr>
            <a:r>
              <a:rPr sz="1200" spc="-5" dirty="0">
                <a:latin typeface="Calibri"/>
                <a:cs typeface="Calibri"/>
              </a:rPr>
              <a:t>Scheme</a:t>
            </a:r>
            <a:r>
              <a:rPr sz="1200" dirty="0">
                <a:latin typeface="Calibri"/>
                <a:cs typeface="Calibri"/>
              </a:rPr>
              <a:t> by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Opn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or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Phase: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EN,</a:t>
            </a:r>
            <a:r>
              <a:rPr sz="1200" i="1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Collect,</a:t>
            </a:r>
            <a:endParaRPr sz="1200">
              <a:latin typeface="Calibri"/>
              <a:cs typeface="Calibri"/>
            </a:endParaRPr>
          </a:p>
          <a:p>
            <a:pPr marL="263525">
              <a:lnSpc>
                <a:spcPct val="100000"/>
              </a:lnSpc>
            </a:pPr>
            <a:r>
              <a:rPr sz="1200" i="1" spc="-5" dirty="0">
                <a:latin typeface="Calibri"/>
                <a:cs typeface="Calibri"/>
              </a:rPr>
              <a:t>Fires,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spc="-25" dirty="0">
                <a:latin typeface="Calibri"/>
                <a:cs typeface="Calibri"/>
              </a:rPr>
              <a:t>AVN,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M&amp;M,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C2,</a:t>
            </a:r>
            <a:r>
              <a:rPr sz="1200" i="1" dirty="0">
                <a:latin typeface="Calibri"/>
                <a:cs typeface="Calibri"/>
              </a:rPr>
              <a:t> </a:t>
            </a:r>
            <a:r>
              <a:rPr sz="1200" i="1" spc="-5" dirty="0">
                <a:latin typeface="Calibri"/>
                <a:cs typeface="Calibri"/>
              </a:rPr>
              <a:t>Prot, Sust.</a:t>
            </a:r>
            <a:endParaRPr sz="1200">
              <a:latin typeface="Calibri"/>
              <a:cs typeface="Calibri"/>
            </a:endParaRPr>
          </a:p>
          <a:p>
            <a:pPr marL="263525" indent="-17335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64160" algn="l"/>
              </a:tabLst>
            </a:pPr>
            <a:r>
              <a:rPr sz="1200" spc="-15" dirty="0">
                <a:latin typeface="Calibri"/>
                <a:cs typeface="Calibri"/>
              </a:rPr>
              <a:t>COA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Evaluation</a:t>
            </a:r>
            <a:endParaRPr sz="1200">
              <a:latin typeface="Calibri"/>
              <a:cs typeface="Calibri"/>
            </a:endParaRPr>
          </a:p>
          <a:p>
            <a:pPr marL="263525" indent="-173355">
              <a:lnSpc>
                <a:spcPct val="100000"/>
              </a:lnSpc>
              <a:buFont typeface="Arial"/>
              <a:buChar char="•"/>
              <a:tabLst>
                <a:tab pos="264160" algn="l"/>
              </a:tabLst>
            </a:pPr>
            <a:r>
              <a:rPr sz="1200" spc="-5" dirty="0">
                <a:latin typeface="Calibri"/>
                <a:cs typeface="Calibri"/>
              </a:rPr>
              <a:t>Updated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Facts/Assumptions</a:t>
            </a:r>
            <a:endParaRPr sz="1200">
              <a:latin typeface="Calibri"/>
              <a:cs typeface="Calibri"/>
            </a:endParaRPr>
          </a:p>
          <a:p>
            <a:pPr marL="263525" indent="-173355">
              <a:lnSpc>
                <a:spcPct val="100000"/>
              </a:lnSpc>
              <a:buFont typeface="Arial"/>
              <a:buChar char="•"/>
              <a:tabLst>
                <a:tab pos="264160" algn="l"/>
              </a:tabLst>
            </a:pPr>
            <a:r>
              <a:rPr sz="1200" spc="-5" dirty="0">
                <a:latin typeface="Calibri"/>
                <a:cs typeface="Calibri"/>
              </a:rPr>
              <a:t>Commander’s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Guidance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100571" y="1106424"/>
            <a:ext cx="2772410" cy="2158365"/>
            <a:chOff x="6100571" y="1106424"/>
            <a:chExt cx="2772410" cy="215836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9715" y="1165967"/>
              <a:ext cx="2753867" cy="208471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105143" y="1110996"/>
              <a:ext cx="2763520" cy="2148840"/>
            </a:xfrm>
            <a:custGeom>
              <a:avLst/>
              <a:gdLst/>
              <a:ahLst/>
              <a:cxnLst/>
              <a:rect l="l" t="t" r="r" b="b"/>
              <a:pathLst>
                <a:path w="2763520" h="2148840">
                  <a:moveTo>
                    <a:pt x="0" y="2148840"/>
                  </a:moveTo>
                  <a:lnTo>
                    <a:pt x="2763011" y="2148840"/>
                  </a:lnTo>
                  <a:lnTo>
                    <a:pt x="2763011" y="0"/>
                  </a:lnTo>
                  <a:lnTo>
                    <a:pt x="0" y="0"/>
                  </a:lnTo>
                  <a:lnTo>
                    <a:pt x="0" y="214884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795766" y="6611213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57a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497" y="535686"/>
            <a:ext cx="4243070" cy="5623560"/>
          </a:xfrm>
          <a:custGeom>
            <a:avLst/>
            <a:gdLst/>
            <a:ahLst/>
            <a:cxnLst/>
            <a:rect l="l" t="t" r="r" b="b"/>
            <a:pathLst>
              <a:path w="4243070" h="5623560">
                <a:moveTo>
                  <a:pt x="0" y="5623560"/>
                </a:moveTo>
                <a:lnTo>
                  <a:pt x="4242816" y="5623560"/>
                </a:lnTo>
                <a:lnTo>
                  <a:pt x="4242816" y="0"/>
                </a:lnTo>
                <a:lnTo>
                  <a:pt x="0" y="0"/>
                </a:lnTo>
                <a:lnTo>
                  <a:pt x="0" y="5623560"/>
                </a:lnTo>
                <a:close/>
              </a:path>
            </a:pathLst>
          </a:custGeom>
          <a:ln w="2895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43450" y="535686"/>
            <a:ext cx="4243070" cy="5623560"/>
          </a:xfrm>
          <a:custGeom>
            <a:avLst/>
            <a:gdLst/>
            <a:ahLst/>
            <a:cxnLst/>
            <a:rect l="l" t="t" r="r" b="b"/>
            <a:pathLst>
              <a:path w="4243070" h="5623560">
                <a:moveTo>
                  <a:pt x="0" y="5623560"/>
                </a:moveTo>
                <a:lnTo>
                  <a:pt x="4242815" y="5623560"/>
                </a:lnTo>
                <a:lnTo>
                  <a:pt x="4242815" y="0"/>
                </a:lnTo>
                <a:lnTo>
                  <a:pt x="0" y="0"/>
                </a:lnTo>
                <a:lnTo>
                  <a:pt x="0" y="5623560"/>
                </a:lnTo>
                <a:close/>
              </a:path>
            </a:pathLst>
          </a:custGeom>
          <a:ln w="289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9623" y="268224"/>
            <a:ext cx="486155" cy="56997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18617" y="588645"/>
            <a:ext cx="3925570" cy="1246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114425">
              <a:lnSpc>
                <a:spcPct val="100000"/>
              </a:lnSpc>
              <a:spcBef>
                <a:spcPts val="105"/>
              </a:spcBef>
            </a:pPr>
            <a:r>
              <a:rPr sz="1400" b="1" spc="-15" dirty="0">
                <a:latin typeface="Arial"/>
                <a:cs typeface="Arial"/>
              </a:rPr>
              <a:t>AGADAD</a:t>
            </a:r>
            <a:r>
              <a:rPr sz="1400" b="1" spc="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Smart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Card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Step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1: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Assess</a:t>
            </a:r>
            <a:r>
              <a:rPr sz="10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Relative</a:t>
            </a:r>
            <a:r>
              <a:rPr sz="10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Combat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Power</a:t>
            </a:r>
            <a:r>
              <a:rPr sz="1000" b="1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- </a:t>
            </a:r>
            <a:r>
              <a:rPr sz="1000" dirty="0">
                <a:latin typeface="Arial"/>
                <a:cs typeface="Arial"/>
              </a:rPr>
              <a:t>Make </a:t>
            </a:r>
            <a:r>
              <a:rPr sz="1000" spc="-5" dirty="0">
                <a:latin typeface="Arial"/>
                <a:cs typeface="Arial"/>
              </a:rPr>
              <a:t>rough estimate of </a:t>
            </a:r>
            <a:r>
              <a:rPr sz="1000" dirty="0">
                <a:latin typeface="Arial"/>
                <a:cs typeface="Arial"/>
              </a:rPr>
              <a:t>force </a:t>
            </a:r>
            <a:r>
              <a:rPr sz="1000" spc="-5" dirty="0">
                <a:latin typeface="Arial"/>
                <a:cs typeface="Arial"/>
              </a:rPr>
              <a:t>ratio of maneuver units </a:t>
            </a:r>
            <a:r>
              <a:rPr sz="1000" spc="-10" dirty="0">
                <a:latin typeface="Arial"/>
                <a:cs typeface="Arial"/>
              </a:rPr>
              <a:t>two levels </a:t>
            </a:r>
            <a:r>
              <a:rPr sz="1000" spc="-5" dirty="0">
                <a:latin typeface="Arial"/>
                <a:cs typeface="Arial"/>
              </a:rPr>
              <a:t> below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your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echelon. </a:t>
            </a:r>
            <a:r>
              <a:rPr sz="1000" i="1" spc="-10" dirty="0">
                <a:latin typeface="Arial"/>
                <a:cs typeface="Arial"/>
              </a:rPr>
              <a:t>“Compare</a:t>
            </a:r>
            <a:r>
              <a:rPr sz="1000" i="1" spc="5" dirty="0">
                <a:latin typeface="Arial"/>
                <a:cs typeface="Arial"/>
              </a:rPr>
              <a:t> </a:t>
            </a:r>
            <a:r>
              <a:rPr sz="1000" i="1" spc="-10" dirty="0">
                <a:latin typeface="Arial"/>
                <a:cs typeface="Arial"/>
              </a:rPr>
              <a:t>what</a:t>
            </a:r>
            <a:r>
              <a:rPr sz="1000" i="1" spc="-5" dirty="0">
                <a:latin typeface="Arial"/>
                <a:cs typeface="Arial"/>
              </a:rPr>
              <a:t> you</a:t>
            </a:r>
            <a:r>
              <a:rPr sz="1000" i="1" spc="-15" dirty="0">
                <a:latin typeface="Arial"/>
                <a:cs typeface="Arial"/>
              </a:rPr>
              <a:t> </a:t>
            </a:r>
            <a:r>
              <a:rPr sz="1000" i="1" spc="-10" dirty="0">
                <a:latin typeface="Arial"/>
                <a:cs typeface="Arial"/>
              </a:rPr>
              <a:t>need,</a:t>
            </a:r>
            <a:r>
              <a:rPr sz="1000" i="1" spc="-15" dirty="0">
                <a:latin typeface="Arial"/>
                <a:cs typeface="Arial"/>
              </a:rPr>
              <a:t> </a:t>
            </a:r>
            <a:r>
              <a:rPr sz="1000" i="1" spc="-5" dirty="0">
                <a:latin typeface="Arial"/>
                <a:cs typeface="Arial"/>
              </a:rPr>
              <a:t>versus</a:t>
            </a:r>
            <a:r>
              <a:rPr sz="1000" i="1" spc="-10" dirty="0">
                <a:latin typeface="Arial"/>
                <a:cs typeface="Arial"/>
              </a:rPr>
              <a:t> what</a:t>
            </a:r>
            <a:r>
              <a:rPr sz="1000" i="1" spc="-5" dirty="0">
                <a:latin typeface="Arial"/>
                <a:cs typeface="Arial"/>
              </a:rPr>
              <a:t> you</a:t>
            </a:r>
            <a:r>
              <a:rPr sz="1000" i="1" spc="-20" dirty="0">
                <a:latin typeface="Arial"/>
                <a:cs typeface="Arial"/>
              </a:rPr>
              <a:t> </a:t>
            </a:r>
            <a:r>
              <a:rPr sz="1000" i="1" spc="-5" dirty="0">
                <a:latin typeface="Arial"/>
                <a:cs typeface="Arial"/>
              </a:rPr>
              <a:t>have!</a:t>
            </a:r>
            <a:endParaRPr sz="1000">
              <a:latin typeface="Arial"/>
              <a:cs typeface="Arial"/>
            </a:endParaRPr>
          </a:p>
          <a:p>
            <a:pPr marL="12700" marR="18542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-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BCT</a:t>
            </a:r>
            <a:r>
              <a:rPr sz="1000" b="1" spc="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Staffs: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Compare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U.S.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maneuver companies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against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Enemy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Companies.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-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You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can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use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COFMs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(Correlation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Forces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&amp; Means)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61644" y="1966722"/>
            <a:ext cx="589915" cy="543560"/>
            <a:chOff x="961644" y="1966722"/>
            <a:chExt cx="589915" cy="543560"/>
          </a:xfrm>
        </p:grpSpPr>
        <p:sp>
          <p:nvSpPr>
            <p:cNvPr id="7" name="object 7"/>
            <p:cNvSpPr/>
            <p:nvPr/>
          </p:nvSpPr>
          <p:spPr>
            <a:xfrm>
              <a:off x="1167384" y="2250947"/>
              <a:ext cx="379730" cy="254635"/>
            </a:xfrm>
            <a:custGeom>
              <a:avLst/>
              <a:gdLst/>
              <a:ahLst/>
              <a:cxnLst/>
              <a:rect l="l" t="t" r="r" b="b"/>
              <a:pathLst>
                <a:path w="379730" h="254635">
                  <a:moveTo>
                    <a:pt x="0" y="254508"/>
                  </a:moveTo>
                  <a:lnTo>
                    <a:pt x="379475" y="254508"/>
                  </a:lnTo>
                  <a:lnTo>
                    <a:pt x="379475" y="0"/>
                  </a:lnTo>
                  <a:lnTo>
                    <a:pt x="0" y="0"/>
                  </a:lnTo>
                  <a:lnTo>
                    <a:pt x="0" y="254508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68908" y="2253996"/>
              <a:ext cx="376555" cy="248920"/>
            </a:xfrm>
            <a:custGeom>
              <a:avLst/>
              <a:gdLst/>
              <a:ahLst/>
              <a:cxnLst/>
              <a:rect l="l" t="t" r="r" b="b"/>
              <a:pathLst>
                <a:path w="376555" h="248919">
                  <a:moveTo>
                    <a:pt x="0" y="248412"/>
                  </a:moveTo>
                  <a:lnTo>
                    <a:pt x="376428" y="0"/>
                  </a:lnTo>
                </a:path>
                <a:path w="376555" h="248919">
                  <a:moveTo>
                    <a:pt x="0" y="0"/>
                  </a:moveTo>
                  <a:lnTo>
                    <a:pt x="376428" y="248412"/>
                  </a:lnTo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2228" y="2154936"/>
              <a:ext cx="379730" cy="254635"/>
            </a:xfrm>
            <a:custGeom>
              <a:avLst/>
              <a:gdLst/>
              <a:ahLst/>
              <a:cxnLst/>
              <a:rect l="l" t="t" r="r" b="b"/>
              <a:pathLst>
                <a:path w="379730" h="254635">
                  <a:moveTo>
                    <a:pt x="379475" y="0"/>
                  </a:moveTo>
                  <a:lnTo>
                    <a:pt x="0" y="0"/>
                  </a:lnTo>
                  <a:lnTo>
                    <a:pt x="0" y="254508"/>
                  </a:lnTo>
                  <a:lnTo>
                    <a:pt x="379475" y="254508"/>
                  </a:lnTo>
                  <a:lnTo>
                    <a:pt x="3794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62228" y="2154936"/>
              <a:ext cx="379730" cy="254635"/>
            </a:xfrm>
            <a:custGeom>
              <a:avLst/>
              <a:gdLst/>
              <a:ahLst/>
              <a:cxnLst/>
              <a:rect l="l" t="t" r="r" b="b"/>
              <a:pathLst>
                <a:path w="379730" h="254635">
                  <a:moveTo>
                    <a:pt x="0" y="254508"/>
                  </a:moveTo>
                  <a:lnTo>
                    <a:pt x="379475" y="254508"/>
                  </a:lnTo>
                  <a:lnTo>
                    <a:pt x="379475" y="0"/>
                  </a:lnTo>
                  <a:lnTo>
                    <a:pt x="0" y="0"/>
                  </a:lnTo>
                  <a:lnTo>
                    <a:pt x="0" y="254508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63752" y="2157984"/>
              <a:ext cx="376555" cy="248920"/>
            </a:xfrm>
            <a:custGeom>
              <a:avLst/>
              <a:gdLst/>
              <a:ahLst/>
              <a:cxnLst/>
              <a:rect l="l" t="t" r="r" b="b"/>
              <a:pathLst>
                <a:path w="376555" h="248919">
                  <a:moveTo>
                    <a:pt x="0" y="248412"/>
                  </a:moveTo>
                  <a:lnTo>
                    <a:pt x="376428" y="0"/>
                  </a:lnTo>
                </a:path>
                <a:path w="376555" h="248919">
                  <a:moveTo>
                    <a:pt x="0" y="0"/>
                  </a:moveTo>
                  <a:lnTo>
                    <a:pt x="376428" y="248412"/>
                  </a:lnTo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66216" y="2046732"/>
              <a:ext cx="378460" cy="254635"/>
            </a:xfrm>
            <a:custGeom>
              <a:avLst/>
              <a:gdLst/>
              <a:ahLst/>
              <a:cxnLst/>
              <a:rect l="l" t="t" r="r" b="b"/>
              <a:pathLst>
                <a:path w="378459" h="254635">
                  <a:moveTo>
                    <a:pt x="377952" y="0"/>
                  </a:moveTo>
                  <a:lnTo>
                    <a:pt x="0" y="0"/>
                  </a:lnTo>
                  <a:lnTo>
                    <a:pt x="0" y="254508"/>
                  </a:lnTo>
                  <a:lnTo>
                    <a:pt x="377952" y="254508"/>
                  </a:lnTo>
                  <a:lnTo>
                    <a:pt x="3779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66216" y="2046732"/>
              <a:ext cx="378460" cy="254635"/>
            </a:xfrm>
            <a:custGeom>
              <a:avLst/>
              <a:gdLst/>
              <a:ahLst/>
              <a:cxnLst/>
              <a:rect l="l" t="t" r="r" b="b"/>
              <a:pathLst>
                <a:path w="378459" h="254635">
                  <a:moveTo>
                    <a:pt x="0" y="254508"/>
                  </a:moveTo>
                  <a:lnTo>
                    <a:pt x="377952" y="254508"/>
                  </a:lnTo>
                  <a:lnTo>
                    <a:pt x="377952" y="0"/>
                  </a:lnTo>
                  <a:lnTo>
                    <a:pt x="0" y="0"/>
                  </a:lnTo>
                  <a:lnTo>
                    <a:pt x="0" y="254508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7740" y="2049780"/>
              <a:ext cx="375285" cy="248920"/>
            </a:xfrm>
            <a:custGeom>
              <a:avLst/>
              <a:gdLst/>
              <a:ahLst/>
              <a:cxnLst/>
              <a:rect l="l" t="t" r="r" b="b"/>
              <a:pathLst>
                <a:path w="375284" h="248919">
                  <a:moveTo>
                    <a:pt x="0" y="248412"/>
                  </a:moveTo>
                  <a:lnTo>
                    <a:pt x="374903" y="0"/>
                  </a:lnTo>
                </a:path>
                <a:path w="375284" h="248919">
                  <a:moveTo>
                    <a:pt x="0" y="0"/>
                  </a:moveTo>
                  <a:lnTo>
                    <a:pt x="374903" y="248412"/>
                  </a:lnTo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46810" y="1966722"/>
              <a:ext cx="0" cy="82550"/>
            </a:xfrm>
            <a:custGeom>
              <a:avLst/>
              <a:gdLst/>
              <a:ahLst/>
              <a:cxnLst/>
              <a:rect l="l" t="t" r="r" b="b"/>
              <a:pathLst>
                <a:path h="82550">
                  <a:moveTo>
                    <a:pt x="0" y="0"/>
                  </a:moveTo>
                  <a:lnTo>
                    <a:pt x="0" y="82295"/>
                  </a:lnTo>
                </a:path>
              </a:pathLst>
            </a:custGeom>
            <a:ln w="1981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86155" y="1894332"/>
            <a:ext cx="341630" cy="586740"/>
            <a:chOff x="486155" y="1894332"/>
            <a:chExt cx="341630" cy="586740"/>
          </a:xfrm>
        </p:grpSpPr>
        <p:sp>
          <p:nvSpPr>
            <p:cNvPr id="17" name="object 17"/>
            <p:cNvSpPr/>
            <p:nvPr/>
          </p:nvSpPr>
          <p:spPr>
            <a:xfrm>
              <a:off x="496061" y="2093214"/>
              <a:ext cx="204470" cy="265430"/>
            </a:xfrm>
            <a:custGeom>
              <a:avLst/>
              <a:gdLst/>
              <a:ahLst/>
              <a:cxnLst/>
              <a:rect l="l" t="t" r="r" b="b"/>
              <a:pathLst>
                <a:path w="204470" h="265430">
                  <a:moveTo>
                    <a:pt x="0" y="132587"/>
                  </a:moveTo>
                  <a:lnTo>
                    <a:pt x="102107" y="0"/>
                  </a:lnTo>
                  <a:lnTo>
                    <a:pt x="204215" y="132587"/>
                  </a:lnTo>
                  <a:lnTo>
                    <a:pt x="102107" y="265175"/>
                  </a:lnTo>
                  <a:lnTo>
                    <a:pt x="0" y="132587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47877" y="2158746"/>
              <a:ext cx="100965" cy="135890"/>
            </a:xfrm>
            <a:custGeom>
              <a:avLst/>
              <a:gdLst/>
              <a:ahLst/>
              <a:cxnLst/>
              <a:rect l="l" t="t" r="r" b="b"/>
              <a:pathLst>
                <a:path w="100965" h="135889">
                  <a:moveTo>
                    <a:pt x="1523" y="0"/>
                  </a:moveTo>
                  <a:lnTo>
                    <a:pt x="100584" y="134112"/>
                  </a:lnTo>
                </a:path>
                <a:path w="100965" h="135889">
                  <a:moveTo>
                    <a:pt x="99059" y="3048"/>
                  </a:moveTo>
                  <a:lnTo>
                    <a:pt x="0" y="135636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84453" y="2434590"/>
              <a:ext cx="0" cy="43180"/>
            </a:xfrm>
            <a:custGeom>
              <a:avLst/>
              <a:gdLst/>
              <a:ahLst/>
              <a:cxnLst/>
              <a:rect l="l" t="t" r="r" b="b"/>
              <a:pathLst>
                <a:path h="43180">
                  <a:moveTo>
                    <a:pt x="0" y="42672"/>
                  </a:moveTo>
                  <a:lnTo>
                    <a:pt x="0" y="0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76477" y="2221230"/>
              <a:ext cx="33655" cy="1905"/>
            </a:xfrm>
            <a:custGeom>
              <a:avLst/>
              <a:gdLst/>
              <a:ahLst/>
              <a:cxnLst/>
              <a:rect l="l" t="t" r="r" b="b"/>
              <a:pathLst>
                <a:path w="33654" h="1905">
                  <a:moveTo>
                    <a:pt x="0" y="0"/>
                  </a:moveTo>
                  <a:lnTo>
                    <a:pt x="33528" y="1524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80542" y="1948434"/>
              <a:ext cx="196215" cy="483870"/>
            </a:xfrm>
            <a:custGeom>
              <a:avLst/>
              <a:gdLst/>
              <a:ahLst/>
              <a:cxnLst/>
              <a:rect l="l" t="t" r="r" b="b"/>
              <a:pathLst>
                <a:path w="196215" h="483869">
                  <a:moveTo>
                    <a:pt x="0" y="0"/>
                  </a:moveTo>
                  <a:lnTo>
                    <a:pt x="11252" y="1650"/>
                  </a:lnTo>
                  <a:lnTo>
                    <a:pt x="29121" y="4825"/>
                  </a:lnTo>
                  <a:lnTo>
                    <a:pt x="47002" y="8889"/>
                  </a:lnTo>
                  <a:lnTo>
                    <a:pt x="61556" y="14477"/>
                  </a:lnTo>
                  <a:lnTo>
                    <a:pt x="78778" y="20954"/>
                  </a:lnTo>
                  <a:lnTo>
                    <a:pt x="120472" y="53339"/>
                  </a:lnTo>
                  <a:lnTo>
                    <a:pt x="148932" y="86487"/>
                  </a:lnTo>
                  <a:lnTo>
                    <a:pt x="170116" y="121157"/>
                  </a:lnTo>
                  <a:lnTo>
                    <a:pt x="187998" y="173608"/>
                  </a:lnTo>
                  <a:lnTo>
                    <a:pt x="195935" y="218058"/>
                  </a:lnTo>
                  <a:lnTo>
                    <a:pt x="195935" y="239140"/>
                  </a:lnTo>
                  <a:lnTo>
                    <a:pt x="195935" y="263270"/>
                  </a:lnTo>
                  <a:lnTo>
                    <a:pt x="188658" y="306958"/>
                  </a:lnTo>
                  <a:lnTo>
                    <a:pt x="176733" y="345693"/>
                  </a:lnTo>
                  <a:lnTo>
                    <a:pt x="162178" y="375538"/>
                  </a:lnTo>
                  <a:lnTo>
                    <a:pt x="152908" y="392556"/>
                  </a:lnTo>
                  <a:lnTo>
                    <a:pt x="140995" y="409575"/>
                  </a:lnTo>
                  <a:lnTo>
                    <a:pt x="126428" y="426465"/>
                  </a:lnTo>
                  <a:lnTo>
                    <a:pt x="109219" y="441070"/>
                  </a:lnTo>
                  <a:lnTo>
                    <a:pt x="96647" y="452374"/>
                  </a:lnTo>
                  <a:lnTo>
                    <a:pt x="82740" y="460375"/>
                  </a:lnTo>
                  <a:lnTo>
                    <a:pt x="66852" y="467613"/>
                  </a:lnTo>
                  <a:lnTo>
                    <a:pt x="53619" y="474090"/>
                  </a:lnTo>
                  <a:lnTo>
                    <a:pt x="33756" y="479805"/>
                  </a:lnTo>
                  <a:lnTo>
                    <a:pt x="21183" y="482218"/>
                  </a:lnTo>
                  <a:lnTo>
                    <a:pt x="7950" y="482218"/>
                  </a:lnTo>
                  <a:lnTo>
                    <a:pt x="1320" y="483869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64285" y="2282190"/>
              <a:ext cx="35560" cy="9525"/>
            </a:xfrm>
            <a:custGeom>
              <a:avLst/>
              <a:gdLst/>
              <a:ahLst/>
              <a:cxnLst/>
              <a:rect l="l" t="t" r="r" b="b"/>
              <a:pathLst>
                <a:path w="35559" h="9525">
                  <a:moveTo>
                    <a:pt x="0" y="0"/>
                  </a:moveTo>
                  <a:lnTo>
                    <a:pt x="35051" y="9144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36853" y="2334006"/>
              <a:ext cx="33655" cy="20320"/>
            </a:xfrm>
            <a:custGeom>
              <a:avLst/>
              <a:gdLst/>
              <a:ahLst/>
              <a:cxnLst/>
              <a:rect l="l" t="t" r="r" b="b"/>
              <a:pathLst>
                <a:path w="33654" h="20319">
                  <a:moveTo>
                    <a:pt x="0" y="0"/>
                  </a:moveTo>
                  <a:lnTo>
                    <a:pt x="33527" y="19812"/>
                  </a:lnTo>
                </a:path>
              </a:pathLst>
            </a:custGeom>
            <a:ln w="2895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10945" y="2375154"/>
              <a:ext cx="24765" cy="29209"/>
            </a:xfrm>
            <a:custGeom>
              <a:avLst/>
              <a:gdLst/>
              <a:ahLst/>
              <a:cxnLst/>
              <a:rect l="l" t="t" r="r" b="b"/>
              <a:pathLst>
                <a:path w="24765" h="29210">
                  <a:moveTo>
                    <a:pt x="0" y="0"/>
                  </a:moveTo>
                  <a:lnTo>
                    <a:pt x="24384" y="28956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68273" y="2410206"/>
              <a:ext cx="18415" cy="33655"/>
            </a:xfrm>
            <a:custGeom>
              <a:avLst/>
              <a:gdLst/>
              <a:ahLst/>
              <a:cxnLst/>
              <a:rect l="l" t="t" r="r" b="b"/>
              <a:pathLst>
                <a:path w="18415" h="33655">
                  <a:moveTo>
                    <a:pt x="0" y="0"/>
                  </a:moveTo>
                  <a:lnTo>
                    <a:pt x="18288" y="33528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7125" y="2423922"/>
              <a:ext cx="10795" cy="43180"/>
            </a:xfrm>
            <a:custGeom>
              <a:avLst/>
              <a:gdLst/>
              <a:ahLst/>
              <a:cxnLst/>
              <a:rect l="l" t="t" r="r" b="b"/>
              <a:pathLst>
                <a:path w="10795" h="43180">
                  <a:moveTo>
                    <a:pt x="0" y="0"/>
                  </a:moveTo>
                  <a:lnTo>
                    <a:pt x="10667" y="42672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82929" y="1908810"/>
              <a:ext cx="3175" cy="40005"/>
            </a:xfrm>
            <a:custGeom>
              <a:avLst/>
              <a:gdLst/>
              <a:ahLst/>
              <a:cxnLst/>
              <a:rect l="l" t="t" r="r" b="b"/>
              <a:pathLst>
                <a:path w="3175" h="40005">
                  <a:moveTo>
                    <a:pt x="3048" y="0"/>
                  </a:moveTo>
                  <a:lnTo>
                    <a:pt x="0" y="39624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1697" y="1919478"/>
              <a:ext cx="109855" cy="97790"/>
            </a:xfrm>
            <a:custGeom>
              <a:avLst/>
              <a:gdLst/>
              <a:ahLst/>
              <a:cxnLst/>
              <a:rect l="l" t="t" r="r" b="b"/>
              <a:pathLst>
                <a:path w="109854" h="97789">
                  <a:moveTo>
                    <a:pt x="13715" y="0"/>
                  </a:moveTo>
                  <a:lnTo>
                    <a:pt x="0" y="36575"/>
                  </a:lnTo>
                </a:path>
                <a:path w="109854" h="97789">
                  <a:moveTo>
                    <a:pt x="67056" y="27432"/>
                  </a:moveTo>
                  <a:lnTo>
                    <a:pt x="45720" y="60960"/>
                  </a:lnTo>
                </a:path>
                <a:path w="109854" h="97789">
                  <a:moveTo>
                    <a:pt x="109728" y="70104"/>
                  </a:moveTo>
                  <a:lnTo>
                    <a:pt x="82295" y="97536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42949" y="2039874"/>
              <a:ext cx="33655" cy="18415"/>
            </a:xfrm>
            <a:custGeom>
              <a:avLst/>
              <a:gdLst/>
              <a:ahLst/>
              <a:cxnLst/>
              <a:rect l="l" t="t" r="r" b="b"/>
              <a:pathLst>
                <a:path w="33654" h="18414">
                  <a:moveTo>
                    <a:pt x="33528" y="0"/>
                  </a:moveTo>
                  <a:lnTo>
                    <a:pt x="0" y="18287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78001" y="2157222"/>
              <a:ext cx="35560" cy="6350"/>
            </a:xfrm>
            <a:custGeom>
              <a:avLst/>
              <a:gdLst/>
              <a:ahLst/>
              <a:cxnLst/>
              <a:rect l="l" t="t" r="r" b="b"/>
              <a:pathLst>
                <a:path w="35559" h="6350">
                  <a:moveTo>
                    <a:pt x="35051" y="0"/>
                  </a:moveTo>
                  <a:lnTo>
                    <a:pt x="0" y="6095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67333" y="2094738"/>
              <a:ext cx="32384" cy="10795"/>
            </a:xfrm>
            <a:custGeom>
              <a:avLst/>
              <a:gdLst/>
              <a:ahLst/>
              <a:cxnLst/>
              <a:rect l="l" t="t" r="r" b="b"/>
              <a:pathLst>
                <a:path w="32384" h="10794">
                  <a:moveTo>
                    <a:pt x="32003" y="0"/>
                  </a:moveTo>
                  <a:lnTo>
                    <a:pt x="0" y="10667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96645" y="2007870"/>
              <a:ext cx="1905" cy="76835"/>
            </a:xfrm>
            <a:custGeom>
              <a:avLst/>
              <a:gdLst/>
              <a:ahLst/>
              <a:cxnLst/>
              <a:rect l="l" t="t" r="r" b="b"/>
              <a:pathLst>
                <a:path w="1904" h="76835">
                  <a:moveTo>
                    <a:pt x="0" y="0"/>
                  </a:moveTo>
                  <a:lnTo>
                    <a:pt x="1384" y="76834"/>
                  </a:lnTo>
                </a:path>
              </a:pathLst>
            </a:custGeom>
            <a:ln w="2895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82651" y="2502153"/>
            <a:ext cx="17589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6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r>
              <a:rPr sz="6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FF0000"/>
                </a:solidFill>
                <a:latin typeface="Arial"/>
                <a:cs typeface="Arial"/>
              </a:rPr>
              <a:t>EN</a:t>
            </a:r>
            <a:r>
              <a:rPr sz="6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FF0000"/>
                </a:solidFill>
                <a:latin typeface="Arial"/>
                <a:cs typeface="Arial"/>
              </a:rPr>
              <a:t>INF</a:t>
            </a:r>
            <a:r>
              <a:rPr sz="6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600" b="1" dirty="0">
                <a:solidFill>
                  <a:srgbClr val="FF0000"/>
                </a:solidFill>
                <a:latin typeface="Arial"/>
                <a:cs typeface="Arial"/>
              </a:rPr>
              <a:t>CO   </a:t>
            </a:r>
            <a:r>
              <a:rPr sz="600" b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900" b="1" spc="-7" baseline="4629" dirty="0">
                <a:solidFill>
                  <a:srgbClr val="2D75B6"/>
                </a:solidFill>
                <a:latin typeface="Arial"/>
                <a:cs typeface="Arial"/>
              </a:rPr>
              <a:t>You</a:t>
            </a:r>
            <a:r>
              <a:rPr sz="900" b="1" spc="-37" baseline="4629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900" b="1" baseline="4629" dirty="0">
                <a:solidFill>
                  <a:srgbClr val="2D75B6"/>
                </a:solidFill>
                <a:latin typeface="Arial"/>
                <a:cs typeface="Arial"/>
              </a:rPr>
              <a:t>will</a:t>
            </a:r>
            <a:r>
              <a:rPr sz="900" b="1" spc="-44" baseline="4629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900" b="1" spc="-7" baseline="4629" dirty="0">
                <a:solidFill>
                  <a:srgbClr val="2D75B6"/>
                </a:solidFill>
                <a:latin typeface="Arial"/>
                <a:cs typeface="Arial"/>
              </a:rPr>
              <a:t>need</a:t>
            </a:r>
            <a:endParaRPr sz="900" baseline="4629">
              <a:latin typeface="Arial"/>
              <a:cs typeface="Arial"/>
            </a:endParaRPr>
          </a:p>
          <a:p>
            <a:pPr marL="74930">
              <a:lnSpc>
                <a:spcPct val="100000"/>
              </a:lnSpc>
              <a:tabLst>
                <a:tab pos="612775" algn="l"/>
              </a:tabLst>
            </a:pPr>
            <a:r>
              <a:rPr sz="6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6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FF0000"/>
                </a:solidFill>
                <a:latin typeface="Arial"/>
                <a:cs typeface="Arial"/>
              </a:rPr>
              <a:t>Defense	</a:t>
            </a:r>
            <a:r>
              <a:rPr sz="900" b="1" spc="-7" baseline="4629" dirty="0">
                <a:solidFill>
                  <a:srgbClr val="2D75B6"/>
                </a:solidFill>
                <a:latin typeface="Arial"/>
                <a:cs typeface="Arial"/>
              </a:rPr>
              <a:t>3 x</a:t>
            </a:r>
            <a:r>
              <a:rPr sz="900" b="1" spc="-30" baseline="4629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900" b="1" spc="-15" baseline="4629" dirty="0">
                <a:solidFill>
                  <a:srgbClr val="2D75B6"/>
                </a:solidFill>
                <a:latin typeface="Arial"/>
                <a:cs typeface="Arial"/>
              </a:rPr>
              <a:t>Inf</a:t>
            </a:r>
            <a:r>
              <a:rPr sz="900" b="1" baseline="4629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900" b="1" spc="-7" baseline="4629" dirty="0">
                <a:solidFill>
                  <a:srgbClr val="2D75B6"/>
                </a:solidFill>
                <a:latin typeface="Arial"/>
                <a:cs typeface="Arial"/>
              </a:rPr>
              <a:t>Companies </a:t>
            </a:r>
            <a:r>
              <a:rPr sz="900" b="1" baseline="4629" dirty="0">
                <a:solidFill>
                  <a:srgbClr val="2D75B6"/>
                </a:solidFill>
                <a:latin typeface="Arial"/>
                <a:cs typeface="Arial"/>
              </a:rPr>
              <a:t>(3</a:t>
            </a:r>
            <a:r>
              <a:rPr sz="900" b="1" spc="-22" baseline="4629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900" b="1" baseline="4629" dirty="0">
                <a:solidFill>
                  <a:srgbClr val="2D75B6"/>
                </a:solidFill>
                <a:latin typeface="Arial"/>
                <a:cs typeface="Arial"/>
              </a:rPr>
              <a:t>to</a:t>
            </a:r>
            <a:r>
              <a:rPr sz="900" b="1" spc="-44" baseline="4629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900" b="1" spc="-7" baseline="4629" dirty="0">
                <a:solidFill>
                  <a:srgbClr val="2D75B6"/>
                </a:solidFill>
                <a:latin typeface="Arial"/>
                <a:cs typeface="Arial"/>
              </a:rPr>
              <a:t>1 </a:t>
            </a:r>
            <a:r>
              <a:rPr sz="900" b="1" baseline="4629" dirty="0">
                <a:solidFill>
                  <a:srgbClr val="2D75B6"/>
                </a:solidFill>
                <a:latin typeface="Arial"/>
                <a:cs typeface="Arial"/>
              </a:rPr>
              <a:t>Ratio)</a:t>
            </a:r>
            <a:endParaRPr sz="900" baseline="4629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2340864" y="1953767"/>
            <a:ext cx="405765" cy="509270"/>
            <a:chOff x="2340864" y="1953767"/>
            <a:chExt cx="405765" cy="509270"/>
          </a:xfrm>
        </p:grpSpPr>
        <p:sp>
          <p:nvSpPr>
            <p:cNvPr id="35" name="object 35"/>
            <p:cNvSpPr/>
            <p:nvPr/>
          </p:nvSpPr>
          <p:spPr>
            <a:xfrm>
              <a:off x="2350770" y="2050541"/>
              <a:ext cx="386080" cy="402590"/>
            </a:xfrm>
            <a:custGeom>
              <a:avLst/>
              <a:gdLst/>
              <a:ahLst/>
              <a:cxnLst/>
              <a:rect l="l" t="t" r="r" b="b"/>
              <a:pathLst>
                <a:path w="386080" h="402589">
                  <a:moveTo>
                    <a:pt x="0" y="201168"/>
                  </a:moveTo>
                  <a:lnTo>
                    <a:pt x="192786" y="0"/>
                  </a:lnTo>
                  <a:lnTo>
                    <a:pt x="385572" y="201168"/>
                  </a:lnTo>
                  <a:lnTo>
                    <a:pt x="192786" y="402336"/>
                  </a:lnTo>
                  <a:lnTo>
                    <a:pt x="0" y="201168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481834" y="1968245"/>
              <a:ext cx="3175" cy="117475"/>
            </a:xfrm>
            <a:custGeom>
              <a:avLst/>
              <a:gdLst/>
              <a:ahLst/>
              <a:cxnLst/>
              <a:rect l="l" t="t" r="r" b="b"/>
              <a:pathLst>
                <a:path w="3175" h="117475">
                  <a:moveTo>
                    <a:pt x="0" y="0"/>
                  </a:moveTo>
                  <a:lnTo>
                    <a:pt x="2667" y="116966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449830" y="2149601"/>
              <a:ext cx="190500" cy="207645"/>
            </a:xfrm>
            <a:custGeom>
              <a:avLst/>
              <a:gdLst/>
              <a:ahLst/>
              <a:cxnLst/>
              <a:rect l="l" t="t" r="r" b="b"/>
              <a:pathLst>
                <a:path w="190500" h="207644">
                  <a:moveTo>
                    <a:pt x="4571" y="0"/>
                  </a:moveTo>
                  <a:lnTo>
                    <a:pt x="190500" y="202692"/>
                  </a:lnTo>
                </a:path>
                <a:path w="190500" h="207644">
                  <a:moveTo>
                    <a:pt x="185927" y="3048"/>
                  </a:moveTo>
                  <a:lnTo>
                    <a:pt x="0" y="207263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596134" y="1968245"/>
              <a:ext cx="3175" cy="117475"/>
            </a:xfrm>
            <a:custGeom>
              <a:avLst/>
              <a:gdLst/>
              <a:ahLst/>
              <a:cxnLst/>
              <a:rect l="l" t="t" r="r" b="b"/>
              <a:pathLst>
                <a:path w="3175" h="117475">
                  <a:moveTo>
                    <a:pt x="0" y="0"/>
                  </a:moveTo>
                  <a:lnTo>
                    <a:pt x="2667" y="116966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2757042" y="2104771"/>
            <a:ext cx="186055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spc="-5" dirty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sz="1350" b="1" dirty="0">
                <a:solidFill>
                  <a:srgbClr val="FF0000"/>
                </a:solidFill>
                <a:latin typeface="Calibri"/>
                <a:cs typeface="Calibri"/>
              </a:rPr>
              <a:t>-)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581146" y="2082546"/>
            <a:ext cx="11176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dirty="0">
                <a:solidFill>
                  <a:srgbClr val="2D75B6"/>
                </a:solidFill>
                <a:latin typeface="Calibri"/>
                <a:cs typeface="Calibri"/>
              </a:rPr>
              <a:t>+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43178" y="2056638"/>
            <a:ext cx="231775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18690" algn="l"/>
              </a:tabLst>
            </a:pPr>
            <a:r>
              <a:rPr sz="2025" b="1" baseline="2057" dirty="0">
                <a:solidFill>
                  <a:srgbClr val="FF0000"/>
                </a:solidFill>
                <a:latin typeface="Calibri"/>
                <a:cs typeface="Calibri"/>
              </a:rPr>
              <a:t>=	</a:t>
            </a:r>
            <a:r>
              <a:rPr sz="1350" b="1" dirty="0">
                <a:solidFill>
                  <a:srgbClr val="2D75B6"/>
                </a:solidFill>
                <a:latin typeface="Calibri"/>
                <a:cs typeface="Calibri"/>
              </a:rPr>
              <a:t>=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192779" y="2004822"/>
            <a:ext cx="387350" cy="337820"/>
            <a:chOff x="3192779" y="2004822"/>
            <a:chExt cx="387350" cy="337820"/>
          </a:xfrm>
        </p:grpSpPr>
        <p:sp>
          <p:nvSpPr>
            <p:cNvPr id="43" name="object 43"/>
            <p:cNvSpPr/>
            <p:nvPr/>
          </p:nvSpPr>
          <p:spPr>
            <a:xfrm>
              <a:off x="3197351" y="2083308"/>
              <a:ext cx="378460" cy="254635"/>
            </a:xfrm>
            <a:custGeom>
              <a:avLst/>
              <a:gdLst/>
              <a:ahLst/>
              <a:cxnLst/>
              <a:rect l="l" t="t" r="r" b="b"/>
              <a:pathLst>
                <a:path w="378460" h="254635">
                  <a:moveTo>
                    <a:pt x="0" y="254508"/>
                  </a:moveTo>
                  <a:lnTo>
                    <a:pt x="377951" y="254508"/>
                  </a:lnTo>
                  <a:lnTo>
                    <a:pt x="377951" y="0"/>
                  </a:lnTo>
                  <a:lnTo>
                    <a:pt x="0" y="0"/>
                  </a:lnTo>
                  <a:lnTo>
                    <a:pt x="0" y="254508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198875" y="2086356"/>
              <a:ext cx="375285" cy="248920"/>
            </a:xfrm>
            <a:custGeom>
              <a:avLst/>
              <a:gdLst/>
              <a:ahLst/>
              <a:cxnLst/>
              <a:rect l="l" t="t" r="r" b="b"/>
              <a:pathLst>
                <a:path w="375285" h="248919">
                  <a:moveTo>
                    <a:pt x="0" y="248412"/>
                  </a:moveTo>
                  <a:lnTo>
                    <a:pt x="374903" y="0"/>
                  </a:lnTo>
                </a:path>
                <a:path w="375285" h="248919">
                  <a:moveTo>
                    <a:pt x="0" y="0"/>
                  </a:moveTo>
                  <a:lnTo>
                    <a:pt x="374903" y="248412"/>
                  </a:lnTo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350513" y="2004822"/>
              <a:ext cx="70485" cy="83820"/>
            </a:xfrm>
            <a:custGeom>
              <a:avLst/>
              <a:gdLst/>
              <a:ahLst/>
              <a:cxnLst/>
              <a:rect l="l" t="t" r="r" b="b"/>
              <a:pathLst>
                <a:path w="70485" h="83819">
                  <a:moveTo>
                    <a:pt x="0" y="0"/>
                  </a:moveTo>
                  <a:lnTo>
                    <a:pt x="0" y="82295"/>
                  </a:lnTo>
                </a:path>
                <a:path w="70485" h="83819">
                  <a:moveTo>
                    <a:pt x="70103" y="1524"/>
                  </a:moveTo>
                  <a:lnTo>
                    <a:pt x="70103" y="83819"/>
                  </a:lnTo>
                </a:path>
              </a:pathLst>
            </a:custGeom>
            <a:ln w="1981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3685032" y="2003298"/>
            <a:ext cx="388620" cy="339090"/>
            <a:chOff x="3685032" y="2003298"/>
            <a:chExt cx="388620" cy="339090"/>
          </a:xfrm>
        </p:grpSpPr>
        <p:sp>
          <p:nvSpPr>
            <p:cNvPr id="47" name="object 47"/>
            <p:cNvSpPr/>
            <p:nvPr/>
          </p:nvSpPr>
          <p:spPr>
            <a:xfrm>
              <a:off x="3689604" y="2083308"/>
              <a:ext cx="379730" cy="254635"/>
            </a:xfrm>
            <a:custGeom>
              <a:avLst/>
              <a:gdLst/>
              <a:ahLst/>
              <a:cxnLst/>
              <a:rect l="l" t="t" r="r" b="b"/>
              <a:pathLst>
                <a:path w="379729" h="254635">
                  <a:moveTo>
                    <a:pt x="0" y="254508"/>
                  </a:moveTo>
                  <a:lnTo>
                    <a:pt x="379475" y="254508"/>
                  </a:lnTo>
                  <a:lnTo>
                    <a:pt x="379475" y="0"/>
                  </a:lnTo>
                  <a:lnTo>
                    <a:pt x="0" y="0"/>
                  </a:lnTo>
                  <a:lnTo>
                    <a:pt x="0" y="254508"/>
                  </a:lnTo>
                  <a:close/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691128" y="2086356"/>
              <a:ext cx="376555" cy="248920"/>
            </a:xfrm>
            <a:custGeom>
              <a:avLst/>
              <a:gdLst/>
              <a:ahLst/>
              <a:cxnLst/>
              <a:rect l="l" t="t" r="r" b="b"/>
              <a:pathLst>
                <a:path w="376554" h="248919">
                  <a:moveTo>
                    <a:pt x="0" y="248412"/>
                  </a:moveTo>
                  <a:lnTo>
                    <a:pt x="376427" y="0"/>
                  </a:lnTo>
                </a:path>
                <a:path w="376554" h="248919">
                  <a:moveTo>
                    <a:pt x="0" y="0"/>
                  </a:moveTo>
                  <a:lnTo>
                    <a:pt x="376427" y="248412"/>
                  </a:lnTo>
                </a:path>
              </a:pathLst>
            </a:custGeom>
            <a:ln w="9144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879342" y="2003298"/>
              <a:ext cx="0" cy="83820"/>
            </a:xfrm>
            <a:custGeom>
              <a:avLst/>
              <a:gdLst/>
              <a:ahLst/>
              <a:cxnLst/>
              <a:rect l="l" t="t" r="r" b="b"/>
              <a:pathLst>
                <a:path h="83819">
                  <a:moveTo>
                    <a:pt x="0" y="0"/>
                  </a:moveTo>
                  <a:lnTo>
                    <a:pt x="0" y="83819"/>
                  </a:lnTo>
                </a:path>
              </a:pathLst>
            </a:custGeom>
            <a:ln w="1981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1835657" y="2139823"/>
            <a:ext cx="216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Arial"/>
                <a:cs typeface="Arial"/>
              </a:rPr>
              <a:t>OR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305304" y="2483358"/>
            <a:ext cx="6223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6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r>
              <a:rPr sz="600" b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FF0000"/>
                </a:solidFill>
                <a:latin typeface="Arial"/>
                <a:cs typeface="Arial"/>
              </a:rPr>
              <a:t>EN</a:t>
            </a:r>
            <a:r>
              <a:rPr sz="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FF0000"/>
                </a:solidFill>
                <a:latin typeface="Arial"/>
                <a:cs typeface="Arial"/>
              </a:rPr>
              <a:t>INF</a:t>
            </a:r>
            <a:r>
              <a:rPr sz="6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FF0000"/>
                </a:solidFill>
                <a:latin typeface="Arial"/>
                <a:cs typeface="Arial"/>
              </a:rPr>
              <a:t>Bn </a:t>
            </a:r>
            <a:r>
              <a:rPr sz="600" b="1" dirty="0">
                <a:solidFill>
                  <a:srgbClr val="FF0000"/>
                </a:solidFill>
                <a:latin typeface="Arial"/>
                <a:cs typeface="Arial"/>
              </a:rPr>
              <a:t>(-)</a:t>
            </a:r>
            <a:endParaRPr sz="6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600" b="1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6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600" b="1" dirty="0">
                <a:solidFill>
                  <a:srgbClr val="FF0000"/>
                </a:solidFill>
                <a:latin typeface="Arial"/>
                <a:cs typeface="Arial"/>
              </a:rPr>
              <a:t>Zo</a:t>
            </a:r>
            <a:r>
              <a:rPr sz="600" b="1" spc="-1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600" b="1" spc="-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endParaRPr sz="6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15569" y="5096002"/>
            <a:ext cx="3981450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7955" algn="just">
              <a:lnSpc>
                <a:spcPct val="100000"/>
              </a:lnSpc>
              <a:spcBef>
                <a:spcPts val="95"/>
              </a:spcBef>
              <a:buAutoNum type="arabicParenR" startAt="2"/>
              <a:tabLst>
                <a:tab pos="160655" algn="l"/>
              </a:tabLst>
            </a:pPr>
            <a:r>
              <a:rPr sz="1000" spc="-5" dirty="0">
                <a:latin typeface="Arial"/>
                <a:cs typeface="Arial"/>
              </a:rPr>
              <a:t>Determine the </a:t>
            </a:r>
            <a:r>
              <a:rPr sz="1000" b="1" i="1" spc="-10" dirty="0">
                <a:latin typeface="Arial"/>
                <a:cs typeface="Arial"/>
              </a:rPr>
              <a:t>Main </a:t>
            </a:r>
            <a:r>
              <a:rPr sz="1000" b="1" i="1" spc="-5" dirty="0">
                <a:latin typeface="Arial"/>
                <a:cs typeface="Arial"/>
              </a:rPr>
              <a:t>Effort </a:t>
            </a:r>
            <a:r>
              <a:rPr sz="1000" spc="-10" dirty="0">
                <a:latin typeface="Arial"/>
                <a:cs typeface="Arial"/>
              </a:rPr>
              <a:t>and </a:t>
            </a:r>
            <a:r>
              <a:rPr sz="1000" b="1" i="1" spc="-5" dirty="0">
                <a:latin typeface="Arial"/>
                <a:cs typeface="Arial"/>
              </a:rPr>
              <a:t>Supporting Effort </a:t>
            </a:r>
            <a:r>
              <a:rPr sz="1000" dirty="0">
                <a:latin typeface="Arial"/>
                <a:cs typeface="Arial"/>
              </a:rPr>
              <a:t>for </a:t>
            </a:r>
            <a:r>
              <a:rPr sz="1000" spc="-5" dirty="0">
                <a:latin typeface="Arial"/>
                <a:cs typeface="Arial"/>
              </a:rPr>
              <a:t>each of the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Decisive,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Shaping,</a:t>
            </a:r>
            <a:r>
              <a:rPr sz="1000" spc="-5" dirty="0">
                <a:latin typeface="Arial"/>
                <a:cs typeface="Arial"/>
              </a:rPr>
              <a:t> and Sustaining Operational Framework.</a:t>
            </a:r>
            <a:endParaRPr sz="1000">
              <a:latin typeface="Arial"/>
              <a:cs typeface="Arial"/>
            </a:endParaRPr>
          </a:p>
          <a:p>
            <a:pPr marL="12700" marR="66040" algn="just">
              <a:lnSpc>
                <a:spcPct val="100000"/>
              </a:lnSpc>
              <a:buAutoNum type="arabicParenR" startAt="2"/>
              <a:tabLst>
                <a:tab pos="160655" algn="l"/>
              </a:tabLst>
            </a:pPr>
            <a:r>
              <a:rPr sz="1000" spc="-5" dirty="0">
                <a:latin typeface="Arial"/>
                <a:cs typeface="Arial"/>
              </a:rPr>
              <a:t>Determine </a:t>
            </a:r>
            <a:r>
              <a:rPr sz="1000" b="1" i="1" spc="-5" dirty="0">
                <a:latin typeface="Arial"/>
                <a:cs typeface="Arial"/>
              </a:rPr>
              <a:t>Task and Purpose </a:t>
            </a:r>
            <a:r>
              <a:rPr sz="1000" dirty="0">
                <a:latin typeface="Arial"/>
                <a:cs typeface="Arial"/>
              </a:rPr>
              <a:t>for </a:t>
            </a:r>
            <a:r>
              <a:rPr sz="1000" spc="-5" dirty="0">
                <a:latin typeface="Arial"/>
                <a:cs typeface="Arial"/>
              </a:rPr>
              <a:t>each </a:t>
            </a:r>
            <a:r>
              <a:rPr sz="1000" b="1" i="1" spc="-5" dirty="0">
                <a:latin typeface="Arial"/>
                <a:cs typeface="Arial"/>
              </a:rPr>
              <a:t>subordinate unit, defined </a:t>
            </a:r>
            <a:r>
              <a:rPr sz="1000" b="1" i="1" spc="-26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as down to Battalion level </a:t>
            </a:r>
            <a:r>
              <a:rPr sz="1000" spc="-5" dirty="0">
                <a:latin typeface="Arial"/>
                <a:cs typeface="Arial"/>
              </a:rPr>
              <a:t>starting </a:t>
            </a:r>
            <a:r>
              <a:rPr sz="1000" spc="-10" dirty="0">
                <a:latin typeface="Arial"/>
                <a:cs typeface="Arial"/>
              </a:rPr>
              <a:t>with </a:t>
            </a:r>
            <a:r>
              <a:rPr sz="1000" spc="-5" dirty="0">
                <a:latin typeface="Arial"/>
                <a:cs typeface="Arial"/>
              </a:rPr>
              <a:t>the Decisive Operation, then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Shaping,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then Sustaining.</a:t>
            </a:r>
            <a:endParaRPr sz="1000">
              <a:latin typeface="Arial"/>
              <a:cs typeface="Arial"/>
            </a:endParaRPr>
          </a:p>
          <a:p>
            <a:pPr marL="160020" indent="-147955" algn="just">
              <a:lnSpc>
                <a:spcPct val="100000"/>
              </a:lnSpc>
              <a:buAutoNum type="arabicParenR" startAt="2"/>
              <a:tabLst>
                <a:tab pos="160655" algn="l"/>
              </a:tabLst>
            </a:pPr>
            <a:r>
              <a:rPr sz="1000" spc="-5" dirty="0">
                <a:latin typeface="Arial"/>
                <a:cs typeface="Arial"/>
              </a:rPr>
              <a:t>Determine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Essential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Task</a:t>
            </a:r>
            <a:r>
              <a:rPr sz="1000" b="1" i="1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decisive,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shaping, and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sustaining.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573907" y="4701285"/>
            <a:ext cx="102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5" dirty="0">
                <a:latin typeface="Arial"/>
                <a:cs typeface="Arial"/>
              </a:rPr>
              <a:t>T: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P:</a:t>
            </a:r>
            <a:endParaRPr sz="600">
              <a:latin typeface="Arial"/>
              <a:cs typeface="Arial"/>
            </a:endParaRPr>
          </a:p>
        </p:txBody>
      </p:sp>
      <p:pic>
        <p:nvPicPr>
          <p:cNvPr id="54" name="object 5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27719" y="239268"/>
            <a:ext cx="487679" cy="571500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4783582" y="3773551"/>
            <a:ext cx="405447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Step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4: Develop</a:t>
            </a:r>
            <a:r>
              <a:rPr sz="10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Broad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Concept</a:t>
            </a:r>
            <a:r>
              <a:rPr sz="1000" b="1" spc="-5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buFont typeface="Arial"/>
              <a:buChar char="-"/>
              <a:tabLst>
                <a:tab pos="90805" algn="l"/>
              </a:tabLst>
            </a:pPr>
            <a:r>
              <a:rPr sz="1000" b="1" i="1" spc="-5" dirty="0">
                <a:latin typeface="Arial"/>
                <a:cs typeface="Arial"/>
              </a:rPr>
              <a:t>Another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way</a:t>
            </a:r>
            <a:r>
              <a:rPr sz="1000" b="1" i="1" spc="-1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of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10" dirty="0">
                <a:latin typeface="Arial"/>
                <a:cs typeface="Arial"/>
              </a:rPr>
              <a:t>saying </a:t>
            </a:r>
            <a:r>
              <a:rPr sz="1000" b="1" i="1" spc="-5" dirty="0">
                <a:latin typeface="Arial"/>
                <a:cs typeface="Arial"/>
              </a:rPr>
              <a:t>this is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“Complete the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10" dirty="0">
                <a:latin typeface="Arial"/>
                <a:cs typeface="Arial"/>
              </a:rPr>
              <a:t>COA”</a:t>
            </a:r>
            <a:r>
              <a:rPr sz="1000" b="1" i="1" spc="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or “Integrate</a:t>
            </a:r>
            <a:r>
              <a:rPr sz="1000" b="1" i="1" spc="-1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&amp; </a:t>
            </a:r>
            <a:r>
              <a:rPr sz="1000" b="1" i="1" spc="-26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Synch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each</a:t>
            </a:r>
            <a:r>
              <a:rPr sz="1000" b="1" i="1" spc="-1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WfF!”</a:t>
            </a:r>
            <a:r>
              <a:rPr sz="1000" b="1" i="1" spc="15" dirty="0">
                <a:latin typeface="Arial"/>
                <a:cs typeface="Arial"/>
              </a:rPr>
              <a:t> </a:t>
            </a:r>
            <a:r>
              <a:rPr sz="1000" b="1" i="1" spc="-10" dirty="0">
                <a:latin typeface="Arial"/>
                <a:cs typeface="Arial"/>
              </a:rPr>
              <a:t>aka…it’s</a:t>
            </a:r>
            <a:r>
              <a:rPr sz="1000" b="1" i="1" spc="-5" dirty="0">
                <a:latin typeface="Arial"/>
                <a:cs typeface="Arial"/>
              </a:rPr>
              <a:t> the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10" dirty="0">
                <a:latin typeface="Arial"/>
                <a:cs typeface="Arial"/>
              </a:rPr>
              <a:t>start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of</a:t>
            </a:r>
            <a:r>
              <a:rPr sz="1000" b="1" i="1" spc="10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your concept</a:t>
            </a:r>
            <a:r>
              <a:rPr sz="1000" b="1" i="1" spc="5" dirty="0">
                <a:latin typeface="Arial"/>
                <a:cs typeface="Arial"/>
              </a:rPr>
              <a:t> </a:t>
            </a:r>
            <a:r>
              <a:rPr sz="1000" b="1" i="1" spc="-10" dirty="0">
                <a:latin typeface="Arial"/>
                <a:cs typeface="Arial"/>
              </a:rPr>
              <a:t>statement </a:t>
            </a:r>
            <a:r>
              <a:rPr sz="1000" b="1" i="1" spc="-5" dirty="0">
                <a:latin typeface="Arial"/>
                <a:cs typeface="Arial"/>
              </a:rPr>
              <a:t>&amp; 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sketch!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har char="-"/>
              <a:tabLst>
                <a:tab pos="90805" algn="l"/>
              </a:tabLst>
            </a:pPr>
            <a:r>
              <a:rPr sz="1000" spc="-5" dirty="0">
                <a:latin typeface="Arial"/>
                <a:cs typeface="Arial"/>
              </a:rPr>
              <a:t>Go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through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your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14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concept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requirements.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812538" y="4535551"/>
            <a:ext cx="151130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indent="-1149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83515" algn="l"/>
              </a:tabLst>
            </a:pPr>
            <a:r>
              <a:rPr sz="800" spc="-5" dirty="0">
                <a:latin typeface="Arial"/>
                <a:cs typeface="Arial"/>
              </a:rPr>
              <a:t>Purpose</a:t>
            </a:r>
            <a:endParaRPr sz="800">
              <a:latin typeface="Arial"/>
              <a:cs typeface="Arial"/>
            </a:endParaRPr>
          </a:p>
          <a:p>
            <a:pPr marL="182880" indent="-11493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183515" algn="l"/>
              </a:tabLst>
            </a:pPr>
            <a:r>
              <a:rPr sz="800" dirty="0">
                <a:latin typeface="Arial"/>
                <a:cs typeface="Arial"/>
              </a:rPr>
              <a:t>Accepted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risk</a:t>
            </a:r>
            <a:endParaRPr sz="800">
              <a:latin typeface="Arial"/>
              <a:cs typeface="Arial"/>
            </a:endParaRPr>
          </a:p>
          <a:p>
            <a:pPr marL="182880" indent="-114935">
              <a:lnSpc>
                <a:spcPct val="100000"/>
              </a:lnSpc>
              <a:buAutoNum type="arabicPeriod"/>
              <a:tabLst>
                <a:tab pos="183515" algn="l"/>
              </a:tabLst>
            </a:pPr>
            <a:r>
              <a:rPr sz="800" dirty="0">
                <a:latin typeface="Arial"/>
                <a:cs typeface="Arial"/>
              </a:rPr>
              <a:t>ID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critical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friendly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events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&amp;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spc="-5" dirty="0">
                <a:latin typeface="Arial"/>
                <a:cs typeface="Arial"/>
              </a:rPr>
              <a:t>transitions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between</a:t>
            </a:r>
            <a:r>
              <a:rPr sz="800" spc="3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phases</a:t>
            </a:r>
            <a:endParaRPr sz="800">
              <a:latin typeface="Arial"/>
              <a:cs typeface="Arial"/>
            </a:endParaRPr>
          </a:p>
          <a:p>
            <a:pPr marL="182880" indent="-114935">
              <a:lnSpc>
                <a:spcPct val="100000"/>
              </a:lnSpc>
              <a:buAutoNum type="arabicPeriod" startAt="4"/>
              <a:tabLst>
                <a:tab pos="183515" algn="l"/>
              </a:tabLst>
            </a:pPr>
            <a:r>
              <a:rPr sz="800" spc="-5" dirty="0">
                <a:latin typeface="Arial"/>
                <a:cs typeface="Arial"/>
              </a:rPr>
              <a:t>De</a:t>
            </a:r>
            <a:r>
              <a:rPr sz="800" dirty="0">
                <a:latin typeface="Arial"/>
                <a:cs typeface="Arial"/>
              </a:rPr>
              <a:t>ci</a:t>
            </a:r>
            <a:r>
              <a:rPr sz="800" spc="5" dirty="0">
                <a:latin typeface="Arial"/>
                <a:cs typeface="Arial"/>
              </a:rPr>
              <a:t>s</a:t>
            </a:r>
            <a:r>
              <a:rPr sz="800" dirty="0">
                <a:latin typeface="Arial"/>
                <a:cs typeface="Arial"/>
              </a:rPr>
              <a:t>i</a:t>
            </a:r>
            <a:r>
              <a:rPr sz="800" spc="-5" dirty="0">
                <a:latin typeface="Arial"/>
                <a:cs typeface="Arial"/>
              </a:rPr>
              <a:t>v</a:t>
            </a:r>
            <a:r>
              <a:rPr sz="800" dirty="0">
                <a:latin typeface="Arial"/>
                <a:cs typeface="Arial"/>
              </a:rPr>
              <a:t>e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</a:t>
            </a:r>
            <a:r>
              <a:rPr sz="800" spc="-5" dirty="0">
                <a:latin typeface="Arial"/>
                <a:cs typeface="Arial"/>
              </a:rPr>
              <a:t>pera</a:t>
            </a:r>
            <a:r>
              <a:rPr sz="800" dirty="0">
                <a:latin typeface="Arial"/>
                <a:cs typeface="Arial"/>
              </a:rPr>
              <a:t>tio</a:t>
            </a:r>
            <a:r>
              <a:rPr sz="800" spc="-5" dirty="0">
                <a:latin typeface="Arial"/>
                <a:cs typeface="Arial"/>
              </a:rPr>
              <a:t>n</a:t>
            </a:r>
            <a:r>
              <a:rPr sz="800" dirty="0">
                <a:latin typeface="Arial"/>
                <a:cs typeface="Arial"/>
              </a:rPr>
              <a:t>s</a:t>
            </a:r>
            <a:endParaRPr sz="800">
              <a:latin typeface="Arial"/>
              <a:cs typeface="Arial"/>
            </a:endParaRPr>
          </a:p>
          <a:p>
            <a:pPr marL="182880" indent="-114935">
              <a:lnSpc>
                <a:spcPct val="100000"/>
              </a:lnSpc>
              <a:buAutoNum type="arabicPeriod" startAt="4"/>
              <a:tabLst>
                <a:tab pos="183515" algn="l"/>
              </a:tabLst>
            </a:pPr>
            <a:r>
              <a:rPr sz="800" spc="-5" dirty="0">
                <a:latin typeface="Arial"/>
                <a:cs typeface="Arial"/>
              </a:rPr>
              <a:t>Shaping</a:t>
            </a:r>
            <a:r>
              <a:rPr sz="80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Operations</a:t>
            </a:r>
            <a:endParaRPr sz="800">
              <a:latin typeface="Arial"/>
              <a:cs typeface="Arial"/>
            </a:endParaRPr>
          </a:p>
          <a:p>
            <a:pPr marL="182880" indent="-114935">
              <a:lnSpc>
                <a:spcPct val="100000"/>
              </a:lnSpc>
              <a:buAutoNum type="arabicPeriod" startAt="4"/>
              <a:tabLst>
                <a:tab pos="183515" algn="l"/>
              </a:tabLst>
            </a:pPr>
            <a:r>
              <a:rPr sz="800" dirty="0">
                <a:latin typeface="Arial"/>
                <a:cs typeface="Arial"/>
              </a:rPr>
              <a:t>Sustaining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Operations</a:t>
            </a:r>
            <a:endParaRPr sz="800">
              <a:latin typeface="Arial"/>
              <a:cs typeface="Arial"/>
            </a:endParaRPr>
          </a:p>
          <a:p>
            <a:pPr marL="182880" indent="-114935">
              <a:lnSpc>
                <a:spcPct val="100000"/>
              </a:lnSpc>
              <a:buAutoNum type="arabicPeriod" startAt="4"/>
              <a:tabLst>
                <a:tab pos="183515" algn="l"/>
              </a:tabLst>
            </a:pPr>
            <a:r>
              <a:rPr sz="800" spc="-5" dirty="0">
                <a:latin typeface="Arial"/>
                <a:cs typeface="Arial"/>
              </a:rPr>
              <a:t>Reserve</a:t>
            </a:r>
            <a:endParaRPr sz="800">
              <a:latin typeface="Arial"/>
              <a:cs typeface="Arial"/>
            </a:endParaRPr>
          </a:p>
          <a:p>
            <a:pPr marL="182880" indent="-114935">
              <a:lnSpc>
                <a:spcPct val="100000"/>
              </a:lnSpc>
              <a:buAutoNum type="arabicPeriod" startAt="4"/>
              <a:tabLst>
                <a:tab pos="183515" algn="l"/>
              </a:tabLst>
            </a:pPr>
            <a:r>
              <a:rPr sz="800" spc="-5" dirty="0">
                <a:latin typeface="Arial"/>
                <a:cs typeface="Arial"/>
              </a:rPr>
              <a:t>Recon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&amp;</a:t>
            </a:r>
            <a:r>
              <a:rPr sz="800" spc="-5" dirty="0">
                <a:latin typeface="Arial"/>
                <a:cs typeface="Arial"/>
              </a:rPr>
              <a:t> Security</a:t>
            </a:r>
            <a:r>
              <a:rPr sz="80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Operations</a:t>
            </a:r>
            <a:endParaRPr sz="8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868926" y="5755030"/>
            <a:ext cx="1427480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indent="-172085">
              <a:lnSpc>
                <a:spcPct val="100000"/>
              </a:lnSpc>
              <a:spcBef>
                <a:spcPts val="100"/>
              </a:spcBef>
              <a:buAutoNum type="arabicPeriod" startAt="10"/>
              <a:tabLst>
                <a:tab pos="184785" algn="l"/>
              </a:tabLst>
            </a:pPr>
            <a:r>
              <a:rPr sz="800" dirty="0">
                <a:latin typeface="Arial"/>
                <a:cs typeface="Arial"/>
              </a:rPr>
              <a:t>Scheme</a:t>
            </a:r>
            <a:r>
              <a:rPr sz="800" spc="-5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of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Fires</a:t>
            </a:r>
            <a:endParaRPr sz="800">
              <a:latin typeface="Arial"/>
              <a:cs typeface="Arial"/>
            </a:endParaRPr>
          </a:p>
          <a:p>
            <a:pPr marL="184150" indent="-172085">
              <a:lnSpc>
                <a:spcPct val="100000"/>
              </a:lnSpc>
              <a:buAutoNum type="arabicPeriod" startAt="10"/>
              <a:tabLst>
                <a:tab pos="184785" algn="l"/>
              </a:tabLst>
            </a:pPr>
            <a:r>
              <a:rPr sz="800" dirty="0">
                <a:latin typeface="Arial"/>
                <a:cs typeface="Arial"/>
              </a:rPr>
              <a:t>Info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themes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and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messages</a:t>
            </a:r>
            <a:endParaRPr sz="80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buAutoNum type="arabicPeriod" startAt="10"/>
              <a:tabLst>
                <a:tab pos="185420" algn="l"/>
              </a:tabLst>
            </a:pPr>
            <a:r>
              <a:rPr sz="800" spc="-5" dirty="0">
                <a:latin typeface="Arial"/>
                <a:cs typeface="Arial"/>
              </a:rPr>
              <a:t>Deception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687323" y="4005071"/>
            <a:ext cx="349250" cy="189230"/>
            <a:chOff x="687323" y="4005071"/>
            <a:chExt cx="349250" cy="189230"/>
          </a:xfrm>
        </p:grpSpPr>
        <p:sp>
          <p:nvSpPr>
            <p:cNvPr id="59" name="object 59"/>
            <p:cNvSpPr/>
            <p:nvPr/>
          </p:nvSpPr>
          <p:spPr>
            <a:xfrm>
              <a:off x="690371" y="4008119"/>
              <a:ext cx="342900" cy="182880"/>
            </a:xfrm>
            <a:custGeom>
              <a:avLst/>
              <a:gdLst/>
              <a:ahLst/>
              <a:cxnLst/>
              <a:rect l="l" t="t" r="r" b="b"/>
              <a:pathLst>
                <a:path w="342900" h="182879">
                  <a:moveTo>
                    <a:pt x="0" y="182879"/>
                  </a:moveTo>
                  <a:lnTo>
                    <a:pt x="342900" y="182879"/>
                  </a:lnTo>
                  <a:lnTo>
                    <a:pt x="342900" y="0"/>
                  </a:lnTo>
                  <a:lnTo>
                    <a:pt x="0" y="0"/>
                  </a:lnTo>
                  <a:lnTo>
                    <a:pt x="0" y="18287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91895" y="4009643"/>
              <a:ext cx="340360" cy="180340"/>
            </a:xfrm>
            <a:custGeom>
              <a:avLst/>
              <a:gdLst/>
              <a:ahLst/>
              <a:cxnLst/>
              <a:rect l="l" t="t" r="r" b="b"/>
              <a:pathLst>
                <a:path w="340359" h="180339">
                  <a:moveTo>
                    <a:pt x="0" y="179831"/>
                  </a:moveTo>
                  <a:lnTo>
                    <a:pt x="339852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1708276" y="3931792"/>
            <a:ext cx="387350" cy="227329"/>
            <a:chOff x="1708276" y="3931792"/>
            <a:chExt cx="387350" cy="227329"/>
          </a:xfrm>
        </p:grpSpPr>
        <p:sp>
          <p:nvSpPr>
            <p:cNvPr id="62" name="object 62"/>
            <p:cNvSpPr/>
            <p:nvPr/>
          </p:nvSpPr>
          <p:spPr>
            <a:xfrm>
              <a:off x="1711451" y="3934967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79">
                  <a:moveTo>
                    <a:pt x="0" y="220979"/>
                  </a:moveTo>
                  <a:lnTo>
                    <a:pt x="381000" y="2209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714499" y="3936491"/>
              <a:ext cx="376555" cy="216535"/>
            </a:xfrm>
            <a:custGeom>
              <a:avLst/>
              <a:gdLst/>
              <a:ahLst/>
              <a:cxnLst/>
              <a:rect l="l" t="t" r="r" b="b"/>
              <a:pathLst>
                <a:path w="376555" h="216535">
                  <a:moveTo>
                    <a:pt x="0" y="216407"/>
                  </a:moveTo>
                  <a:lnTo>
                    <a:pt x="373380" y="1523"/>
                  </a:lnTo>
                </a:path>
                <a:path w="376555" h="216535">
                  <a:moveTo>
                    <a:pt x="0" y="0"/>
                  </a:moveTo>
                  <a:lnTo>
                    <a:pt x="376427" y="216407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280420" y="3884676"/>
            <a:ext cx="605155" cy="984885"/>
            <a:chOff x="280420" y="3884676"/>
            <a:chExt cx="605155" cy="984885"/>
          </a:xfrm>
        </p:grpSpPr>
        <p:sp>
          <p:nvSpPr>
            <p:cNvPr id="65" name="object 65"/>
            <p:cNvSpPr/>
            <p:nvPr/>
          </p:nvSpPr>
          <p:spPr>
            <a:xfrm>
              <a:off x="499872" y="4408932"/>
              <a:ext cx="382905" cy="227329"/>
            </a:xfrm>
            <a:custGeom>
              <a:avLst/>
              <a:gdLst/>
              <a:ahLst/>
              <a:cxnLst/>
              <a:rect l="l" t="t" r="r" b="b"/>
              <a:pathLst>
                <a:path w="382905" h="227329">
                  <a:moveTo>
                    <a:pt x="0" y="227076"/>
                  </a:moveTo>
                  <a:lnTo>
                    <a:pt x="382524" y="227076"/>
                  </a:lnTo>
                  <a:lnTo>
                    <a:pt x="382524" y="0"/>
                  </a:lnTo>
                  <a:lnTo>
                    <a:pt x="0" y="0"/>
                  </a:lnTo>
                  <a:lnTo>
                    <a:pt x="0" y="227076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784" y="4448556"/>
              <a:ext cx="271272" cy="143256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86516" y="3890772"/>
              <a:ext cx="277495" cy="972819"/>
            </a:xfrm>
            <a:custGeom>
              <a:avLst/>
              <a:gdLst/>
              <a:ahLst/>
              <a:cxnLst/>
              <a:rect l="l" t="t" r="r" b="b"/>
              <a:pathLst>
                <a:path w="277495" h="972820">
                  <a:moveTo>
                    <a:pt x="277363" y="0"/>
                  </a:moveTo>
                  <a:lnTo>
                    <a:pt x="273699" y="10912"/>
                  </a:lnTo>
                  <a:lnTo>
                    <a:pt x="270421" y="22050"/>
                  </a:lnTo>
                  <a:lnTo>
                    <a:pt x="266377" y="32736"/>
                  </a:lnTo>
                  <a:lnTo>
                    <a:pt x="260421" y="42290"/>
                  </a:lnTo>
                  <a:lnTo>
                    <a:pt x="255116" y="45850"/>
                  </a:lnTo>
                  <a:lnTo>
                    <a:pt x="248443" y="47339"/>
                  </a:lnTo>
                  <a:lnTo>
                    <a:pt x="241406" y="48398"/>
                  </a:lnTo>
                  <a:lnTo>
                    <a:pt x="235008" y="50672"/>
                  </a:lnTo>
                  <a:lnTo>
                    <a:pt x="215188" y="64433"/>
                  </a:lnTo>
                  <a:lnTo>
                    <a:pt x="215714" y="67825"/>
                  </a:lnTo>
                  <a:lnTo>
                    <a:pt x="221915" y="66876"/>
                  </a:lnTo>
                  <a:lnTo>
                    <a:pt x="219119" y="67615"/>
                  </a:lnTo>
                  <a:lnTo>
                    <a:pt x="192654" y="76072"/>
                  </a:lnTo>
                  <a:lnTo>
                    <a:pt x="177624" y="90935"/>
                  </a:lnTo>
                  <a:lnTo>
                    <a:pt x="171926" y="99155"/>
                  </a:lnTo>
                  <a:lnTo>
                    <a:pt x="168120" y="112756"/>
                  </a:lnTo>
                  <a:lnTo>
                    <a:pt x="158770" y="143763"/>
                  </a:lnTo>
                  <a:lnTo>
                    <a:pt x="150299" y="169036"/>
                  </a:lnTo>
                  <a:lnTo>
                    <a:pt x="148090" y="175381"/>
                  </a:lnTo>
                  <a:lnTo>
                    <a:pt x="145816" y="181689"/>
                  </a:lnTo>
                  <a:lnTo>
                    <a:pt x="143666" y="188021"/>
                  </a:lnTo>
                  <a:lnTo>
                    <a:pt x="141828" y="194436"/>
                  </a:lnTo>
                  <a:lnTo>
                    <a:pt x="139765" y="202930"/>
                  </a:lnTo>
                  <a:lnTo>
                    <a:pt x="137736" y="211423"/>
                  </a:lnTo>
                  <a:lnTo>
                    <a:pt x="135635" y="219868"/>
                  </a:lnTo>
                  <a:lnTo>
                    <a:pt x="133357" y="228219"/>
                  </a:lnTo>
                  <a:lnTo>
                    <a:pt x="131271" y="234616"/>
                  </a:lnTo>
                  <a:lnTo>
                    <a:pt x="128927" y="240919"/>
                  </a:lnTo>
                  <a:lnTo>
                    <a:pt x="126680" y="247221"/>
                  </a:lnTo>
                  <a:lnTo>
                    <a:pt x="124887" y="253619"/>
                  </a:lnTo>
                  <a:lnTo>
                    <a:pt x="122384" y="266253"/>
                  </a:lnTo>
                  <a:lnTo>
                    <a:pt x="120308" y="278971"/>
                  </a:lnTo>
                  <a:lnTo>
                    <a:pt x="118404" y="291713"/>
                  </a:lnTo>
                  <a:lnTo>
                    <a:pt x="116416" y="304419"/>
                  </a:lnTo>
                  <a:lnTo>
                    <a:pt x="114936" y="351752"/>
                  </a:lnTo>
                  <a:lnTo>
                    <a:pt x="113677" y="399104"/>
                  </a:lnTo>
                  <a:lnTo>
                    <a:pt x="112311" y="446461"/>
                  </a:lnTo>
                  <a:lnTo>
                    <a:pt x="110509" y="493813"/>
                  </a:lnTo>
                  <a:lnTo>
                    <a:pt x="107945" y="541146"/>
                  </a:lnTo>
                  <a:lnTo>
                    <a:pt x="88171" y="577722"/>
                  </a:lnTo>
                  <a:lnTo>
                    <a:pt x="82532" y="583438"/>
                  </a:lnTo>
                  <a:lnTo>
                    <a:pt x="77856" y="595999"/>
                  </a:lnTo>
                  <a:lnTo>
                    <a:pt x="72890" y="608488"/>
                  </a:lnTo>
                  <a:lnTo>
                    <a:pt x="68509" y="621121"/>
                  </a:lnTo>
                  <a:lnTo>
                    <a:pt x="65590" y="634110"/>
                  </a:lnTo>
                  <a:lnTo>
                    <a:pt x="64115" y="649055"/>
                  </a:lnTo>
                  <a:lnTo>
                    <a:pt x="63074" y="664130"/>
                  </a:lnTo>
                  <a:lnTo>
                    <a:pt x="61174" y="678991"/>
                  </a:lnTo>
                  <a:lnTo>
                    <a:pt x="57119" y="693292"/>
                  </a:lnTo>
                  <a:lnTo>
                    <a:pt x="52459" y="700726"/>
                  </a:lnTo>
                  <a:lnTo>
                    <a:pt x="45918" y="706945"/>
                  </a:lnTo>
                  <a:lnTo>
                    <a:pt x="38624" y="712688"/>
                  </a:lnTo>
                  <a:lnTo>
                    <a:pt x="31707" y="718692"/>
                  </a:lnTo>
                  <a:lnTo>
                    <a:pt x="14765" y="769365"/>
                  </a:lnTo>
                  <a:lnTo>
                    <a:pt x="5722" y="796496"/>
                  </a:lnTo>
                  <a:lnTo>
                    <a:pt x="1178" y="812643"/>
                  </a:lnTo>
                  <a:lnTo>
                    <a:pt x="0" y="824769"/>
                  </a:lnTo>
                  <a:lnTo>
                    <a:pt x="1054" y="839837"/>
                  </a:lnTo>
                  <a:lnTo>
                    <a:pt x="3210" y="864808"/>
                  </a:lnTo>
                  <a:lnTo>
                    <a:pt x="5334" y="906645"/>
                  </a:lnTo>
                  <a:lnTo>
                    <a:pt x="6294" y="972311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2427477" y="3657422"/>
            <a:ext cx="5397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D</a:t>
            </a:r>
            <a:r>
              <a:rPr sz="1000" b="1" spc="-10" dirty="0">
                <a:latin typeface="Arial"/>
                <a:cs typeface="Arial"/>
              </a:rPr>
              <a:t>ec</a:t>
            </a:r>
            <a:r>
              <a:rPr sz="1000" b="1" spc="-5" dirty="0">
                <a:latin typeface="Arial"/>
                <a:cs typeface="Arial"/>
              </a:rPr>
              <a:t>i</a:t>
            </a: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i</a:t>
            </a:r>
            <a:r>
              <a:rPr sz="1000" b="1" dirty="0">
                <a:latin typeface="Arial"/>
                <a:cs typeface="Arial"/>
              </a:rPr>
              <a:t>v</a:t>
            </a:r>
            <a:r>
              <a:rPr sz="1000" b="1" spc="-5" dirty="0"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02970" y="3747642"/>
            <a:ext cx="35223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862580" algn="l"/>
              </a:tabLst>
            </a:pPr>
            <a:r>
              <a:rPr sz="1500" b="1" spc="-15" baseline="2777" dirty="0">
                <a:latin typeface="Arial"/>
                <a:cs typeface="Arial"/>
              </a:rPr>
              <a:t>S</a:t>
            </a:r>
            <a:r>
              <a:rPr sz="1500" b="1" spc="-7" baseline="2777" dirty="0">
                <a:latin typeface="Arial"/>
                <a:cs typeface="Arial"/>
              </a:rPr>
              <a:t>haping</a:t>
            </a:r>
            <a:r>
              <a:rPr sz="1500" b="1" baseline="2777" dirty="0">
                <a:latin typeface="Arial"/>
                <a:cs typeface="Arial"/>
              </a:rPr>
              <a:t>	</a:t>
            </a: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ustaining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35051" y="3768090"/>
            <a:ext cx="1619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Arial"/>
                <a:cs typeface="Arial"/>
              </a:rPr>
              <a:t>LD</a:t>
            </a:r>
            <a:endParaRPr sz="8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754504" y="3664661"/>
            <a:ext cx="156845" cy="148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</a:rPr>
              <a:t>PL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1462840" y="3620770"/>
            <a:ext cx="2143760" cy="1448435"/>
            <a:chOff x="1462840" y="3620770"/>
            <a:chExt cx="2143760" cy="1448435"/>
          </a:xfrm>
        </p:grpSpPr>
        <p:sp>
          <p:nvSpPr>
            <p:cNvPr id="73" name="object 73"/>
            <p:cNvSpPr/>
            <p:nvPr/>
          </p:nvSpPr>
          <p:spPr>
            <a:xfrm>
              <a:off x="1469190" y="3736848"/>
              <a:ext cx="260985" cy="1325880"/>
            </a:xfrm>
            <a:custGeom>
              <a:avLst/>
              <a:gdLst/>
              <a:ahLst/>
              <a:cxnLst/>
              <a:rect l="l" t="t" r="r" b="b"/>
              <a:pathLst>
                <a:path w="260985" h="1325879">
                  <a:moveTo>
                    <a:pt x="260549" y="0"/>
                  </a:moveTo>
                  <a:lnTo>
                    <a:pt x="257104" y="14866"/>
                  </a:lnTo>
                  <a:lnTo>
                    <a:pt x="254040" y="30067"/>
                  </a:lnTo>
                  <a:lnTo>
                    <a:pt x="250262" y="44648"/>
                  </a:lnTo>
                  <a:lnTo>
                    <a:pt x="244674" y="57657"/>
                  </a:lnTo>
                  <a:lnTo>
                    <a:pt x="239640" y="62482"/>
                  </a:lnTo>
                  <a:lnTo>
                    <a:pt x="233355" y="64531"/>
                  </a:lnTo>
                  <a:lnTo>
                    <a:pt x="226761" y="66034"/>
                  </a:lnTo>
                  <a:lnTo>
                    <a:pt x="220798" y="69214"/>
                  </a:lnTo>
                  <a:lnTo>
                    <a:pt x="202179" y="87913"/>
                  </a:lnTo>
                  <a:lnTo>
                    <a:pt x="202664" y="92493"/>
                  </a:lnTo>
                  <a:lnTo>
                    <a:pt x="208472" y="91178"/>
                  </a:lnTo>
                  <a:lnTo>
                    <a:pt x="205818" y="92192"/>
                  </a:lnTo>
                  <a:lnTo>
                    <a:pt x="180920" y="103758"/>
                  </a:lnTo>
                  <a:lnTo>
                    <a:pt x="166851" y="123969"/>
                  </a:lnTo>
                  <a:lnTo>
                    <a:pt x="161521" y="135143"/>
                  </a:lnTo>
                  <a:lnTo>
                    <a:pt x="157953" y="153675"/>
                  </a:lnTo>
                  <a:lnTo>
                    <a:pt x="149170" y="195960"/>
                  </a:lnTo>
                  <a:lnTo>
                    <a:pt x="141169" y="230631"/>
                  </a:lnTo>
                  <a:lnTo>
                    <a:pt x="139079" y="239190"/>
                  </a:lnTo>
                  <a:lnTo>
                    <a:pt x="136930" y="247761"/>
                  </a:lnTo>
                  <a:lnTo>
                    <a:pt x="134900" y="256403"/>
                  </a:lnTo>
                  <a:lnTo>
                    <a:pt x="133168" y="265175"/>
                  </a:lnTo>
                  <a:lnTo>
                    <a:pt x="131223" y="276719"/>
                  </a:lnTo>
                  <a:lnTo>
                    <a:pt x="129326" y="288274"/>
                  </a:lnTo>
                  <a:lnTo>
                    <a:pt x="127382" y="299805"/>
                  </a:lnTo>
                  <a:lnTo>
                    <a:pt x="125294" y="311276"/>
                  </a:lnTo>
                  <a:lnTo>
                    <a:pt x="123276" y="319942"/>
                  </a:lnTo>
                  <a:lnTo>
                    <a:pt x="121055" y="328501"/>
                  </a:lnTo>
                  <a:lnTo>
                    <a:pt x="118954" y="337083"/>
                  </a:lnTo>
                  <a:lnTo>
                    <a:pt x="117293" y="345820"/>
                  </a:lnTo>
                  <a:lnTo>
                    <a:pt x="114918" y="363047"/>
                  </a:lnTo>
                  <a:lnTo>
                    <a:pt x="112959" y="380380"/>
                  </a:lnTo>
                  <a:lnTo>
                    <a:pt x="111167" y="397738"/>
                  </a:lnTo>
                  <a:lnTo>
                    <a:pt x="109292" y="415035"/>
                  </a:lnTo>
                  <a:lnTo>
                    <a:pt x="108109" y="468838"/>
                  </a:lnTo>
                  <a:lnTo>
                    <a:pt x="107109" y="522666"/>
                  </a:lnTo>
                  <a:lnTo>
                    <a:pt x="106117" y="576500"/>
                  </a:lnTo>
                  <a:lnTo>
                    <a:pt x="104955" y="630324"/>
                  </a:lnTo>
                  <a:lnTo>
                    <a:pt x="103448" y="684120"/>
                  </a:lnTo>
                  <a:lnTo>
                    <a:pt x="101418" y="737869"/>
                  </a:lnTo>
                  <a:lnTo>
                    <a:pt x="90061" y="778900"/>
                  </a:lnTo>
                  <a:lnTo>
                    <a:pt x="81683" y="789969"/>
                  </a:lnTo>
                  <a:lnTo>
                    <a:pt x="77542" y="795527"/>
                  </a:lnTo>
                  <a:lnTo>
                    <a:pt x="73131" y="812700"/>
                  </a:lnTo>
                  <a:lnTo>
                    <a:pt x="68446" y="829754"/>
                  </a:lnTo>
                  <a:lnTo>
                    <a:pt x="64308" y="846998"/>
                  </a:lnTo>
                  <a:lnTo>
                    <a:pt x="61540" y="864743"/>
                  </a:lnTo>
                  <a:lnTo>
                    <a:pt x="60149" y="885148"/>
                  </a:lnTo>
                  <a:lnTo>
                    <a:pt x="59175" y="905684"/>
                  </a:lnTo>
                  <a:lnTo>
                    <a:pt x="57414" y="925911"/>
                  </a:lnTo>
                  <a:lnTo>
                    <a:pt x="53666" y="945388"/>
                  </a:lnTo>
                  <a:lnTo>
                    <a:pt x="49275" y="955555"/>
                  </a:lnTo>
                  <a:lnTo>
                    <a:pt x="43109" y="964057"/>
                  </a:lnTo>
                  <a:lnTo>
                    <a:pt x="36253" y="971891"/>
                  </a:lnTo>
                  <a:lnTo>
                    <a:pt x="29790" y="980058"/>
                  </a:lnTo>
                  <a:lnTo>
                    <a:pt x="13788" y="1049146"/>
                  </a:lnTo>
                  <a:lnTo>
                    <a:pt x="2499" y="1099589"/>
                  </a:lnTo>
                  <a:lnTo>
                    <a:pt x="0" y="1126572"/>
                  </a:lnTo>
                  <a:lnTo>
                    <a:pt x="794" y="1142432"/>
                  </a:lnTo>
                  <a:lnTo>
                    <a:pt x="2283" y="1165827"/>
                  </a:lnTo>
                  <a:lnTo>
                    <a:pt x="3966" y="1201222"/>
                  </a:lnTo>
                  <a:lnTo>
                    <a:pt x="5344" y="1253084"/>
                  </a:lnTo>
                  <a:lnTo>
                    <a:pt x="5914" y="132587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129917" y="3870833"/>
              <a:ext cx="591820" cy="209550"/>
            </a:xfrm>
            <a:custGeom>
              <a:avLst/>
              <a:gdLst/>
              <a:ahLst/>
              <a:cxnLst/>
              <a:rect l="l" t="t" r="r" b="b"/>
              <a:pathLst>
                <a:path w="591819" h="209550">
                  <a:moveTo>
                    <a:pt x="0" y="5080"/>
                  </a:moveTo>
                  <a:lnTo>
                    <a:pt x="46100" y="0"/>
                  </a:lnTo>
                  <a:lnTo>
                    <a:pt x="104775" y="1397"/>
                  </a:lnTo>
                  <a:lnTo>
                    <a:pt x="164719" y="4318"/>
                  </a:lnTo>
                  <a:lnTo>
                    <a:pt x="229107" y="13716"/>
                  </a:lnTo>
                  <a:lnTo>
                    <a:pt x="290956" y="25019"/>
                  </a:lnTo>
                  <a:lnTo>
                    <a:pt x="349757" y="35179"/>
                  </a:lnTo>
                  <a:lnTo>
                    <a:pt x="409828" y="51816"/>
                  </a:lnTo>
                  <a:lnTo>
                    <a:pt x="463041" y="70104"/>
                  </a:lnTo>
                  <a:lnTo>
                    <a:pt x="445388" y="12192"/>
                  </a:lnTo>
                  <a:lnTo>
                    <a:pt x="591438" y="142240"/>
                  </a:lnTo>
                  <a:lnTo>
                    <a:pt x="502412" y="209169"/>
                  </a:lnTo>
                  <a:lnTo>
                    <a:pt x="487299" y="156845"/>
                  </a:lnTo>
                  <a:lnTo>
                    <a:pt x="443356" y="142621"/>
                  </a:lnTo>
                  <a:lnTo>
                    <a:pt x="393191" y="133223"/>
                  </a:lnTo>
                  <a:lnTo>
                    <a:pt x="346075" y="125095"/>
                  </a:lnTo>
                  <a:lnTo>
                    <a:pt x="302513" y="123190"/>
                  </a:lnTo>
                  <a:lnTo>
                    <a:pt x="253364" y="124333"/>
                  </a:lnTo>
                  <a:lnTo>
                    <a:pt x="206120" y="127889"/>
                  </a:lnTo>
                  <a:lnTo>
                    <a:pt x="166750" y="133858"/>
                  </a:lnTo>
                  <a:lnTo>
                    <a:pt x="145033" y="14236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715768" y="3627120"/>
              <a:ext cx="883919" cy="1254760"/>
            </a:xfrm>
            <a:custGeom>
              <a:avLst/>
              <a:gdLst/>
              <a:ahLst/>
              <a:cxnLst/>
              <a:rect l="l" t="t" r="r" b="b"/>
              <a:pathLst>
                <a:path w="883920" h="1254760">
                  <a:moveTo>
                    <a:pt x="0" y="374903"/>
                  </a:moveTo>
                  <a:lnTo>
                    <a:pt x="31411" y="318007"/>
                  </a:lnTo>
                  <a:lnTo>
                    <a:pt x="67389" y="295179"/>
                  </a:lnTo>
                  <a:lnTo>
                    <a:pt x="113961" y="277537"/>
                  </a:lnTo>
                  <a:lnTo>
                    <a:pt x="168936" y="266160"/>
                  </a:lnTo>
                  <a:lnTo>
                    <a:pt x="230124" y="262127"/>
                  </a:lnTo>
                  <a:lnTo>
                    <a:pt x="291311" y="266160"/>
                  </a:lnTo>
                  <a:lnTo>
                    <a:pt x="346286" y="277537"/>
                  </a:lnTo>
                  <a:lnTo>
                    <a:pt x="392858" y="295179"/>
                  </a:lnTo>
                  <a:lnTo>
                    <a:pt x="428836" y="318007"/>
                  </a:lnTo>
                  <a:lnTo>
                    <a:pt x="460248" y="374903"/>
                  </a:lnTo>
                  <a:lnTo>
                    <a:pt x="452030" y="404865"/>
                  </a:lnTo>
                  <a:lnTo>
                    <a:pt x="392858" y="454628"/>
                  </a:lnTo>
                  <a:lnTo>
                    <a:pt x="346286" y="472270"/>
                  </a:lnTo>
                  <a:lnTo>
                    <a:pt x="291311" y="483647"/>
                  </a:lnTo>
                  <a:lnTo>
                    <a:pt x="230124" y="487679"/>
                  </a:lnTo>
                  <a:lnTo>
                    <a:pt x="168936" y="483647"/>
                  </a:lnTo>
                  <a:lnTo>
                    <a:pt x="113961" y="472270"/>
                  </a:lnTo>
                  <a:lnTo>
                    <a:pt x="67389" y="454628"/>
                  </a:lnTo>
                  <a:lnTo>
                    <a:pt x="31411" y="431800"/>
                  </a:lnTo>
                  <a:lnTo>
                    <a:pt x="0" y="374903"/>
                  </a:lnTo>
                  <a:close/>
                </a:path>
                <a:path w="883920" h="1254760">
                  <a:moveTo>
                    <a:pt x="883919" y="0"/>
                  </a:moveTo>
                  <a:lnTo>
                    <a:pt x="881203" y="14067"/>
                  </a:lnTo>
                  <a:lnTo>
                    <a:pt x="878760" y="28432"/>
                  </a:lnTo>
                  <a:lnTo>
                    <a:pt x="875722" y="42201"/>
                  </a:lnTo>
                  <a:lnTo>
                    <a:pt x="871219" y="54482"/>
                  </a:lnTo>
                  <a:lnTo>
                    <a:pt x="867298" y="59118"/>
                  </a:lnTo>
                  <a:lnTo>
                    <a:pt x="862330" y="61086"/>
                  </a:lnTo>
                  <a:lnTo>
                    <a:pt x="857075" y="62483"/>
                  </a:lnTo>
                  <a:lnTo>
                    <a:pt x="852296" y="65404"/>
                  </a:lnTo>
                  <a:lnTo>
                    <a:pt x="836586" y="85151"/>
                  </a:lnTo>
                  <a:lnTo>
                    <a:pt x="840343" y="87074"/>
                  </a:lnTo>
                  <a:lnTo>
                    <a:pt x="842170" y="86354"/>
                  </a:lnTo>
                  <a:lnTo>
                    <a:pt x="820673" y="98170"/>
                  </a:lnTo>
                  <a:lnTo>
                    <a:pt x="809436" y="117304"/>
                  </a:lnTo>
                  <a:lnTo>
                    <a:pt x="805164" y="127888"/>
                  </a:lnTo>
                  <a:lnTo>
                    <a:pt x="802296" y="145426"/>
                  </a:lnTo>
                  <a:lnTo>
                    <a:pt x="795273" y="185419"/>
                  </a:lnTo>
                  <a:lnTo>
                    <a:pt x="788923" y="218185"/>
                  </a:lnTo>
                  <a:lnTo>
                    <a:pt x="787308" y="226268"/>
                  </a:lnTo>
                  <a:lnTo>
                    <a:pt x="785621" y="234362"/>
                  </a:lnTo>
                  <a:lnTo>
                    <a:pt x="784030" y="242528"/>
                  </a:lnTo>
                  <a:lnTo>
                    <a:pt x="782701" y="250824"/>
                  </a:lnTo>
                  <a:lnTo>
                    <a:pt x="781119" y="261776"/>
                  </a:lnTo>
                  <a:lnTo>
                    <a:pt x="779573" y="272716"/>
                  </a:lnTo>
                  <a:lnTo>
                    <a:pt x="778003" y="283632"/>
                  </a:lnTo>
                  <a:lnTo>
                    <a:pt x="776351" y="294512"/>
                  </a:lnTo>
                  <a:lnTo>
                    <a:pt x="774751" y="302702"/>
                  </a:lnTo>
                  <a:lnTo>
                    <a:pt x="772985" y="310784"/>
                  </a:lnTo>
                  <a:lnTo>
                    <a:pt x="771314" y="318891"/>
                  </a:lnTo>
                  <a:lnTo>
                    <a:pt x="770001" y="327151"/>
                  </a:lnTo>
                  <a:lnTo>
                    <a:pt x="768133" y="343427"/>
                  </a:lnTo>
                  <a:lnTo>
                    <a:pt x="766587" y="359822"/>
                  </a:lnTo>
                  <a:lnTo>
                    <a:pt x="765161" y="376265"/>
                  </a:lnTo>
                  <a:lnTo>
                    <a:pt x="763651" y="392683"/>
                  </a:lnTo>
                  <a:lnTo>
                    <a:pt x="762695" y="443565"/>
                  </a:lnTo>
                  <a:lnTo>
                    <a:pt x="761891" y="494472"/>
                  </a:lnTo>
                  <a:lnTo>
                    <a:pt x="761095" y="545385"/>
                  </a:lnTo>
                  <a:lnTo>
                    <a:pt x="760160" y="596288"/>
                  </a:lnTo>
                  <a:lnTo>
                    <a:pt x="758944" y="647163"/>
                  </a:lnTo>
                  <a:lnTo>
                    <a:pt x="757301" y="697991"/>
                  </a:lnTo>
                  <a:lnTo>
                    <a:pt x="747903" y="739520"/>
                  </a:lnTo>
                  <a:lnTo>
                    <a:pt x="742569" y="745235"/>
                  </a:lnTo>
                  <a:lnTo>
                    <a:pt x="738378" y="752601"/>
                  </a:lnTo>
                  <a:lnTo>
                    <a:pt x="734839" y="768786"/>
                  </a:lnTo>
                  <a:lnTo>
                    <a:pt x="731123" y="784923"/>
                  </a:lnTo>
                  <a:lnTo>
                    <a:pt x="727858" y="801250"/>
                  </a:lnTo>
                  <a:lnTo>
                    <a:pt x="725678" y="818006"/>
                  </a:lnTo>
                  <a:lnTo>
                    <a:pt x="724560" y="837291"/>
                  </a:lnTo>
                  <a:lnTo>
                    <a:pt x="723788" y="856741"/>
                  </a:lnTo>
                  <a:lnTo>
                    <a:pt x="722374" y="875907"/>
                  </a:lnTo>
                  <a:lnTo>
                    <a:pt x="719328" y="894333"/>
                  </a:lnTo>
                  <a:lnTo>
                    <a:pt x="715853" y="903972"/>
                  </a:lnTo>
                  <a:lnTo>
                    <a:pt x="710961" y="912002"/>
                  </a:lnTo>
                  <a:lnTo>
                    <a:pt x="705522" y="919390"/>
                  </a:lnTo>
                  <a:lnTo>
                    <a:pt x="700405" y="927099"/>
                  </a:lnTo>
                  <a:lnTo>
                    <a:pt x="687705" y="992504"/>
                  </a:lnTo>
                  <a:lnTo>
                    <a:pt x="678708" y="1040229"/>
                  </a:lnTo>
                  <a:lnTo>
                    <a:pt x="676694" y="1065740"/>
                  </a:lnTo>
                  <a:lnTo>
                    <a:pt x="677313" y="1080733"/>
                  </a:lnTo>
                  <a:lnTo>
                    <a:pt x="678485" y="1102853"/>
                  </a:lnTo>
                  <a:lnTo>
                    <a:pt x="679814" y="1136329"/>
                  </a:lnTo>
                  <a:lnTo>
                    <a:pt x="680903" y="1185386"/>
                  </a:lnTo>
                  <a:lnTo>
                    <a:pt x="681355" y="1254252"/>
                  </a:lnTo>
                </a:path>
                <a:path w="883920" h="1254760">
                  <a:moveTo>
                    <a:pt x="164592" y="1117853"/>
                  </a:moveTo>
                  <a:lnTo>
                    <a:pt x="196003" y="1060534"/>
                  </a:lnTo>
                  <a:lnTo>
                    <a:pt x="231981" y="1037558"/>
                  </a:lnTo>
                  <a:lnTo>
                    <a:pt x="278553" y="1019809"/>
                  </a:lnTo>
                  <a:lnTo>
                    <a:pt x="333528" y="1008369"/>
                  </a:lnTo>
                  <a:lnTo>
                    <a:pt x="394715" y="1004315"/>
                  </a:lnTo>
                  <a:lnTo>
                    <a:pt x="455903" y="1008369"/>
                  </a:lnTo>
                  <a:lnTo>
                    <a:pt x="510878" y="1019809"/>
                  </a:lnTo>
                  <a:lnTo>
                    <a:pt x="557450" y="1037558"/>
                  </a:lnTo>
                  <a:lnTo>
                    <a:pt x="593428" y="1060534"/>
                  </a:lnTo>
                  <a:lnTo>
                    <a:pt x="624840" y="1117853"/>
                  </a:lnTo>
                  <a:lnTo>
                    <a:pt x="616622" y="1148048"/>
                  </a:lnTo>
                  <a:lnTo>
                    <a:pt x="557450" y="1198149"/>
                  </a:lnTo>
                  <a:lnTo>
                    <a:pt x="510878" y="1215897"/>
                  </a:lnTo>
                  <a:lnTo>
                    <a:pt x="455903" y="1227338"/>
                  </a:lnTo>
                  <a:lnTo>
                    <a:pt x="394715" y="1231391"/>
                  </a:lnTo>
                  <a:lnTo>
                    <a:pt x="333528" y="1227338"/>
                  </a:lnTo>
                  <a:lnTo>
                    <a:pt x="278553" y="1215897"/>
                  </a:lnTo>
                  <a:lnTo>
                    <a:pt x="231981" y="1198149"/>
                  </a:lnTo>
                  <a:lnTo>
                    <a:pt x="196003" y="1175173"/>
                  </a:lnTo>
                  <a:lnTo>
                    <a:pt x="164592" y="1117853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576478" y="4180713"/>
            <a:ext cx="102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5" dirty="0">
                <a:latin typeface="Arial"/>
                <a:cs typeface="Arial"/>
              </a:rPr>
              <a:t>T: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P:</a:t>
            </a:r>
            <a:endParaRPr sz="6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10336" y="4668773"/>
            <a:ext cx="102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5" dirty="0">
                <a:latin typeface="Arial"/>
                <a:cs typeface="Arial"/>
              </a:rPr>
              <a:t>T: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P:</a:t>
            </a:r>
            <a:endParaRPr sz="6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074521" y="3978655"/>
            <a:ext cx="260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latin typeface="Arial"/>
                <a:cs typeface="Arial"/>
              </a:rPr>
              <a:t>Main </a:t>
            </a:r>
            <a:r>
              <a:rPr sz="700" b="1" spc="-18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E</a:t>
            </a:r>
            <a:r>
              <a:rPr sz="700" b="1" spc="-10" dirty="0">
                <a:latin typeface="Arial"/>
                <a:cs typeface="Arial"/>
              </a:rPr>
              <a:t>ff</a:t>
            </a:r>
            <a:r>
              <a:rPr sz="700" b="1" spc="-15" dirty="0">
                <a:latin typeface="Arial"/>
                <a:cs typeface="Arial"/>
              </a:rPr>
              <a:t>o</a:t>
            </a:r>
            <a:r>
              <a:rPr sz="700" b="1" spc="-5" dirty="0">
                <a:latin typeface="Arial"/>
                <a:cs typeface="Arial"/>
              </a:rPr>
              <a:t>rt</a:t>
            </a:r>
            <a:endParaRPr sz="7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956259" y="4457191"/>
            <a:ext cx="260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02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Spt </a:t>
            </a:r>
            <a:r>
              <a:rPr sz="700" b="1" spc="-5" dirty="0">
                <a:latin typeface="Arial"/>
                <a:cs typeface="Arial"/>
              </a:rPr>
              <a:t> E</a:t>
            </a:r>
            <a:r>
              <a:rPr sz="700" b="1" spc="-10" dirty="0">
                <a:latin typeface="Arial"/>
                <a:cs typeface="Arial"/>
              </a:rPr>
              <a:t>ff</a:t>
            </a:r>
            <a:r>
              <a:rPr sz="700" b="1" spc="-15" dirty="0">
                <a:latin typeface="Arial"/>
                <a:cs typeface="Arial"/>
              </a:rPr>
              <a:t>o</a:t>
            </a:r>
            <a:r>
              <a:rPr sz="700" b="1" spc="-5" dirty="0">
                <a:latin typeface="Arial"/>
                <a:cs typeface="Arial"/>
              </a:rPr>
              <a:t>rt</a:t>
            </a:r>
            <a:endParaRPr sz="70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684401" y="4159122"/>
            <a:ext cx="102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5" dirty="0">
                <a:latin typeface="Arial"/>
                <a:cs typeface="Arial"/>
              </a:rPr>
              <a:t>T: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P: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1624457" y="4454525"/>
            <a:ext cx="1313180" cy="308610"/>
            <a:chOff x="1624457" y="4454525"/>
            <a:chExt cx="1313180" cy="308610"/>
          </a:xfrm>
        </p:grpSpPr>
        <p:sp>
          <p:nvSpPr>
            <p:cNvPr id="82" name="object 82"/>
            <p:cNvSpPr/>
            <p:nvPr/>
          </p:nvSpPr>
          <p:spPr>
            <a:xfrm>
              <a:off x="1627632" y="4498848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79">
                  <a:moveTo>
                    <a:pt x="381000" y="0"/>
                  </a:moveTo>
                  <a:lnTo>
                    <a:pt x="0" y="0"/>
                  </a:lnTo>
                  <a:lnTo>
                    <a:pt x="0" y="220979"/>
                  </a:lnTo>
                  <a:lnTo>
                    <a:pt x="381000" y="220979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627632" y="4498848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79">
                  <a:moveTo>
                    <a:pt x="0" y="220979"/>
                  </a:moveTo>
                  <a:lnTo>
                    <a:pt x="381000" y="2209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630680" y="4500371"/>
              <a:ext cx="376555" cy="216535"/>
            </a:xfrm>
            <a:custGeom>
              <a:avLst/>
              <a:gdLst/>
              <a:ahLst/>
              <a:cxnLst/>
              <a:rect l="l" t="t" r="r" b="b"/>
              <a:pathLst>
                <a:path w="376555" h="216535">
                  <a:moveTo>
                    <a:pt x="0" y="216407"/>
                  </a:moveTo>
                  <a:lnTo>
                    <a:pt x="373380" y="1523"/>
                  </a:lnTo>
                </a:path>
                <a:path w="376555" h="216535">
                  <a:moveTo>
                    <a:pt x="0" y="0"/>
                  </a:moveTo>
                  <a:lnTo>
                    <a:pt x="376427" y="216407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044446" y="4464050"/>
              <a:ext cx="826135" cy="254635"/>
            </a:xfrm>
            <a:custGeom>
              <a:avLst/>
              <a:gdLst/>
              <a:ahLst/>
              <a:cxnLst/>
              <a:rect l="l" t="t" r="r" b="b"/>
              <a:pathLst>
                <a:path w="826135" h="254635">
                  <a:moveTo>
                    <a:pt x="72517" y="142875"/>
                  </a:moveTo>
                  <a:lnTo>
                    <a:pt x="129286" y="117601"/>
                  </a:lnTo>
                  <a:lnTo>
                    <a:pt x="207391" y="77850"/>
                  </a:lnTo>
                  <a:lnTo>
                    <a:pt x="284480" y="58419"/>
                  </a:lnTo>
                  <a:lnTo>
                    <a:pt x="360806" y="54356"/>
                  </a:lnTo>
                  <a:lnTo>
                    <a:pt x="450977" y="58800"/>
                  </a:lnTo>
                  <a:lnTo>
                    <a:pt x="565277" y="77597"/>
                  </a:lnTo>
                  <a:lnTo>
                    <a:pt x="650240" y="104393"/>
                  </a:lnTo>
                  <a:lnTo>
                    <a:pt x="736600" y="145414"/>
                  </a:lnTo>
                  <a:lnTo>
                    <a:pt x="746760" y="106044"/>
                  </a:lnTo>
                  <a:lnTo>
                    <a:pt x="825881" y="210057"/>
                  </a:lnTo>
                  <a:lnTo>
                    <a:pt x="737235" y="254507"/>
                  </a:lnTo>
                  <a:lnTo>
                    <a:pt x="733552" y="206501"/>
                  </a:lnTo>
                  <a:lnTo>
                    <a:pt x="655574" y="161670"/>
                  </a:lnTo>
                  <a:lnTo>
                    <a:pt x="583438" y="124206"/>
                  </a:lnTo>
                  <a:lnTo>
                    <a:pt x="505460" y="79375"/>
                  </a:lnTo>
                  <a:lnTo>
                    <a:pt x="388874" y="26924"/>
                  </a:lnTo>
                  <a:lnTo>
                    <a:pt x="315722" y="9779"/>
                  </a:lnTo>
                  <a:lnTo>
                    <a:pt x="248412" y="0"/>
                  </a:lnTo>
                  <a:lnTo>
                    <a:pt x="155448" y="6476"/>
                  </a:lnTo>
                  <a:lnTo>
                    <a:pt x="80772" y="19938"/>
                  </a:lnTo>
                  <a:lnTo>
                    <a:pt x="0" y="3098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811018" y="4559045"/>
              <a:ext cx="116205" cy="193675"/>
            </a:xfrm>
            <a:custGeom>
              <a:avLst/>
              <a:gdLst/>
              <a:ahLst/>
              <a:cxnLst/>
              <a:rect l="l" t="t" r="r" b="b"/>
              <a:pathLst>
                <a:path w="116205" h="193675">
                  <a:moveTo>
                    <a:pt x="13715" y="0"/>
                  </a:moveTo>
                  <a:lnTo>
                    <a:pt x="116205" y="146303"/>
                  </a:lnTo>
                </a:path>
                <a:path w="116205" h="193675">
                  <a:moveTo>
                    <a:pt x="99059" y="138683"/>
                  </a:moveTo>
                  <a:lnTo>
                    <a:pt x="0" y="19342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1622297" y="4771390"/>
            <a:ext cx="102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5" dirty="0">
                <a:latin typeface="Arial"/>
                <a:cs typeface="Arial"/>
              </a:rPr>
              <a:t>T: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P:</a:t>
            </a:r>
            <a:endParaRPr sz="6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093722" y="3995420"/>
            <a:ext cx="260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02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Spt </a:t>
            </a:r>
            <a:r>
              <a:rPr sz="700" b="1" spc="-5" dirty="0">
                <a:latin typeface="Arial"/>
                <a:cs typeface="Arial"/>
              </a:rPr>
              <a:t> E</a:t>
            </a:r>
            <a:r>
              <a:rPr sz="700" b="1" spc="-10" dirty="0">
                <a:latin typeface="Arial"/>
                <a:cs typeface="Arial"/>
              </a:rPr>
              <a:t>ff</a:t>
            </a:r>
            <a:r>
              <a:rPr sz="700" b="1" spc="-15" dirty="0">
                <a:latin typeface="Arial"/>
                <a:cs typeface="Arial"/>
              </a:rPr>
              <a:t>o</a:t>
            </a:r>
            <a:r>
              <a:rPr sz="700" b="1" spc="-5" dirty="0">
                <a:latin typeface="Arial"/>
                <a:cs typeface="Arial"/>
              </a:rPr>
              <a:t>rt</a:t>
            </a:r>
            <a:endParaRPr sz="7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906270" y="4736719"/>
            <a:ext cx="260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latin typeface="Arial"/>
                <a:cs typeface="Arial"/>
              </a:rPr>
              <a:t>Main </a:t>
            </a:r>
            <a:r>
              <a:rPr sz="700" b="1" spc="-18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E</a:t>
            </a:r>
            <a:r>
              <a:rPr sz="700" b="1" spc="-10" dirty="0">
                <a:latin typeface="Arial"/>
                <a:cs typeface="Arial"/>
              </a:rPr>
              <a:t>ff</a:t>
            </a:r>
            <a:r>
              <a:rPr sz="700" b="1" spc="-15" dirty="0">
                <a:latin typeface="Arial"/>
                <a:cs typeface="Arial"/>
              </a:rPr>
              <a:t>o</a:t>
            </a:r>
            <a:r>
              <a:rPr sz="700" b="1" spc="-5" dirty="0">
                <a:latin typeface="Arial"/>
                <a:cs typeface="Arial"/>
              </a:rPr>
              <a:t>rt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3579748" y="3980560"/>
            <a:ext cx="389255" cy="227329"/>
            <a:chOff x="3579748" y="3980560"/>
            <a:chExt cx="389255" cy="227329"/>
          </a:xfrm>
        </p:grpSpPr>
        <p:sp>
          <p:nvSpPr>
            <p:cNvPr id="91" name="object 91"/>
            <p:cNvSpPr/>
            <p:nvPr/>
          </p:nvSpPr>
          <p:spPr>
            <a:xfrm>
              <a:off x="3584447" y="3983735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79">
                  <a:moveTo>
                    <a:pt x="381000" y="0"/>
                  </a:moveTo>
                  <a:lnTo>
                    <a:pt x="0" y="0"/>
                  </a:lnTo>
                  <a:lnTo>
                    <a:pt x="0" y="220980"/>
                  </a:lnTo>
                  <a:lnTo>
                    <a:pt x="381000" y="22098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3584447" y="3983735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79">
                  <a:moveTo>
                    <a:pt x="0" y="220980"/>
                  </a:moveTo>
                  <a:lnTo>
                    <a:pt x="381000" y="220980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80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3582923" y="3986783"/>
              <a:ext cx="376555" cy="216535"/>
            </a:xfrm>
            <a:custGeom>
              <a:avLst/>
              <a:gdLst/>
              <a:ahLst/>
              <a:cxnLst/>
              <a:rect l="l" t="t" r="r" b="b"/>
              <a:pathLst>
                <a:path w="376554" h="216535">
                  <a:moveTo>
                    <a:pt x="3048" y="216408"/>
                  </a:moveTo>
                  <a:lnTo>
                    <a:pt x="376427" y="1524"/>
                  </a:lnTo>
                </a:path>
                <a:path w="376554" h="216535">
                  <a:moveTo>
                    <a:pt x="0" y="0"/>
                  </a:moveTo>
                  <a:lnTo>
                    <a:pt x="376427" y="216408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3583304" y="4271009"/>
            <a:ext cx="102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15" dirty="0">
                <a:latin typeface="Arial"/>
                <a:cs typeface="Arial"/>
              </a:rPr>
              <a:t>T: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P:</a:t>
            </a:r>
            <a:endParaRPr sz="6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3990594" y="3976497"/>
            <a:ext cx="260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02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Spt </a:t>
            </a:r>
            <a:r>
              <a:rPr sz="700" b="1" spc="-5" dirty="0">
                <a:latin typeface="Arial"/>
                <a:cs typeface="Arial"/>
              </a:rPr>
              <a:t> E</a:t>
            </a:r>
            <a:r>
              <a:rPr sz="700" b="1" spc="-10" dirty="0">
                <a:latin typeface="Arial"/>
                <a:cs typeface="Arial"/>
              </a:rPr>
              <a:t>ff</a:t>
            </a:r>
            <a:r>
              <a:rPr sz="700" b="1" spc="-15" dirty="0">
                <a:latin typeface="Arial"/>
                <a:cs typeface="Arial"/>
              </a:rPr>
              <a:t>o</a:t>
            </a:r>
            <a:r>
              <a:rPr sz="700" b="1" spc="-5" dirty="0">
                <a:latin typeface="Arial"/>
                <a:cs typeface="Arial"/>
              </a:rPr>
              <a:t>rt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3593465" y="4475860"/>
            <a:ext cx="387350" cy="230504"/>
            <a:chOff x="3593465" y="4475860"/>
            <a:chExt cx="387350" cy="230504"/>
          </a:xfrm>
        </p:grpSpPr>
        <p:sp>
          <p:nvSpPr>
            <p:cNvPr id="97" name="object 97"/>
            <p:cNvSpPr/>
            <p:nvPr/>
          </p:nvSpPr>
          <p:spPr>
            <a:xfrm>
              <a:off x="3596640" y="4479035"/>
              <a:ext cx="381000" cy="219710"/>
            </a:xfrm>
            <a:custGeom>
              <a:avLst/>
              <a:gdLst/>
              <a:ahLst/>
              <a:cxnLst/>
              <a:rect l="l" t="t" r="r" b="b"/>
              <a:pathLst>
                <a:path w="381000" h="219710">
                  <a:moveTo>
                    <a:pt x="0" y="219456"/>
                  </a:moveTo>
                  <a:lnTo>
                    <a:pt x="381000" y="219456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19456"/>
                  </a:lnTo>
                  <a:close/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3599688" y="4479035"/>
              <a:ext cx="376555" cy="224154"/>
            </a:xfrm>
            <a:custGeom>
              <a:avLst/>
              <a:gdLst/>
              <a:ahLst/>
              <a:cxnLst/>
              <a:rect l="l" t="t" r="r" b="b"/>
              <a:pathLst>
                <a:path w="376554" h="224154">
                  <a:moveTo>
                    <a:pt x="0" y="224027"/>
                  </a:moveTo>
                  <a:lnTo>
                    <a:pt x="373379" y="10668"/>
                  </a:lnTo>
                </a:path>
                <a:path w="376554" h="224154">
                  <a:moveTo>
                    <a:pt x="0" y="0"/>
                  </a:moveTo>
                  <a:lnTo>
                    <a:pt x="376427" y="214883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4012438" y="4463541"/>
            <a:ext cx="26098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latin typeface="Arial"/>
                <a:cs typeface="Arial"/>
              </a:rPr>
              <a:t>Main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700" b="1" spc="-5" dirty="0">
                <a:latin typeface="Arial"/>
                <a:cs typeface="Arial"/>
              </a:rPr>
              <a:t>E</a:t>
            </a:r>
            <a:r>
              <a:rPr sz="700" b="1" spc="-10" dirty="0">
                <a:latin typeface="Arial"/>
                <a:cs typeface="Arial"/>
              </a:rPr>
              <a:t>ff</a:t>
            </a:r>
            <a:r>
              <a:rPr sz="700" b="1" spc="-15" dirty="0">
                <a:latin typeface="Arial"/>
                <a:cs typeface="Arial"/>
              </a:rPr>
              <a:t>o</a:t>
            </a:r>
            <a:r>
              <a:rPr sz="700" b="1" spc="-5" dirty="0">
                <a:latin typeface="Arial"/>
                <a:cs typeface="Arial"/>
              </a:rPr>
              <a:t>rt</a:t>
            </a:r>
            <a:endParaRPr sz="7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2942970" y="4458182"/>
            <a:ext cx="331470" cy="349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4460">
              <a:lnSpc>
                <a:spcPct val="132700"/>
              </a:lnSpc>
              <a:spcBef>
                <a:spcPts val="100"/>
              </a:spcBef>
            </a:pPr>
            <a:r>
              <a:rPr sz="800" b="1" dirty="0">
                <a:latin typeface="Arial"/>
                <a:cs typeface="Arial"/>
              </a:rPr>
              <a:t>D 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O</a:t>
            </a:r>
            <a:r>
              <a:rPr sz="800" b="1" spc="-10" dirty="0">
                <a:latin typeface="Arial"/>
                <a:cs typeface="Arial"/>
              </a:rPr>
              <a:t>B</a:t>
            </a:r>
            <a:r>
              <a:rPr sz="800" b="1" dirty="0">
                <a:latin typeface="Arial"/>
                <a:cs typeface="Arial"/>
              </a:rPr>
              <a:t>J Y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2896361" y="3845118"/>
            <a:ext cx="332105" cy="852169"/>
            <a:chOff x="2896361" y="3845118"/>
            <a:chExt cx="332105" cy="852169"/>
          </a:xfrm>
        </p:grpSpPr>
        <p:sp>
          <p:nvSpPr>
            <p:cNvPr id="102" name="object 102"/>
            <p:cNvSpPr/>
            <p:nvPr/>
          </p:nvSpPr>
          <p:spPr>
            <a:xfrm>
              <a:off x="3024377" y="4464558"/>
              <a:ext cx="187325" cy="222885"/>
            </a:xfrm>
            <a:custGeom>
              <a:avLst/>
              <a:gdLst/>
              <a:ahLst/>
              <a:cxnLst/>
              <a:rect l="l" t="t" r="r" b="b"/>
              <a:pathLst>
                <a:path w="187325" h="222885">
                  <a:moveTo>
                    <a:pt x="129540" y="70104"/>
                  </a:moveTo>
                  <a:lnTo>
                    <a:pt x="180848" y="3048"/>
                  </a:lnTo>
                </a:path>
                <a:path w="187325" h="222885">
                  <a:moveTo>
                    <a:pt x="0" y="222504"/>
                  </a:moveTo>
                  <a:lnTo>
                    <a:pt x="51308" y="155448"/>
                  </a:lnTo>
                </a:path>
                <a:path w="187325" h="222885">
                  <a:moveTo>
                    <a:pt x="135636" y="152400"/>
                  </a:moveTo>
                  <a:lnTo>
                    <a:pt x="186944" y="219456"/>
                  </a:lnTo>
                </a:path>
                <a:path w="187325" h="222885">
                  <a:moveTo>
                    <a:pt x="6096" y="0"/>
                  </a:moveTo>
                  <a:lnTo>
                    <a:pt x="57404" y="67056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6361" y="3845118"/>
              <a:ext cx="331540" cy="371409"/>
            </a:xfrm>
            <a:prstGeom prst="rect">
              <a:avLst/>
            </a:prstGeom>
          </p:spPr>
        </p:pic>
      </p:grpSp>
      <p:sp>
        <p:nvSpPr>
          <p:cNvPr id="104" name="object 104"/>
          <p:cNvSpPr txBox="1"/>
          <p:nvPr/>
        </p:nvSpPr>
        <p:spPr>
          <a:xfrm>
            <a:off x="2752598" y="3892041"/>
            <a:ext cx="5410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800" b="1" spc="-5" dirty="0">
                <a:latin typeface="Arial"/>
                <a:cs typeface="Arial"/>
              </a:rPr>
              <a:t>OBJ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X</a:t>
            </a:r>
            <a:r>
              <a:rPr sz="800" b="1" spc="315" dirty="0">
                <a:latin typeface="Arial"/>
                <a:cs typeface="Arial"/>
              </a:rPr>
              <a:t> </a:t>
            </a:r>
            <a:r>
              <a:rPr sz="1500" b="1" spc="-7" baseline="-8333" dirty="0">
                <a:latin typeface="Arial"/>
                <a:cs typeface="Arial"/>
              </a:rPr>
              <a:t>S</a:t>
            </a:r>
            <a:endParaRPr sz="1500" baseline="-8333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300329" y="2653906"/>
            <a:ext cx="3787140" cy="103505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635"/>
              </a:spcBef>
            </a:pPr>
            <a:r>
              <a:rPr sz="1000" spc="-5" dirty="0">
                <a:latin typeface="Arial"/>
                <a:cs typeface="Arial"/>
              </a:rPr>
              <a:t>-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Look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friendly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enemy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vulnerabilities.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Step</a:t>
            </a:r>
            <a:r>
              <a:rPr sz="10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2:</a:t>
            </a:r>
            <a:r>
              <a:rPr sz="10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Generate</a:t>
            </a:r>
            <a:r>
              <a:rPr sz="10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Options</a:t>
            </a:r>
            <a:r>
              <a:rPr sz="1000" b="1" spc="-5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b="1" i="1" spc="-5" dirty="0">
                <a:latin typeface="Arial"/>
                <a:cs typeface="Arial"/>
              </a:rPr>
              <a:t>-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A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good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COA</a:t>
            </a:r>
            <a:r>
              <a:rPr sz="1000" b="1" i="1" spc="10" dirty="0">
                <a:latin typeface="Arial"/>
                <a:cs typeface="Arial"/>
              </a:rPr>
              <a:t> </a:t>
            </a:r>
            <a:r>
              <a:rPr sz="1000" b="1" i="1" spc="-10" dirty="0">
                <a:latin typeface="Arial"/>
                <a:cs typeface="Arial"/>
              </a:rPr>
              <a:t>can defeat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both</a:t>
            </a:r>
            <a:r>
              <a:rPr sz="1000" b="1" i="1" spc="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the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10" dirty="0">
                <a:latin typeface="Arial"/>
                <a:cs typeface="Arial"/>
              </a:rPr>
              <a:t>Enemy’s MLCOA</a:t>
            </a:r>
            <a:r>
              <a:rPr sz="1000" b="1" i="1" spc="3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&amp;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15" dirty="0">
                <a:latin typeface="Arial"/>
                <a:cs typeface="Arial"/>
              </a:rPr>
              <a:t>MDCOA!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1) Determine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Operational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Framework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you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will</a:t>
            </a:r>
            <a:r>
              <a:rPr sz="1000" spc="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use.</a:t>
            </a:r>
            <a:endParaRPr sz="1000">
              <a:latin typeface="Arial"/>
              <a:cs typeface="Arial"/>
            </a:endParaRPr>
          </a:p>
          <a:p>
            <a:pPr marL="220979">
              <a:lnSpc>
                <a:spcPts val="1155"/>
              </a:lnSpc>
            </a:pPr>
            <a:r>
              <a:rPr sz="1000" spc="-5" dirty="0">
                <a:latin typeface="Arial"/>
                <a:cs typeface="Arial"/>
              </a:rPr>
              <a:t>*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Recommend</a:t>
            </a:r>
            <a:r>
              <a:rPr sz="1000" spc="-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using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Shaping-Decisive-Sustaining</a:t>
            </a:r>
            <a:endParaRPr sz="1000">
              <a:latin typeface="Arial"/>
              <a:cs typeface="Arial"/>
            </a:endParaRPr>
          </a:p>
          <a:p>
            <a:pPr marR="310515" algn="r">
              <a:lnSpc>
                <a:spcPts val="915"/>
              </a:lnSpc>
            </a:pPr>
            <a:r>
              <a:rPr sz="800" b="1" dirty="0">
                <a:latin typeface="Arial"/>
                <a:cs typeface="Arial"/>
              </a:rPr>
              <a:t>PL</a:t>
            </a:r>
            <a:endParaRPr sz="8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3096005" y="2411729"/>
            <a:ext cx="1055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solidFill>
                  <a:srgbClr val="2D75B6"/>
                </a:solidFill>
                <a:latin typeface="Arial"/>
                <a:cs typeface="Arial"/>
              </a:rPr>
              <a:t>You</a:t>
            </a:r>
            <a:r>
              <a:rPr sz="600" b="1" spc="-3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600" b="1" dirty="0">
                <a:solidFill>
                  <a:srgbClr val="2D75B6"/>
                </a:solidFill>
                <a:latin typeface="Arial"/>
                <a:cs typeface="Arial"/>
              </a:rPr>
              <a:t>will</a:t>
            </a:r>
            <a:r>
              <a:rPr sz="600" b="1" spc="-3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2D75B6"/>
                </a:solidFill>
                <a:latin typeface="Arial"/>
                <a:cs typeface="Arial"/>
              </a:rPr>
              <a:t>need</a:t>
            </a:r>
            <a:r>
              <a:rPr sz="600" b="1" spc="-2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2D75B6"/>
                </a:solidFill>
                <a:latin typeface="Arial"/>
                <a:cs typeface="Arial"/>
              </a:rPr>
              <a:t>1 x</a:t>
            </a:r>
            <a:r>
              <a:rPr sz="600" b="1" spc="-1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2D75B6"/>
                </a:solidFill>
                <a:latin typeface="Arial"/>
                <a:cs typeface="Arial"/>
              </a:rPr>
              <a:t>INF</a:t>
            </a:r>
            <a:r>
              <a:rPr sz="600" b="1" spc="-1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2D75B6"/>
                </a:solidFill>
                <a:latin typeface="Arial"/>
                <a:cs typeface="Arial"/>
              </a:rPr>
              <a:t>Bn</a:t>
            </a:r>
            <a:r>
              <a:rPr sz="600" b="1" spc="-2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2D75B6"/>
                </a:solidFill>
                <a:latin typeface="Arial"/>
                <a:cs typeface="Arial"/>
              </a:rPr>
              <a:t>and </a:t>
            </a:r>
            <a:r>
              <a:rPr sz="600" b="1" spc="-15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2D75B6"/>
                </a:solidFill>
                <a:latin typeface="Arial"/>
                <a:cs typeface="Arial"/>
              </a:rPr>
              <a:t>three</a:t>
            </a:r>
            <a:r>
              <a:rPr sz="600" b="1" spc="-1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2D75B6"/>
                </a:solidFill>
                <a:latin typeface="Arial"/>
                <a:cs typeface="Arial"/>
              </a:rPr>
              <a:t>extra</a:t>
            </a:r>
            <a:r>
              <a:rPr sz="600" b="1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2D75B6"/>
                </a:solidFill>
                <a:latin typeface="Arial"/>
                <a:cs typeface="Arial"/>
              </a:rPr>
              <a:t>INF</a:t>
            </a:r>
            <a:r>
              <a:rPr sz="600" b="1" spc="-10" dirty="0">
                <a:solidFill>
                  <a:srgbClr val="2D75B6"/>
                </a:solidFill>
                <a:latin typeface="Arial"/>
                <a:cs typeface="Arial"/>
              </a:rPr>
              <a:t> </a:t>
            </a:r>
            <a:r>
              <a:rPr sz="600" b="1" spc="-5" dirty="0">
                <a:solidFill>
                  <a:srgbClr val="2D75B6"/>
                </a:solidFill>
                <a:latin typeface="Arial"/>
                <a:cs typeface="Arial"/>
              </a:rPr>
              <a:t>Companies</a:t>
            </a:r>
            <a:endParaRPr sz="600">
              <a:latin typeface="Arial"/>
              <a:cs typeface="Arial"/>
            </a:endParaRPr>
          </a:p>
        </p:txBody>
      </p:sp>
      <p:sp>
        <p:nvSpPr>
          <p:cNvPr id="107" name="object 107"/>
          <p:cNvSpPr txBox="1">
            <a:spLocks noGrp="1"/>
          </p:cNvSpPr>
          <p:nvPr>
            <p:ph type="title"/>
          </p:nvPr>
        </p:nvSpPr>
        <p:spPr>
          <a:xfrm>
            <a:off x="2925572" y="67817"/>
            <a:ext cx="31807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/>
              <a:t>AGADAD</a:t>
            </a:r>
            <a:r>
              <a:rPr sz="1600" spc="55" dirty="0"/>
              <a:t> </a:t>
            </a:r>
            <a:r>
              <a:rPr sz="1600" spc="-5" dirty="0"/>
              <a:t>Smart</a:t>
            </a:r>
            <a:r>
              <a:rPr sz="1600" dirty="0"/>
              <a:t> </a:t>
            </a:r>
            <a:r>
              <a:rPr sz="1600" spc="-10" dirty="0"/>
              <a:t>Card</a:t>
            </a:r>
            <a:r>
              <a:rPr sz="1600" spc="-5" dirty="0"/>
              <a:t> “Cut </a:t>
            </a:r>
            <a:r>
              <a:rPr sz="1600" spc="-10" dirty="0"/>
              <a:t>Outs”</a:t>
            </a:r>
            <a:endParaRPr sz="1600"/>
          </a:p>
        </p:txBody>
      </p:sp>
      <p:grpSp>
        <p:nvGrpSpPr>
          <p:cNvPr id="108" name="object 108"/>
          <p:cNvGrpSpPr/>
          <p:nvPr/>
        </p:nvGrpSpPr>
        <p:grpSpPr>
          <a:xfrm>
            <a:off x="5494020" y="1664207"/>
            <a:ext cx="678180" cy="931544"/>
            <a:chOff x="5494020" y="1664207"/>
            <a:chExt cx="678180" cy="931544"/>
          </a:xfrm>
        </p:grpSpPr>
        <p:sp>
          <p:nvSpPr>
            <p:cNvPr id="109" name="object 109"/>
            <p:cNvSpPr/>
            <p:nvPr/>
          </p:nvSpPr>
          <p:spPr>
            <a:xfrm>
              <a:off x="5612892" y="2368295"/>
              <a:ext cx="391795" cy="224154"/>
            </a:xfrm>
            <a:custGeom>
              <a:avLst/>
              <a:gdLst/>
              <a:ahLst/>
              <a:cxnLst/>
              <a:rect l="l" t="t" r="r" b="b"/>
              <a:pathLst>
                <a:path w="391795" h="224155">
                  <a:moveTo>
                    <a:pt x="0" y="224027"/>
                  </a:moveTo>
                  <a:lnTo>
                    <a:pt x="391667" y="224027"/>
                  </a:lnTo>
                  <a:lnTo>
                    <a:pt x="391667" y="0"/>
                  </a:lnTo>
                  <a:lnTo>
                    <a:pt x="0" y="0"/>
                  </a:lnTo>
                  <a:lnTo>
                    <a:pt x="0" y="224027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5708904" y="2442971"/>
              <a:ext cx="201295" cy="83820"/>
            </a:xfrm>
            <a:custGeom>
              <a:avLst/>
              <a:gdLst/>
              <a:ahLst/>
              <a:cxnLst/>
              <a:rect l="l" t="t" r="r" b="b"/>
              <a:pathLst>
                <a:path w="201295" h="83819">
                  <a:moveTo>
                    <a:pt x="0" y="83819"/>
                  </a:moveTo>
                  <a:lnTo>
                    <a:pt x="0" y="635"/>
                  </a:lnTo>
                  <a:lnTo>
                    <a:pt x="99695" y="635"/>
                  </a:lnTo>
                  <a:lnTo>
                    <a:pt x="99695" y="74802"/>
                  </a:lnTo>
                  <a:lnTo>
                    <a:pt x="99695" y="2412"/>
                  </a:lnTo>
                  <a:lnTo>
                    <a:pt x="97409" y="0"/>
                  </a:lnTo>
                  <a:lnTo>
                    <a:pt x="98044" y="635"/>
                  </a:lnTo>
                  <a:lnTo>
                    <a:pt x="200660" y="635"/>
                  </a:lnTo>
                  <a:lnTo>
                    <a:pt x="201168" y="79628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5497068" y="2240279"/>
              <a:ext cx="390525" cy="222885"/>
            </a:xfrm>
            <a:custGeom>
              <a:avLst/>
              <a:gdLst/>
              <a:ahLst/>
              <a:cxnLst/>
              <a:rect l="l" t="t" r="r" b="b"/>
              <a:pathLst>
                <a:path w="390525" h="222885">
                  <a:moveTo>
                    <a:pt x="390143" y="0"/>
                  </a:moveTo>
                  <a:lnTo>
                    <a:pt x="0" y="0"/>
                  </a:lnTo>
                  <a:lnTo>
                    <a:pt x="0" y="222503"/>
                  </a:lnTo>
                  <a:lnTo>
                    <a:pt x="390143" y="222503"/>
                  </a:lnTo>
                  <a:lnTo>
                    <a:pt x="3901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497068" y="2240279"/>
              <a:ext cx="390525" cy="222885"/>
            </a:xfrm>
            <a:custGeom>
              <a:avLst/>
              <a:gdLst/>
              <a:ahLst/>
              <a:cxnLst/>
              <a:rect l="l" t="t" r="r" b="b"/>
              <a:pathLst>
                <a:path w="390525" h="222885">
                  <a:moveTo>
                    <a:pt x="0" y="222503"/>
                  </a:moveTo>
                  <a:lnTo>
                    <a:pt x="390143" y="222503"/>
                  </a:lnTo>
                  <a:lnTo>
                    <a:pt x="390143" y="0"/>
                  </a:lnTo>
                  <a:lnTo>
                    <a:pt x="0" y="0"/>
                  </a:lnTo>
                  <a:lnTo>
                    <a:pt x="0" y="222503"/>
                  </a:lnTo>
                  <a:close/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5593080" y="2313431"/>
              <a:ext cx="200025" cy="83820"/>
            </a:xfrm>
            <a:custGeom>
              <a:avLst/>
              <a:gdLst/>
              <a:ahLst/>
              <a:cxnLst/>
              <a:rect l="l" t="t" r="r" b="b"/>
              <a:pathLst>
                <a:path w="200025" h="83819">
                  <a:moveTo>
                    <a:pt x="0" y="83819"/>
                  </a:moveTo>
                  <a:lnTo>
                    <a:pt x="0" y="634"/>
                  </a:lnTo>
                  <a:lnTo>
                    <a:pt x="98933" y="634"/>
                  </a:lnTo>
                  <a:lnTo>
                    <a:pt x="98933" y="74802"/>
                  </a:lnTo>
                  <a:lnTo>
                    <a:pt x="98933" y="2412"/>
                  </a:lnTo>
                  <a:lnTo>
                    <a:pt x="96774" y="0"/>
                  </a:lnTo>
                  <a:lnTo>
                    <a:pt x="97282" y="634"/>
                  </a:lnTo>
                  <a:lnTo>
                    <a:pt x="199136" y="634"/>
                  </a:lnTo>
                  <a:lnTo>
                    <a:pt x="199644" y="79628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5788152" y="1918715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80">
                  <a:moveTo>
                    <a:pt x="0" y="220979"/>
                  </a:moveTo>
                  <a:lnTo>
                    <a:pt x="381000" y="2209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5791200" y="1920239"/>
              <a:ext cx="376555" cy="216535"/>
            </a:xfrm>
            <a:custGeom>
              <a:avLst/>
              <a:gdLst/>
              <a:ahLst/>
              <a:cxnLst/>
              <a:rect l="l" t="t" r="r" b="b"/>
              <a:pathLst>
                <a:path w="376554" h="216535">
                  <a:moveTo>
                    <a:pt x="0" y="216408"/>
                  </a:moveTo>
                  <a:lnTo>
                    <a:pt x="373379" y="1524"/>
                  </a:lnTo>
                </a:path>
                <a:path w="376554" h="216535">
                  <a:moveTo>
                    <a:pt x="0" y="0"/>
                  </a:moveTo>
                  <a:lnTo>
                    <a:pt x="376427" y="216408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5682996" y="1824227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80">
                  <a:moveTo>
                    <a:pt x="381000" y="0"/>
                  </a:moveTo>
                  <a:lnTo>
                    <a:pt x="0" y="0"/>
                  </a:lnTo>
                  <a:lnTo>
                    <a:pt x="0" y="220979"/>
                  </a:lnTo>
                  <a:lnTo>
                    <a:pt x="381000" y="220979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5682996" y="1824227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80">
                  <a:moveTo>
                    <a:pt x="0" y="220979"/>
                  </a:moveTo>
                  <a:lnTo>
                    <a:pt x="381000" y="2209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686044" y="1825751"/>
              <a:ext cx="375285" cy="215265"/>
            </a:xfrm>
            <a:custGeom>
              <a:avLst/>
              <a:gdLst/>
              <a:ahLst/>
              <a:cxnLst/>
              <a:rect l="l" t="t" r="r" b="b"/>
              <a:pathLst>
                <a:path w="375285" h="215264">
                  <a:moveTo>
                    <a:pt x="0" y="214884"/>
                  </a:moveTo>
                  <a:lnTo>
                    <a:pt x="371855" y="1524"/>
                  </a:lnTo>
                </a:path>
                <a:path w="375285" h="215264">
                  <a:moveTo>
                    <a:pt x="0" y="0"/>
                  </a:moveTo>
                  <a:lnTo>
                    <a:pt x="374903" y="214884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5580888" y="1749551"/>
              <a:ext cx="381000" cy="219710"/>
            </a:xfrm>
            <a:custGeom>
              <a:avLst/>
              <a:gdLst/>
              <a:ahLst/>
              <a:cxnLst/>
              <a:rect l="l" t="t" r="r" b="b"/>
              <a:pathLst>
                <a:path w="381000" h="219710">
                  <a:moveTo>
                    <a:pt x="381000" y="0"/>
                  </a:moveTo>
                  <a:lnTo>
                    <a:pt x="0" y="0"/>
                  </a:lnTo>
                  <a:lnTo>
                    <a:pt x="0" y="219456"/>
                  </a:lnTo>
                  <a:lnTo>
                    <a:pt x="381000" y="219456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5580888" y="1749551"/>
              <a:ext cx="381000" cy="219710"/>
            </a:xfrm>
            <a:custGeom>
              <a:avLst/>
              <a:gdLst/>
              <a:ahLst/>
              <a:cxnLst/>
              <a:rect l="l" t="t" r="r" b="b"/>
              <a:pathLst>
                <a:path w="381000" h="219710">
                  <a:moveTo>
                    <a:pt x="0" y="219456"/>
                  </a:moveTo>
                  <a:lnTo>
                    <a:pt x="381000" y="219456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19456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583936" y="1751075"/>
              <a:ext cx="376555" cy="215265"/>
            </a:xfrm>
            <a:custGeom>
              <a:avLst/>
              <a:gdLst/>
              <a:ahLst/>
              <a:cxnLst/>
              <a:rect l="l" t="t" r="r" b="b"/>
              <a:pathLst>
                <a:path w="376554" h="215264">
                  <a:moveTo>
                    <a:pt x="0" y="214884"/>
                  </a:moveTo>
                  <a:lnTo>
                    <a:pt x="373379" y="1524"/>
                  </a:lnTo>
                </a:path>
                <a:path w="376554" h="215264">
                  <a:moveTo>
                    <a:pt x="0" y="0"/>
                  </a:moveTo>
                  <a:lnTo>
                    <a:pt x="376427" y="214884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5498592" y="1667255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80">
                  <a:moveTo>
                    <a:pt x="381000" y="0"/>
                  </a:moveTo>
                  <a:lnTo>
                    <a:pt x="0" y="0"/>
                  </a:lnTo>
                  <a:lnTo>
                    <a:pt x="0" y="220979"/>
                  </a:lnTo>
                  <a:lnTo>
                    <a:pt x="381000" y="220979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498592" y="1667255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80">
                  <a:moveTo>
                    <a:pt x="0" y="220979"/>
                  </a:moveTo>
                  <a:lnTo>
                    <a:pt x="381000" y="2209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5501640" y="1668779"/>
              <a:ext cx="376555" cy="216535"/>
            </a:xfrm>
            <a:custGeom>
              <a:avLst/>
              <a:gdLst/>
              <a:ahLst/>
              <a:cxnLst/>
              <a:rect l="l" t="t" r="r" b="b"/>
              <a:pathLst>
                <a:path w="376554" h="216535">
                  <a:moveTo>
                    <a:pt x="0" y="216408"/>
                  </a:moveTo>
                  <a:lnTo>
                    <a:pt x="373380" y="1524"/>
                  </a:lnTo>
                </a:path>
                <a:path w="376554" h="216535">
                  <a:moveTo>
                    <a:pt x="0" y="0"/>
                  </a:moveTo>
                  <a:lnTo>
                    <a:pt x="376427" y="216408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5599176" y="2170175"/>
              <a:ext cx="43180" cy="58419"/>
            </a:xfrm>
            <a:custGeom>
              <a:avLst/>
              <a:gdLst/>
              <a:ahLst/>
              <a:cxnLst/>
              <a:rect l="l" t="t" r="r" b="b"/>
              <a:pathLst>
                <a:path w="43179" h="58419">
                  <a:moveTo>
                    <a:pt x="21336" y="0"/>
                  </a:moveTo>
                  <a:lnTo>
                    <a:pt x="13019" y="2274"/>
                  </a:lnTo>
                  <a:lnTo>
                    <a:pt x="6238" y="8477"/>
                  </a:lnTo>
                  <a:lnTo>
                    <a:pt x="1672" y="17680"/>
                  </a:lnTo>
                  <a:lnTo>
                    <a:pt x="0" y="28956"/>
                  </a:lnTo>
                  <a:lnTo>
                    <a:pt x="1672" y="40231"/>
                  </a:lnTo>
                  <a:lnTo>
                    <a:pt x="6238" y="49434"/>
                  </a:lnTo>
                  <a:lnTo>
                    <a:pt x="13019" y="55637"/>
                  </a:lnTo>
                  <a:lnTo>
                    <a:pt x="21336" y="57912"/>
                  </a:lnTo>
                  <a:lnTo>
                    <a:pt x="29652" y="55637"/>
                  </a:lnTo>
                  <a:lnTo>
                    <a:pt x="36433" y="49434"/>
                  </a:lnTo>
                  <a:lnTo>
                    <a:pt x="40999" y="40231"/>
                  </a:lnTo>
                  <a:lnTo>
                    <a:pt x="42672" y="28956"/>
                  </a:lnTo>
                  <a:lnTo>
                    <a:pt x="40999" y="17680"/>
                  </a:lnTo>
                  <a:lnTo>
                    <a:pt x="36433" y="8477"/>
                  </a:lnTo>
                  <a:lnTo>
                    <a:pt x="29652" y="227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5599176" y="2170175"/>
              <a:ext cx="43180" cy="58419"/>
            </a:xfrm>
            <a:custGeom>
              <a:avLst/>
              <a:gdLst/>
              <a:ahLst/>
              <a:cxnLst/>
              <a:rect l="l" t="t" r="r" b="b"/>
              <a:pathLst>
                <a:path w="43179" h="58419">
                  <a:moveTo>
                    <a:pt x="0" y="28956"/>
                  </a:moveTo>
                  <a:lnTo>
                    <a:pt x="1672" y="17680"/>
                  </a:lnTo>
                  <a:lnTo>
                    <a:pt x="6238" y="8477"/>
                  </a:lnTo>
                  <a:lnTo>
                    <a:pt x="13019" y="2274"/>
                  </a:lnTo>
                  <a:lnTo>
                    <a:pt x="21336" y="0"/>
                  </a:lnTo>
                  <a:lnTo>
                    <a:pt x="29652" y="2274"/>
                  </a:lnTo>
                  <a:lnTo>
                    <a:pt x="36433" y="8477"/>
                  </a:lnTo>
                  <a:lnTo>
                    <a:pt x="40999" y="17680"/>
                  </a:lnTo>
                  <a:lnTo>
                    <a:pt x="42672" y="28956"/>
                  </a:lnTo>
                  <a:lnTo>
                    <a:pt x="40999" y="40231"/>
                  </a:lnTo>
                  <a:lnTo>
                    <a:pt x="36433" y="49434"/>
                  </a:lnTo>
                  <a:lnTo>
                    <a:pt x="29652" y="55637"/>
                  </a:lnTo>
                  <a:lnTo>
                    <a:pt x="21336" y="57912"/>
                  </a:lnTo>
                  <a:lnTo>
                    <a:pt x="13019" y="55637"/>
                  </a:lnTo>
                  <a:lnTo>
                    <a:pt x="6238" y="49434"/>
                  </a:lnTo>
                  <a:lnTo>
                    <a:pt x="1672" y="40231"/>
                  </a:lnTo>
                  <a:lnTo>
                    <a:pt x="0" y="2895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66232" y="2165603"/>
              <a:ext cx="121920" cy="67056"/>
            </a:xfrm>
            <a:prstGeom prst="rect">
              <a:avLst/>
            </a:prstGeom>
          </p:spPr>
        </p:pic>
      </p:grpSp>
      <p:sp>
        <p:nvSpPr>
          <p:cNvPr id="128" name="object 128"/>
          <p:cNvSpPr txBox="1"/>
          <p:nvPr/>
        </p:nvSpPr>
        <p:spPr>
          <a:xfrm>
            <a:off x="5567171" y="2778251"/>
            <a:ext cx="381000" cy="220979"/>
          </a:xfrm>
          <a:prstGeom prst="rect">
            <a:avLst/>
          </a:prstGeom>
          <a:ln w="6096">
            <a:solidFill>
              <a:srgbClr val="000000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160"/>
              </a:spcBef>
            </a:pPr>
            <a:r>
              <a:rPr sz="1100" spc="-20" dirty="0">
                <a:latin typeface="Arial"/>
                <a:cs typeface="Arial"/>
              </a:rPr>
              <a:t>MP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29" name="object 1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95188" y="2648711"/>
            <a:ext cx="86868" cy="99060"/>
          </a:xfrm>
          <a:prstGeom prst="rect">
            <a:avLst/>
          </a:prstGeom>
        </p:spPr>
      </p:pic>
      <p:sp>
        <p:nvSpPr>
          <p:cNvPr id="130" name="object 130"/>
          <p:cNvSpPr txBox="1"/>
          <p:nvPr/>
        </p:nvSpPr>
        <p:spPr>
          <a:xfrm>
            <a:off x="5583935" y="3176016"/>
            <a:ext cx="381000" cy="220979"/>
          </a:xfrm>
          <a:prstGeom prst="rect">
            <a:avLst/>
          </a:prstGeom>
          <a:ln w="6096">
            <a:solidFill>
              <a:srgbClr val="00000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165"/>
              </a:spcBef>
            </a:pPr>
            <a:r>
              <a:rPr sz="1100" spc="-10" dirty="0">
                <a:latin typeface="Arial"/>
                <a:cs typeface="Arial"/>
              </a:rPr>
              <a:t>CA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31" name="object 1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11952" y="3048000"/>
            <a:ext cx="86868" cy="97536"/>
          </a:xfrm>
          <a:prstGeom prst="rect">
            <a:avLst/>
          </a:prstGeom>
        </p:spPr>
      </p:pic>
      <p:grpSp>
        <p:nvGrpSpPr>
          <p:cNvPr id="132" name="object 132"/>
          <p:cNvGrpSpPr/>
          <p:nvPr/>
        </p:nvGrpSpPr>
        <p:grpSpPr>
          <a:xfrm>
            <a:off x="5599176" y="3457955"/>
            <a:ext cx="370840" cy="277495"/>
            <a:chOff x="5599176" y="3457955"/>
            <a:chExt cx="370840" cy="277495"/>
          </a:xfrm>
        </p:grpSpPr>
        <p:sp>
          <p:nvSpPr>
            <p:cNvPr id="133" name="object 133"/>
            <p:cNvSpPr/>
            <p:nvPr/>
          </p:nvSpPr>
          <p:spPr>
            <a:xfrm>
              <a:off x="5603748" y="3518915"/>
              <a:ext cx="361315" cy="212090"/>
            </a:xfrm>
            <a:custGeom>
              <a:avLst/>
              <a:gdLst/>
              <a:ahLst/>
              <a:cxnLst/>
              <a:rect l="l" t="t" r="r" b="b"/>
              <a:pathLst>
                <a:path w="361314" h="212089">
                  <a:moveTo>
                    <a:pt x="0" y="211836"/>
                  </a:moveTo>
                  <a:lnTo>
                    <a:pt x="361188" y="211836"/>
                  </a:lnTo>
                  <a:lnTo>
                    <a:pt x="361188" y="0"/>
                  </a:lnTo>
                  <a:lnTo>
                    <a:pt x="0" y="0"/>
                  </a:lnTo>
                  <a:lnTo>
                    <a:pt x="0" y="21183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5765292" y="3462527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18287" y="0"/>
                  </a:moveTo>
                  <a:lnTo>
                    <a:pt x="11144" y="1428"/>
                  </a:lnTo>
                  <a:lnTo>
                    <a:pt x="5334" y="5334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4" y="31241"/>
                  </a:lnTo>
                  <a:lnTo>
                    <a:pt x="11144" y="35147"/>
                  </a:lnTo>
                  <a:lnTo>
                    <a:pt x="18287" y="36575"/>
                  </a:lnTo>
                  <a:lnTo>
                    <a:pt x="25431" y="35147"/>
                  </a:lnTo>
                  <a:lnTo>
                    <a:pt x="31241" y="31241"/>
                  </a:lnTo>
                  <a:lnTo>
                    <a:pt x="35147" y="25431"/>
                  </a:lnTo>
                  <a:lnTo>
                    <a:pt x="36575" y="18287"/>
                  </a:lnTo>
                  <a:lnTo>
                    <a:pt x="35147" y="11144"/>
                  </a:lnTo>
                  <a:lnTo>
                    <a:pt x="31241" y="5334"/>
                  </a:lnTo>
                  <a:lnTo>
                    <a:pt x="25431" y="1428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5765292" y="3462527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0" y="18287"/>
                  </a:moveTo>
                  <a:lnTo>
                    <a:pt x="1428" y="11144"/>
                  </a:lnTo>
                  <a:lnTo>
                    <a:pt x="5334" y="5334"/>
                  </a:lnTo>
                  <a:lnTo>
                    <a:pt x="11144" y="1428"/>
                  </a:lnTo>
                  <a:lnTo>
                    <a:pt x="18287" y="0"/>
                  </a:lnTo>
                  <a:lnTo>
                    <a:pt x="25431" y="1428"/>
                  </a:lnTo>
                  <a:lnTo>
                    <a:pt x="31241" y="5334"/>
                  </a:lnTo>
                  <a:lnTo>
                    <a:pt x="35147" y="11144"/>
                  </a:lnTo>
                  <a:lnTo>
                    <a:pt x="36575" y="18287"/>
                  </a:lnTo>
                  <a:lnTo>
                    <a:pt x="35147" y="25431"/>
                  </a:lnTo>
                  <a:lnTo>
                    <a:pt x="31241" y="31241"/>
                  </a:lnTo>
                  <a:lnTo>
                    <a:pt x="25431" y="35147"/>
                  </a:lnTo>
                  <a:lnTo>
                    <a:pt x="18287" y="36575"/>
                  </a:lnTo>
                  <a:lnTo>
                    <a:pt x="11144" y="35147"/>
                  </a:lnTo>
                  <a:lnTo>
                    <a:pt x="5334" y="31241"/>
                  </a:lnTo>
                  <a:lnTo>
                    <a:pt x="1428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5830824" y="3462527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18287" y="0"/>
                  </a:moveTo>
                  <a:lnTo>
                    <a:pt x="11144" y="1428"/>
                  </a:lnTo>
                  <a:lnTo>
                    <a:pt x="5334" y="5334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4" y="31241"/>
                  </a:lnTo>
                  <a:lnTo>
                    <a:pt x="11144" y="35147"/>
                  </a:lnTo>
                  <a:lnTo>
                    <a:pt x="18287" y="36575"/>
                  </a:lnTo>
                  <a:lnTo>
                    <a:pt x="25431" y="35147"/>
                  </a:lnTo>
                  <a:lnTo>
                    <a:pt x="31241" y="31241"/>
                  </a:lnTo>
                  <a:lnTo>
                    <a:pt x="35147" y="25431"/>
                  </a:lnTo>
                  <a:lnTo>
                    <a:pt x="36575" y="18287"/>
                  </a:lnTo>
                  <a:lnTo>
                    <a:pt x="35147" y="11144"/>
                  </a:lnTo>
                  <a:lnTo>
                    <a:pt x="31241" y="5334"/>
                  </a:lnTo>
                  <a:lnTo>
                    <a:pt x="25431" y="1428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5830824" y="3462527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0" y="18287"/>
                  </a:moveTo>
                  <a:lnTo>
                    <a:pt x="1428" y="11144"/>
                  </a:lnTo>
                  <a:lnTo>
                    <a:pt x="5334" y="5334"/>
                  </a:lnTo>
                  <a:lnTo>
                    <a:pt x="11144" y="1428"/>
                  </a:lnTo>
                  <a:lnTo>
                    <a:pt x="18287" y="0"/>
                  </a:lnTo>
                  <a:lnTo>
                    <a:pt x="25431" y="1428"/>
                  </a:lnTo>
                  <a:lnTo>
                    <a:pt x="31241" y="5334"/>
                  </a:lnTo>
                  <a:lnTo>
                    <a:pt x="35147" y="11144"/>
                  </a:lnTo>
                  <a:lnTo>
                    <a:pt x="36575" y="18287"/>
                  </a:lnTo>
                  <a:lnTo>
                    <a:pt x="35147" y="25431"/>
                  </a:lnTo>
                  <a:lnTo>
                    <a:pt x="31241" y="31241"/>
                  </a:lnTo>
                  <a:lnTo>
                    <a:pt x="25431" y="35147"/>
                  </a:lnTo>
                  <a:lnTo>
                    <a:pt x="18287" y="36575"/>
                  </a:lnTo>
                  <a:lnTo>
                    <a:pt x="11144" y="35147"/>
                  </a:lnTo>
                  <a:lnTo>
                    <a:pt x="5334" y="31241"/>
                  </a:lnTo>
                  <a:lnTo>
                    <a:pt x="1428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5696712" y="3462527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18287" y="0"/>
                  </a:moveTo>
                  <a:lnTo>
                    <a:pt x="11144" y="1428"/>
                  </a:lnTo>
                  <a:lnTo>
                    <a:pt x="5334" y="5334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4" y="31241"/>
                  </a:lnTo>
                  <a:lnTo>
                    <a:pt x="11144" y="35147"/>
                  </a:lnTo>
                  <a:lnTo>
                    <a:pt x="18287" y="36575"/>
                  </a:lnTo>
                  <a:lnTo>
                    <a:pt x="25431" y="35147"/>
                  </a:lnTo>
                  <a:lnTo>
                    <a:pt x="31241" y="31241"/>
                  </a:lnTo>
                  <a:lnTo>
                    <a:pt x="35147" y="25431"/>
                  </a:lnTo>
                  <a:lnTo>
                    <a:pt x="36575" y="18287"/>
                  </a:lnTo>
                  <a:lnTo>
                    <a:pt x="35147" y="11144"/>
                  </a:lnTo>
                  <a:lnTo>
                    <a:pt x="31241" y="5334"/>
                  </a:lnTo>
                  <a:lnTo>
                    <a:pt x="25431" y="1428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5696712" y="3462527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0" y="18287"/>
                  </a:moveTo>
                  <a:lnTo>
                    <a:pt x="1428" y="11144"/>
                  </a:lnTo>
                  <a:lnTo>
                    <a:pt x="5334" y="5334"/>
                  </a:lnTo>
                  <a:lnTo>
                    <a:pt x="11144" y="1428"/>
                  </a:lnTo>
                  <a:lnTo>
                    <a:pt x="18287" y="0"/>
                  </a:lnTo>
                  <a:lnTo>
                    <a:pt x="25431" y="1428"/>
                  </a:lnTo>
                  <a:lnTo>
                    <a:pt x="31241" y="5334"/>
                  </a:lnTo>
                  <a:lnTo>
                    <a:pt x="35147" y="11144"/>
                  </a:lnTo>
                  <a:lnTo>
                    <a:pt x="36575" y="18287"/>
                  </a:lnTo>
                  <a:lnTo>
                    <a:pt x="35147" y="25431"/>
                  </a:lnTo>
                  <a:lnTo>
                    <a:pt x="31241" y="31241"/>
                  </a:lnTo>
                  <a:lnTo>
                    <a:pt x="25431" y="35147"/>
                  </a:lnTo>
                  <a:lnTo>
                    <a:pt x="18287" y="36575"/>
                  </a:lnTo>
                  <a:lnTo>
                    <a:pt x="11144" y="35147"/>
                  </a:lnTo>
                  <a:lnTo>
                    <a:pt x="5334" y="31241"/>
                  </a:lnTo>
                  <a:lnTo>
                    <a:pt x="1428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76900" y="3553967"/>
              <a:ext cx="227075" cy="144780"/>
            </a:xfrm>
            <a:prstGeom prst="rect">
              <a:avLst/>
            </a:prstGeom>
          </p:spPr>
        </p:pic>
      </p:grpSp>
      <p:sp>
        <p:nvSpPr>
          <p:cNvPr id="141" name="object 141"/>
          <p:cNvSpPr txBox="1"/>
          <p:nvPr/>
        </p:nvSpPr>
        <p:spPr>
          <a:xfrm>
            <a:off x="7988045" y="1368933"/>
            <a:ext cx="6724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ustaining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7953756" y="1690116"/>
            <a:ext cx="381000" cy="220979"/>
          </a:xfrm>
          <a:prstGeom prst="rect">
            <a:avLst/>
          </a:prstGeom>
          <a:ln w="6096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67310">
              <a:lnSpc>
                <a:spcPct val="100000"/>
              </a:lnSpc>
              <a:spcBef>
                <a:spcPts val="240"/>
              </a:spcBef>
            </a:pPr>
            <a:r>
              <a:rPr sz="1100" spc="-5" dirty="0">
                <a:latin typeface="Arial"/>
                <a:cs typeface="Arial"/>
              </a:rPr>
              <a:t>BSB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8494776" y="1682495"/>
            <a:ext cx="381000" cy="219710"/>
          </a:xfrm>
          <a:prstGeom prst="rect">
            <a:avLst/>
          </a:prstGeom>
          <a:ln w="6096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67945">
              <a:lnSpc>
                <a:spcPct val="100000"/>
              </a:lnSpc>
              <a:spcBef>
                <a:spcPts val="235"/>
              </a:spcBef>
            </a:pPr>
            <a:r>
              <a:rPr sz="1100" spc="-5" dirty="0">
                <a:latin typeface="Arial"/>
                <a:cs typeface="Arial"/>
              </a:rPr>
              <a:t>BEB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44" name="object 144"/>
          <p:cNvGrpSpPr/>
          <p:nvPr/>
        </p:nvGrpSpPr>
        <p:grpSpPr>
          <a:xfrm>
            <a:off x="8503919" y="2363723"/>
            <a:ext cx="370840" cy="277495"/>
            <a:chOff x="8503919" y="2363723"/>
            <a:chExt cx="370840" cy="277495"/>
          </a:xfrm>
        </p:grpSpPr>
        <p:sp>
          <p:nvSpPr>
            <p:cNvPr id="145" name="object 145"/>
            <p:cNvSpPr/>
            <p:nvPr/>
          </p:nvSpPr>
          <p:spPr>
            <a:xfrm>
              <a:off x="8508491" y="2424683"/>
              <a:ext cx="361315" cy="212090"/>
            </a:xfrm>
            <a:custGeom>
              <a:avLst/>
              <a:gdLst/>
              <a:ahLst/>
              <a:cxnLst/>
              <a:rect l="l" t="t" r="r" b="b"/>
              <a:pathLst>
                <a:path w="361315" h="212089">
                  <a:moveTo>
                    <a:pt x="0" y="211836"/>
                  </a:moveTo>
                  <a:lnTo>
                    <a:pt x="361188" y="211836"/>
                  </a:lnTo>
                  <a:lnTo>
                    <a:pt x="361188" y="0"/>
                  </a:lnTo>
                  <a:lnTo>
                    <a:pt x="0" y="0"/>
                  </a:lnTo>
                  <a:lnTo>
                    <a:pt x="0" y="21183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670035" y="2368295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30">
                  <a:moveTo>
                    <a:pt x="18288" y="0"/>
                  </a:moveTo>
                  <a:lnTo>
                    <a:pt x="11144" y="1428"/>
                  </a:lnTo>
                  <a:lnTo>
                    <a:pt x="5334" y="5334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4" y="31241"/>
                  </a:lnTo>
                  <a:lnTo>
                    <a:pt x="11144" y="35147"/>
                  </a:lnTo>
                  <a:lnTo>
                    <a:pt x="18288" y="36575"/>
                  </a:lnTo>
                  <a:lnTo>
                    <a:pt x="25431" y="35147"/>
                  </a:lnTo>
                  <a:lnTo>
                    <a:pt x="31242" y="31241"/>
                  </a:lnTo>
                  <a:lnTo>
                    <a:pt x="35147" y="25431"/>
                  </a:lnTo>
                  <a:lnTo>
                    <a:pt x="36575" y="18287"/>
                  </a:lnTo>
                  <a:lnTo>
                    <a:pt x="35147" y="11144"/>
                  </a:lnTo>
                  <a:lnTo>
                    <a:pt x="31242" y="5334"/>
                  </a:lnTo>
                  <a:lnTo>
                    <a:pt x="25431" y="142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670035" y="2368295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30">
                  <a:moveTo>
                    <a:pt x="0" y="18287"/>
                  </a:moveTo>
                  <a:lnTo>
                    <a:pt x="1428" y="11144"/>
                  </a:lnTo>
                  <a:lnTo>
                    <a:pt x="5334" y="5334"/>
                  </a:lnTo>
                  <a:lnTo>
                    <a:pt x="11144" y="1428"/>
                  </a:lnTo>
                  <a:lnTo>
                    <a:pt x="18288" y="0"/>
                  </a:lnTo>
                  <a:lnTo>
                    <a:pt x="25431" y="1428"/>
                  </a:lnTo>
                  <a:lnTo>
                    <a:pt x="31242" y="5334"/>
                  </a:lnTo>
                  <a:lnTo>
                    <a:pt x="35147" y="11144"/>
                  </a:lnTo>
                  <a:lnTo>
                    <a:pt x="36575" y="18287"/>
                  </a:lnTo>
                  <a:lnTo>
                    <a:pt x="35147" y="25431"/>
                  </a:lnTo>
                  <a:lnTo>
                    <a:pt x="31242" y="31241"/>
                  </a:lnTo>
                  <a:lnTo>
                    <a:pt x="25431" y="35147"/>
                  </a:lnTo>
                  <a:lnTo>
                    <a:pt x="18288" y="36575"/>
                  </a:lnTo>
                  <a:lnTo>
                    <a:pt x="11144" y="35147"/>
                  </a:lnTo>
                  <a:lnTo>
                    <a:pt x="5334" y="31241"/>
                  </a:lnTo>
                  <a:lnTo>
                    <a:pt x="1428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735567" y="2368295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30">
                  <a:moveTo>
                    <a:pt x="18287" y="0"/>
                  </a:moveTo>
                  <a:lnTo>
                    <a:pt x="11144" y="1428"/>
                  </a:lnTo>
                  <a:lnTo>
                    <a:pt x="5333" y="5334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3" y="31241"/>
                  </a:lnTo>
                  <a:lnTo>
                    <a:pt x="11144" y="35147"/>
                  </a:lnTo>
                  <a:lnTo>
                    <a:pt x="18287" y="36575"/>
                  </a:lnTo>
                  <a:lnTo>
                    <a:pt x="25431" y="35147"/>
                  </a:lnTo>
                  <a:lnTo>
                    <a:pt x="31242" y="31241"/>
                  </a:lnTo>
                  <a:lnTo>
                    <a:pt x="35147" y="25431"/>
                  </a:lnTo>
                  <a:lnTo>
                    <a:pt x="36575" y="18287"/>
                  </a:lnTo>
                  <a:lnTo>
                    <a:pt x="35147" y="11144"/>
                  </a:lnTo>
                  <a:lnTo>
                    <a:pt x="31241" y="5334"/>
                  </a:lnTo>
                  <a:lnTo>
                    <a:pt x="25431" y="1428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735567" y="2368295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30">
                  <a:moveTo>
                    <a:pt x="0" y="18287"/>
                  </a:moveTo>
                  <a:lnTo>
                    <a:pt x="1428" y="11144"/>
                  </a:lnTo>
                  <a:lnTo>
                    <a:pt x="5333" y="5334"/>
                  </a:lnTo>
                  <a:lnTo>
                    <a:pt x="11144" y="1428"/>
                  </a:lnTo>
                  <a:lnTo>
                    <a:pt x="18287" y="0"/>
                  </a:lnTo>
                  <a:lnTo>
                    <a:pt x="25431" y="1428"/>
                  </a:lnTo>
                  <a:lnTo>
                    <a:pt x="31241" y="5334"/>
                  </a:lnTo>
                  <a:lnTo>
                    <a:pt x="35147" y="11144"/>
                  </a:lnTo>
                  <a:lnTo>
                    <a:pt x="36575" y="18287"/>
                  </a:lnTo>
                  <a:lnTo>
                    <a:pt x="35147" y="25431"/>
                  </a:lnTo>
                  <a:lnTo>
                    <a:pt x="31242" y="31241"/>
                  </a:lnTo>
                  <a:lnTo>
                    <a:pt x="25431" y="35147"/>
                  </a:lnTo>
                  <a:lnTo>
                    <a:pt x="18287" y="36575"/>
                  </a:lnTo>
                  <a:lnTo>
                    <a:pt x="11144" y="35147"/>
                  </a:lnTo>
                  <a:lnTo>
                    <a:pt x="5333" y="31241"/>
                  </a:lnTo>
                  <a:lnTo>
                    <a:pt x="1428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601455" y="2368295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30">
                  <a:moveTo>
                    <a:pt x="18288" y="0"/>
                  </a:moveTo>
                  <a:lnTo>
                    <a:pt x="11144" y="1428"/>
                  </a:lnTo>
                  <a:lnTo>
                    <a:pt x="5333" y="5334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4" y="31241"/>
                  </a:lnTo>
                  <a:lnTo>
                    <a:pt x="11144" y="35147"/>
                  </a:lnTo>
                  <a:lnTo>
                    <a:pt x="18288" y="36575"/>
                  </a:lnTo>
                  <a:lnTo>
                    <a:pt x="25431" y="35147"/>
                  </a:lnTo>
                  <a:lnTo>
                    <a:pt x="31242" y="31241"/>
                  </a:lnTo>
                  <a:lnTo>
                    <a:pt x="35147" y="25431"/>
                  </a:lnTo>
                  <a:lnTo>
                    <a:pt x="36575" y="18287"/>
                  </a:lnTo>
                  <a:lnTo>
                    <a:pt x="35147" y="11144"/>
                  </a:lnTo>
                  <a:lnTo>
                    <a:pt x="31242" y="5334"/>
                  </a:lnTo>
                  <a:lnTo>
                    <a:pt x="25431" y="142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601455" y="2368295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30">
                  <a:moveTo>
                    <a:pt x="0" y="18287"/>
                  </a:moveTo>
                  <a:lnTo>
                    <a:pt x="1428" y="11144"/>
                  </a:lnTo>
                  <a:lnTo>
                    <a:pt x="5333" y="5334"/>
                  </a:lnTo>
                  <a:lnTo>
                    <a:pt x="11144" y="1428"/>
                  </a:lnTo>
                  <a:lnTo>
                    <a:pt x="18288" y="0"/>
                  </a:lnTo>
                  <a:lnTo>
                    <a:pt x="25431" y="1428"/>
                  </a:lnTo>
                  <a:lnTo>
                    <a:pt x="31242" y="5334"/>
                  </a:lnTo>
                  <a:lnTo>
                    <a:pt x="35147" y="11144"/>
                  </a:lnTo>
                  <a:lnTo>
                    <a:pt x="36575" y="18287"/>
                  </a:lnTo>
                  <a:lnTo>
                    <a:pt x="35147" y="25431"/>
                  </a:lnTo>
                  <a:lnTo>
                    <a:pt x="31242" y="31241"/>
                  </a:lnTo>
                  <a:lnTo>
                    <a:pt x="25431" y="35147"/>
                  </a:lnTo>
                  <a:lnTo>
                    <a:pt x="18288" y="36575"/>
                  </a:lnTo>
                  <a:lnTo>
                    <a:pt x="11144" y="35147"/>
                  </a:lnTo>
                  <a:lnTo>
                    <a:pt x="5334" y="31241"/>
                  </a:lnTo>
                  <a:lnTo>
                    <a:pt x="1428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81643" y="2461259"/>
              <a:ext cx="227075" cy="144780"/>
            </a:xfrm>
            <a:prstGeom prst="rect">
              <a:avLst/>
            </a:prstGeom>
          </p:spPr>
        </p:pic>
      </p:grpSp>
      <p:sp>
        <p:nvSpPr>
          <p:cNvPr id="153" name="object 153"/>
          <p:cNvSpPr txBox="1"/>
          <p:nvPr/>
        </p:nvSpPr>
        <p:spPr>
          <a:xfrm>
            <a:off x="8506968" y="2046732"/>
            <a:ext cx="381000" cy="220979"/>
          </a:xfrm>
          <a:prstGeom prst="rect">
            <a:avLst/>
          </a:prstGeom>
          <a:ln w="6096">
            <a:solidFill>
              <a:srgbClr val="000000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160"/>
              </a:spcBef>
            </a:pPr>
            <a:r>
              <a:rPr sz="1100" spc="-20" dirty="0">
                <a:latin typeface="Arial"/>
                <a:cs typeface="Arial"/>
              </a:rPr>
              <a:t>MP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54" name="object 154"/>
          <p:cNvGrpSpPr/>
          <p:nvPr/>
        </p:nvGrpSpPr>
        <p:grpSpPr>
          <a:xfrm>
            <a:off x="8590788" y="1943100"/>
            <a:ext cx="193675" cy="67310"/>
            <a:chOff x="8590788" y="1943100"/>
            <a:chExt cx="193675" cy="67310"/>
          </a:xfrm>
        </p:grpSpPr>
        <p:sp>
          <p:nvSpPr>
            <p:cNvPr id="155" name="object 155"/>
            <p:cNvSpPr/>
            <p:nvPr/>
          </p:nvSpPr>
          <p:spPr>
            <a:xfrm>
              <a:off x="8595360" y="1947672"/>
              <a:ext cx="43180" cy="58419"/>
            </a:xfrm>
            <a:custGeom>
              <a:avLst/>
              <a:gdLst/>
              <a:ahLst/>
              <a:cxnLst/>
              <a:rect l="l" t="t" r="r" b="b"/>
              <a:pathLst>
                <a:path w="43179" h="58419">
                  <a:moveTo>
                    <a:pt x="21336" y="0"/>
                  </a:moveTo>
                  <a:lnTo>
                    <a:pt x="13019" y="2274"/>
                  </a:lnTo>
                  <a:lnTo>
                    <a:pt x="6238" y="8477"/>
                  </a:lnTo>
                  <a:lnTo>
                    <a:pt x="1672" y="17680"/>
                  </a:lnTo>
                  <a:lnTo>
                    <a:pt x="0" y="28955"/>
                  </a:lnTo>
                  <a:lnTo>
                    <a:pt x="1672" y="40231"/>
                  </a:lnTo>
                  <a:lnTo>
                    <a:pt x="6238" y="49434"/>
                  </a:lnTo>
                  <a:lnTo>
                    <a:pt x="13019" y="55637"/>
                  </a:lnTo>
                  <a:lnTo>
                    <a:pt x="21336" y="57912"/>
                  </a:lnTo>
                  <a:lnTo>
                    <a:pt x="29652" y="55637"/>
                  </a:lnTo>
                  <a:lnTo>
                    <a:pt x="36433" y="49434"/>
                  </a:lnTo>
                  <a:lnTo>
                    <a:pt x="40999" y="40231"/>
                  </a:lnTo>
                  <a:lnTo>
                    <a:pt x="42672" y="28955"/>
                  </a:lnTo>
                  <a:lnTo>
                    <a:pt x="40999" y="17680"/>
                  </a:lnTo>
                  <a:lnTo>
                    <a:pt x="36433" y="8477"/>
                  </a:lnTo>
                  <a:lnTo>
                    <a:pt x="29652" y="227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595360" y="1947672"/>
              <a:ext cx="43180" cy="58419"/>
            </a:xfrm>
            <a:custGeom>
              <a:avLst/>
              <a:gdLst/>
              <a:ahLst/>
              <a:cxnLst/>
              <a:rect l="l" t="t" r="r" b="b"/>
              <a:pathLst>
                <a:path w="43179" h="58419">
                  <a:moveTo>
                    <a:pt x="0" y="28955"/>
                  </a:moveTo>
                  <a:lnTo>
                    <a:pt x="1672" y="17680"/>
                  </a:lnTo>
                  <a:lnTo>
                    <a:pt x="6238" y="8477"/>
                  </a:lnTo>
                  <a:lnTo>
                    <a:pt x="13019" y="2274"/>
                  </a:lnTo>
                  <a:lnTo>
                    <a:pt x="21336" y="0"/>
                  </a:lnTo>
                  <a:lnTo>
                    <a:pt x="29652" y="2274"/>
                  </a:lnTo>
                  <a:lnTo>
                    <a:pt x="36433" y="8477"/>
                  </a:lnTo>
                  <a:lnTo>
                    <a:pt x="40999" y="17680"/>
                  </a:lnTo>
                  <a:lnTo>
                    <a:pt x="42672" y="28955"/>
                  </a:lnTo>
                  <a:lnTo>
                    <a:pt x="40999" y="40231"/>
                  </a:lnTo>
                  <a:lnTo>
                    <a:pt x="36433" y="49434"/>
                  </a:lnTo>
                  <a:lnTo>
                    <a:pt x="29652" y="55637"/>
                  </a:lnTo>
                  <a:lnTo>
                    <a:pt x="21336" y="57912"/>
                  </a:lnTo>
                  <a:lnTo>
                    <a:pt x="13019" y="55637"/>
                  </a:lnTo>
                  <a:lnTo>
                    <a:pt x="6238" y="49434"/>
                  </a:lnTo>
                  <a:lnTo>
                    <a:pt x="1672" y="40231"/>
                  </a:lnTo>
                  <a:lnTo>
                    <a:pt x="0" y="2895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62416" y="1943100"/>
              <a:ext cx="121920" cy="67056"/>
            </a:xfrm>
            <a:prstGeom prst="rect">
              <a:avLst/>
            </a:prstGeom>
          </p:spPr>
        </p:pic>
      </p:grpSp>
      <p:grpSp>
        <p:nvGrpSpPr>
          <p:cNvPr id="158" name="object 158"/>
          <p:cNvGrpSpPr/>
          <p:nvPr/>
        </p:nvGrpSpPr>
        <p:grpSpPr>
          <a:xfrm>
            <a:off x="6749668" y="1781429"/>
            <a:ext cx="495934" cy="332740"/>
            <a:chOff x="6749668" y="1781429"/>
            <a:chExt cx="495934" cy="332740"/>
          </a:xfrm>
        </p:grpSpPr>
        <p:sp>
          <p:nvSpPr>
            <p:cNvPr id="159" name="object 159"/>
            <p:cNvSpPr/>
            <p:nvPr/>
          </p:nvSpPr>
          <p:spPr>
            <a:xfrm>
              <a:off x="6861047" y="1891284"/>
              <a:ext cx="381000" cy="219710"/>
            </a:xfrm>
            <a:custGeom>
              <a:avLst/>
              <a:gdLst/>
              <a:ahLst/>
              <a:cxnLst/>
              <a:rect l="l" t="t" r="r" b="b"/>
              <a:pathLst>
                <a:path w="381000" h="219710">
                  <a:moveTo>
                    <a:pt x="0" y="219456"/>
                  </a:moveTo>
                  <a:lnTo>
                    <a:pt x="381000" y="219456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19456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6864095" y="1892808"/>
              <a:ext cx="376555" cy="215265"/>
            </a:xfrm>
            <a:custGeom>
              <a:avLst/>
              <a:gdLst/>
              <a:ahLst/>
              <a:cxnLst/>
              <a:rect l="l" t="t" r="r" b="b"/>
              <a:pathLst>
                <a:path w="376554" h="215264">
                  <a:moveTo>
                    <a:pt x="0" y="214883"/>
                  </a:moveTo>
                  <a:lnTo>
                    <a:pt x="373379" y="1524"/>
                  </a:lnTo>
                </a:path>
                <a:path w="376554" h="215264">
                  <a:moveTo>
                    <a:pt x="0" y="0"/>
                  </a:moveTo>
                  <a:lnTo>
                    <a:pt x="376427" y="214883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6752843" y="1784604"/>
              <a:ext cx="342900" cy="218440"/>
            </a:xfrm>
            <a:custGeom>
              <a:avLst/>
              <a:gdLst/>
              <a:ahLst/>
              <a:cxnLst/>
              <a:rect l="l" t="t" r="r" b="b"/>
              <a:pathLst>
                <a:path w="342900" h="218439">
                  <a:moveTo>
                    <a:pt x="342900" y="0"/>
                  </a:moveTo>
                  <a:lnTo>
                    <a:pt x="0" y="0"/>
                  </a:lnTo>
                  <a:lnTo>
                    <a:pt x="0" y="217932"/>
                  </a:lnTo>
                  <a:lnTo>
                    <a:pt x="342900" y="217932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6752843" y="1784604"/>
              <a:ext cx="342900" cy="218440"/>
            </a:xfrm>
            <a:custGeom>
              <a:avLst/>
              <a:gdLst/>
              <a:ahLst/>
              <a:cxnLst/>
              <a:rect l="l" t="t" r="r" b="b"/>
              <a:pathLst>
                <a:path w="342900" h="218439">
                  <a:moveTo>
                    <a:pt x="0" y="217932"/>
                  </a:moveTo>
                  <a:lnTo>
                    <a:pt x="342900" y="217932"/>
                  </a:lnTo>
                  <a:lnTo>
                    <a:pt x="342900" y="0"/>
                  </a:lnTo>
                  <a:lnTo>
                    <a:pt x="0" y="0"/>
                  </a:lnTo>
                  <a:lnTo>
                    <a:pt x="0" y="217932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6754367" y="1787652"/>
              <a:ext cx="340360" cy="212090"/>
            </a:xfrm>
            <a:custGeom>
              <a:avLst/>
              <a:gdLst/>
              <a:ahLst/>
              <a:cxnLst/>
              <a:rect l="l" t="t" r="r" b="b"/>
              <a:pathLst>
                <a:path w="340359" h="212089">
                  <a:moveTo>
                    <a:pt x="0" y="211836"/>
                  </a:moveTo>
                  <a:lnTo>
                    <a:pt x="339851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4" name="object 164"/>
          <p:cNvGrpSpPr/>
          <p:nvPr/>
        </p:nvGrpSpPr>
        <p:grpSpPr>
          <a:xfrm>
            <a:off x="6224015" y="1680972"/>
            <a:ext cx="388620" cy="233679"/>
            <a:chOff x="6224015" y="1680972"/>
            <a:chExt cx="388620" cy="233679"/>
          </a:xfrm>
        </p:grpSpPr>
        <p:sp>
          <p:nvSpPr>
            <p:cNvPr id="165" name="object 165"/>
            <p:cNvSpPr/>
            <p:nvPr/>
          </p:nvSpPr>
          <p:spPr>
            <a:xfrm>
              <a:off x="6227063" y="1684020"/>
              <a:ext cx="382905" cy="227329"/>
            </a:xfrm>
            <a:custGeom>
              <a:avLst/>
              <a:gdLst/>
              <a:ahLst/>
              <a:cxnLst/>
              <a:rect l="l" t="t" r="r" b="b"/>
              <a:pathLst>
                <a:path w="382904" h="227330">
                  <a:moveTo>
                    <a:pt x="0" y="227075"/>
                  </a:moveTo>
                  <a:lnTo>
                    <a:pt x="382523" y="227075"/>
                  </a:lnTo>
                  <a:lnTo>
                    <a:pt x="382523" y="0"/>
                  </a:lnTo>
                  <a:lnTo>
                    <a:pt x="0" y="0"/>
                  </a:lnTo>
                  <a:lnTo>
                    <a:pt x="0" y="227075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6499" y="1723644"/>
              <a:ext cx="271272" cy="143256"/>
            </a:xfrm>
            <a:prstGeom prst="rect">
              <a:avLst/>
            </a:prstGeom>
          </p:spPr>
        </p:pic>
      </p:grpSp>
      <p:grpSp>
        <p:nvGrpSpPr>
          <p:cNvPr id="167" name="object 167"/>
          <p:cNvGrpSpPr/>
          <p:nvPr/>
        </p:nvGrpSpPr>
        <p:grpSpPr>
          <a:xfrm>
            <a:off x="7304531" y="1674876"/>
            <a:ext cx="469900" cy="317500"/>
            <a:chOff x="7304531" y="1674876"/>
            <a:chExt cx="469900" cy="317500"/>
          </a:xfrm>
        </p:grpSpPr>
        <p:sp>
          <p:nvSpPr>
            <p:cNvPr id="168" name="object 168"/>
            <p:cNvSpPr/>
            <p:nvPr/>
          </p:nvSpPr>
          <p:spPr>
            <a:xfrm>
              <a:off x="7389875" y="1767840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80">
                  <a:moveTo>
                    <a:pt x="0" y="220979"/>
                  </a:moveTo>
                  <a:lnTo>
                    <a:pt x="381000" y="2209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7392923" y="1769364"/>
              <a:ext cx="376555" cy="216535"/>
            </a:xfrm>
            <a:custGeom>
              <a:avLst/>
              <a:gdLst/>
              <a:ahLst/>
              <a:cxnLst/>
              <a:rect l="l" t="t" r="r" b="b"/>
              <a:pathLst>
                <a:path w="376554" h="216535">
                  <a:moveTo>
                    <a:pt x="0" y="216408"/>
                  </a:moveTo>
                  <a:lnTo>
                    <a:pt x="373379" y="1524"/>
                  </a:lnTo>
                </a:path>
                <a:path w="376554" h="216535">
                  <a:moveTo>
                    <a:pt x="0" y="0"/>
                  </a:moveTo>
                  <a:lnTo>
                    <a:pt x="376427" y="216408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7307579" y="1677924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80">
                  <a:moveTo>
                    <a:pt x="381000" y="0"/>
                  </a:moveTo>
                  <a:lnTo>
                    <a:pt x="0" y="0"/>
                  </a:lnTo>
                  <a:lnTo>
                    <a:pt x="0" y="220979"/>
                  </a:lnTo>
                  <a:lnTo>
                    <a:pt x="381000" y="220979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7307579" y="1677924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80">
                  <a:moveTo>
                    <a:pt x="0" y="220979"/>
                  </a:moveTo>
                  <a:lnTo>
                    <a:pt x="381000" y="2209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7310627" y="1679448"/>
              <a:ext cx="375285" cy="216535"/>
            </a:xfrm>
            <a:custGeom>
              <a:avLst/>
              <a:gdLst/>
              <a:ahLst/>
              <a:cxnLst/>
              <a:rect l="l" t="t" r="r" b="b"/>
              <a:pathLst>
                <a:path w="375284" h="216535">
                  <a:moveTo>
                    <a:pt x="0" y="216407"/>
                  </a:moveTo>
                  <a:lnTo>
                    <a:pt x="371855" y="3048"/>
                  </a:lnTo>
                </a:path>
                <a:path w="375284" h="216535">
                  <a:moveTo>
                    <a:pt x="0" y="0"/>
                  </a:moveTo>
                  <a:lnTo>
                    <a:pt x="374903" y="216407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3" name="object 173"/>
          <p:cNvGrpSpPr/>
          <p:nvPr/>
        </p:nvGrpSpPr>
        <p:grpSpPr>
          <a:xfrm>
            <a:off x="7376159" y="2141220"/>
            <a:ext cx="475615" cy="390525"/>
            <a:chOff x="7376159" y="2141220"/>
            <a:chExt cx="475615" cy="390525"/>
          </a:xfrm>
        </p:grpSpPr>
        <p:sp>
          <p:nvSpPr>
            <p:cNvPr id="174" name="object 174"/>
            <p:cNvSpPr/>
            <p:nvPr/>
          </p:nvSpPr>
          <p:spPr>
            <a:xfrm>
              <a:off x="7485887" y="2314956"/>
              <a:ext cx="361315" cy="212090"/>
            </a:xfrm>
            <a:custGeom>
              <a:avLst/>
              <a:gdLst/>
              <a:ahLst/>
              <a:cxnLst/>
              <a:rect l="l" t="t" r="r" b="b"/>
              <a:pathLst>
                <a:path w="361315" h="212089">
                  <a:moveTo>
                    <a:pt x="0" y="211836"/>
                  </a:moveTo>
                  <a:lnTo>
                    <a:pt x="361188" y="211836"/>
                  </a:lnTo>
                  <a:lnTo>
                    <a:pt x="361188" y="0"/>
                  </a:lnTo>
                  <a:lnTo>
                    <a:pt x="0" y="0"/>
                  </a:lnTo>
                  <a:lnTo>
                    <a:pt x="0" y="21183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7714487" y="2408682"/>
              <a:ext cx="71755" cy="0"/>
            </a:xfrm>
            <a:custGeom>
              <a:avLst/>
              <a:gdLst/>
              <a:ahLst/>
              <a:cxnLst/>
              <a:rect l="l" t="t" r="r" b="b"/>
              <a:pathLst>
                <a:path w="71754">
                  <a:moveTo>
                    <a:pt x="0" y="0"/>
                  </a:moveTo>
                  <a:lnTo>
                    <a:pt x="7162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59039" y="2351532"/>
              <a:ext cx="227076" cy="144780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7380731" y="2200656"/>
              <a:ext cx="361315" cy="213360"/>
            </a:xfrm>
            <a:custGeom>
              <a:avLst/>
              <a:gdLst/>
              <a:ahLst/>
              <a:cxnLst/>
              <a:rect l="l" t="t" r="r" b="b"/>
              <a:pathLst>
                <a:path w="361315" h="213360">
                  <a:moveTo>
                    <a:pt x="361188" y="0"/>
                  </a:moveTo>
                  <a:lnTo>
                    <a:pt x="0" y="0"/>
                  </a:lnTo>
                  <a:lnTo>
                    <a:pt x="0" y="213360"/>
                  </a:lnTo>
                  <a:lnTo>
                    <a:pt x="361188" y="213360"/>
                  </a:lnTo>
                  <a:lnTo>
                    <a:pt x="3611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7380731" y="2200656"/>
              <a:ext cx="361315" cy="213360"/>
            </a:xfrm>
            <a:custGeom>
              <a:avLst/>
              <a:gdLst/>
              <a:ahLst/>
              <a:cxnLst/>
              <a:rect l="l" t="t" r="r" b="b"/>
              <a:pathLst>
                <a:path w="361315" h="213360">
                  <a:moveTo>
                    <a:pt x="0" y="213360"/>
                  </a:moveTo>
                  <a:lnTo>
                    <a:pt x="361188" y="213360"/>
                  </a:lnTo>
                  <a:lnTo>
                    <a:pt x="361188" y="0"/>
                  </a:lnTo>
                  <a:lnTo>
                    <a:pt x="0" y="0"/>
                  </a:lnTo>
                  <a:lnTo>
                    <a:pt x="0" y="21336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7542275" y="2145792"/>
              <a:ext cx="36830" cy="35560"/>
            </a:xfrm>
            <a:custGeom>
              <a:avLst/>
              <a:gdLst/>
              <a:ahLst/>
              <a:cxnLst/>
              <a:rect l="l" t="t" r="r" b="b"/>
              <a:pathLst>
                <a:path w="36829" h="35560">
                  <a:moveTo>
                    <a:pt x="28448" y="0"/>
                  </a:moveTo>
                  <a:lnTo>
                    <a:pt x="8127" y="0"/>
                  </a:lnTo>
                  <a:lnTo>
                    <a:pt x="0" y="7874"/>
                  </a:lnTo>
                  <a:lnTo>
                    <a:pt x="0" y="17525"/>
                  </a:lnTo>
                  <a:lnTo>
                    <a:pt x="0" y="27178"/>
                  </a:lnTo>
                  <a:lnTo>
                    <a:pt x="8127" y="35052"/>
                  </a:lnTo>
                  <a:lnTo>
                    <a:pt x="28448" y="35052"/>
                  </a:lnTo>
                  <a:lnTo>
                    <a:pt x="36575" y="27178"/>
                  </a:lnTo>
                  <a:lnTo>
                    <a:pt x="36575" y="7874"/>
                  </a:lnTo>
                  <a:lnTo>
                    <a:pt x="284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7542275" y="2145792"/>
              <a:ext cx="36830" cy="35560"/>
            </a:xfrm>
            <a:custGeom>
              <a:avLst/>
              <a:gdLst/>
              <a:ahLst/>
              <a:cxnLst/>
              <a:rect l="l" t="t" r="r" b="b"/>
              <a:pathLst>
                <a:path w="36829" h="35560">
                  <a:moveTo>
                    <a:pt x="0" y="17525"/>
                  </a:moveTo>
                  <a:lnTo>
                    <a:pt x="0" y="7874"/>
                  </a:lnTo>
                  <a:lnTo>
                    <a:pt x="8127" y="0"/>
                  </a:lnTo>
                  <a:lnTo>
                    <a:pt x="18288" y="0"/>
                  </a:lnTo>
                  <a:lnTo>
                    <a:pt x="28448" y="0"/>
                  </a:lnTo>
                  <a:lnTo>
                    <a:pt x="36575" y="7874"/>
                  </a:lnTo>
                  <a:lnTo>
                    <a:pt x="36575" y="17525"/>
                  </a:lnTo>
                  <a:lnTo>
                    <a:pt x="36575" y="27178"/>
                  </a:lnTo>
                  <a:lnTo>
                    <a:pt x="28448" y="35052"/>
                  </a:lnTo>
                  <a:lnTo>
                    <a:pt x="18288" y="35052"/>
                  </a:lnTo>
                  <a:lnTo>
                    <a:pt x="8127" y="35052"/>
                  </a:lnTo>
                  <a:lnTo>
                    <a:pt x="0" y="27178"/>
                  </a:lnTo>
                  <a:lnTo>
                    <a:pt x="0" y="1752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7609331" y="2145792"/>
              <a:ext cx="36830" cy="35560"/>
            </a:xfrm>
            <a:custGeom>
              <a:avLst/>
              <a:gdLst/>
              <a:ahLst/>
              <a:cxnLst/>
              <a:rect l="l" t="t" r="r" b="b"/>
              <a:pathLst>
                <a:path w="36829" h="35560">
                  <a:moveTo>
                    <a:pt x="28448" y="0"/>
                  </a:moveTo>
                  <a:lnTo>
                    <a:pt x="8127" y="0"/>
                  </a:lnTo>
                  <a:lnTo>
                    <a:pt x="0" y="7874"/>
                  </a:lnTo>
                  <a:lnTo>
                    <a:pt x="0" y="17525"/>
                  </a:lnTo>
                  <a:lnTo>
                    <a:pt x="0" y="27178"/>
                  </a:lnTo>
                  <a:lnTo>
                    <a:pt x="8127" y="35052"/>
                  </a:lnTo>
                  <a:lnTo>
                    <a:pt x="28448" y="35052"/>
                  </a:lnTo>
                  <a:lnTo>
                    <a:pt x="36575" y="27178"/>
                  </a:lnTo>
                  <a:lnTo>
                    <a:pt x="36575" y="7874"/>
                  </a:lnTo>
                  <a:lnTo>
                    <a:pt x="284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7609331" y="2145792"/>
              <a:ext cx="36830" cy="35560"/>
            </a:xfrm>
            <a:custGeom>
              <a:avLst/>
              <a:gdLst/>
              <a:ahLst/>
              <a:cxnLst/>
              <a:rect l="l" t="t" r="r" b="b"/>
              <a:pathLst>
                <a:path w="36829" h="35560">
                  <a:moveTo>
                    <a:pt x="0" y="17525"/>
                  </a:moveTo>
                  <a:lnTo>
                    <a:pt x="0" y="7874"/>
                  </a:lnTo>
                  <a:lnTo>
                    <a:pt x="8127" y="0"/>
                  </a:lnTo>
                  <a:lnTo>
                    <a:pt x="18288" y="0"/>
                  </a:lnTo>
                  <a:lnTo>
                    <a:pt x="28448" y="0"/>
                  </a:lnTo>
                  <a:lnTo>
                    <a:pt x="36575" y="7874"/>
                  </a:lnTo>
                  <a:lnTo>
                    <a:pt x="36575" y="17525"/>
                  </a:lnTo>
                  <a:lnTo>
                    <a:pt x="36575" y="27178"/>
                  </a:lnTo>
                  <a:lnTo>
                    <a:pt x="28448" y="35052"/>
                  </a:lnTo>
                  <a:lnTo>
                    <a:pt x="18288" y="35052"/>
                  </a:lnTo>
                  <a:lnTo>
                    <a:pt x="8127" y="35052"/>
                  </a:lnTo>
                  <a:lnTo>
                    <a:pt x="0" y="27178"/>
                  </a:lnTo>
                  <a:lnTo>
                    <a:pt x="0" y="1752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7473695" y="2145792"/>
              <a:ext cx="36830" cy="35560"/>
            </a:xfrm>
            <a:custGeom>
              <a:avLst/>
              <a:gdLst/>
              <a:ahLst/>
              <a:cxnLst/>
              <a:rect l="l" t="t" r="r" b="b"/>
              <a:pathLst>
                <a:path w="36829" h="35560">
                  <a:moveTo>
                    <a:pt x="28448" y="0"/>
                  </a:moveTo>
                  <a:lnTo>
                    <a:pt x="8127" y="0"/>
                  </a:lnTo>
                  <a:lnTo>
                    <a:pt x="0" y="7874"/>
                  </a:lnTo>
                  <a:lnTo>
                    <a:pt x="0" y="17525"/>
                  </a:lnTo>
                  <a:lnTo>
                    <a:pt x="0" y="27178"/>
                  </a:lnTo>
                  <a:lnTo>
                    <a:pt x="8127" y="35052"/>
                  </a:lnTo>
                  <a:lnTo>
                    <a:pt x="28448" y="35052"/>
                  </a:lnTo>
                  <a:lnTo>
                    <a:pt x="36575" y="27178"/>
                  </a:lnTo>
                  <a:lnTo>
                    <a:pt x="36575" y="7874"/>
                  </a:lnTo>
                  <a:lnTo>
                    <a:pt x="284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7473695" y="2145792"/>
              <a:ext cx="36830" cy="35560"/>
            </a:xfrm>
            <a:custGeom>
              <a:avLst/>
              <a:gdLst/>
              <a:ahLst/>
              <a:cxnLst/>
              <a:rect l="l" t="t" r="r" b="b"/>
              <a:pathLst>
                <a:path w="36829" h="35560">
                  <a:moveTo>
                    <a:pt x="0" y="17525"/>
                  </a:moveTo>
                  <a:lnTo>
                    <a:pt x="0" y="7874"/>
                  </a:lnTo>
                  <a:lnTo>
                    <a:pt x="8127" y="0"/>
                  </a:lnTo>
                  <a:lnTo>
                    <a:pt x="18287" y="0"/>
                  </a:lnTo>
                  <a:lnTo>
                    <a:pt x="28448" y="0"/>
                  </a:lnTo>
                  <a:lnTo>
                    <a:pt x="36575" y="7874"/>
                  </a:lnTo>
                  <a:lnTo>
                    <a:pt x="36575" y="17525"/>
                  </a:lnTo>
                  <a:lnTo>
                    <a:pt x="36575" y="27178"/>
                  </a:lnTo>
                  <a:lnTo>
                    <a:pt x="28448" y="35052"/>
                  </a:lnTo>
                  <a:lnTo>
                    <a:pt x="18287" y="35052"/>
                  </a:lnTo>
                  <a:lnTo>
                    <a:pt x="8127" y="35052"/>
                  </a:lnTo>
                  <a:lnTo>
                    <a:pt x="0" y="27178"/>
                  </a:lnTo>
                  <a:lnTo>
                    <a:pt x="0" y="1752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5" name="object 18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53883" y="2237232"/>
              <a:ext cx="227075" cy="144780"/>
            </a:xfrm>
            <a:prstGeom prst="rect">
              <a:avLst/>
            </a:prstGeom>
          </p:spPr>
        </p:pic>
      </p:grpSp>
      <p:sp>
        <p:nvSpPr>
          <p:cNvPr id="186" name="object 186"/>
          <p:cNvSpPr txBox="1"/>
          <p:nvPr/>
        </p:nvSpPr>
        <p:spPr>
          <a:xfrm>
            <a:off x="5660516" y="1550923"/>
            <a:ext cx="186308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18005" algn="l"/>
              </a:tabLst>
            </a:pPr>
            <a:r>
              <a:rPr sz="1350" baseline="3086" dirty="0">
                <a:latin typeface="Arial"/>
                <a:cs typeface="Arial"/>
              </a:rPr>
              <a:t>I	</a:t>
            </a:r>
            <a:r>
              <a:rPr sz="900" dirty="0">
                <a:latin typeface="Arial"/>
                <a:cs typeface="Arial"/>
              </a:rPr>
              <a:t>I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87" name="object 187"/>
          <p:cNvGrpSpPr/>
          <p:nvPr/>
        </p:nvGrpSpPr>
        <p:grpSpPr>
          <a:xfrm>
            <a:off x="6690359" y="2502407"/>
            <a:ext cx="370840" cy="277495"/>
            <a:chOff x="6690359" y="2502407"/>
            <a:chExt cx="370840" cy="277495"/>
          </a:xfrm>
        </p:grpSpPr>
        <p:sp>
          <p:nvSpPr>
            <p:cNvPr id="188" name="object 188"/>
            <p:cNvSpPr/>
            <p:nvPr/>
          </p:nvSpPr>
          <p:spPr>
            <a:xfrm>
              <a:off x="6694931" y="2563367"/>
              <a:ext cx="361315" cy="212090"/>
            </a:xfrm>
            <a:custGeom>
              <a:avLst/>
              <a:gdLst/>
              <a:ahLst/>
              <a:cxnLst/>
              <a:rect l="l" t="t" r="r" b="b"/>
              <a:pathLst>
                <a:path w="361315" h="212089">
                  <a:moveTo>
                    <a:pt x="0" y="211836"/>
                  </a:moveTo>
                  <a:lnTo>
                    <a:pt x="361188" y="211836"/>
                  </a:lnTo>
                  <a:lnTo>
                    <a:pt x="361188" y="0"/>
                  </a:lnTo>
                  <a:lnTo>
                    <a:pt x="0" y="0"/>
                  </a:lnTo>
                  <a:lnTo>
                    <a:pt x="0" y="21183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6856475" y="2506979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30">
                  <a:moveTo>
                    <a:pt x="18288" y="0"/>
                  </a:moveTo>
                  <a:lnTo>
                    <a:pt x="11144" y="1428"/>
                  </a:lnTo>
                  <a:lnTo>
                    <a:pt x="5333" y="5334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4" y="31241"/>
                  </a:lnTo>
                  <a:lnTo>
                    <a:pt x="11144" y="35147"/>
                  </a:lnTo>
                  <a:lnTo>
                    <a:pt x="18288" y="36575"/>
                  </a:lnTo>
                  <a:lnTo>
                    <a:pt x="25431" y="35147"/>
                  </a:lnTo>
                  <a:lnTo>
                    <a:pt x="31242" y="31241"/>
                  </a:lnTo>
                  <a:lnTo>
                    <a:pt x="35147" y="25431"/>
                  </a:lnTo>
                  <a:lnTo>
                    <a:pt x="36575" y="18287"/>
                  </a:lnTo>
                  <a:lnTo>
                    <a:pt x="35147" y="11144"/>
                  </a:lnTo>
                  <a:lnTo>
                    <a:pt x="31242" y="5334"/>
                  </a:lnTo>
                  <a:lnTo>
                    <a:pt x="25431" y="142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6856475" y="2506979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30">
                  <a:moveTo>
                    <a:pt x="0" y="18287"/>
                  </a:moveTo>
                  <a:lnTo>
                    <a:pt x="1428" y="11144"/>
                  </a:lnTo>
                  <a:lnTo>
                    <a:pt x="5333" y="5334"/>
                  </a:lnTo>
                  <a:lnTo>
                    <a:pt x="11144" y="1428"/>
                  </a:lnTo>
                  <a:lnTo>
                    <a:pt x="18288" y="0"/>
                  </a:lnTo>
                  <a:lnTo>
                    <a:pt x="25431" y="1428"/>
                  </a:lnTo>
                  <a:lnTo>
                    <a:pt x="31242" y="5334"/>
                  </a:lnTo>
                  <a:lnTo>
                    <a:pt x="35147" y="11144"/>
                  </a:lnTo>
                  <a:lnTo>
                    <a:pt x="36575" y="18287"/>
                  </a:lnTo>
                  <a:lnTo>
                    <a:pt x="35147" y="25431"/>
                  </a:lnTo>
                  <a:lnTo>
                    <a:pt x="31242" y="31241"/>
                  </a:lnTo>
                  <a:lnTo>
                    <a:pt x="25431" y="35147"/>
                  </a:lnTo>
                  <a:lnTo>
                    <a:pt x="18288" y="36575"/>
                  </a:lnTo>
                  <a:lnTo>
                    <a:pt x="11144" y="35147"/>
                  </a:lnTo>
                  <a:lnTo>
                    <a:pt x="5334" y="31241"/>
                  </a:lnTo>
                  <a:lnTo>
                    <a:pt x="1428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6922007" y="2506979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30">
                  <a:moveTo>
                    <a:pt x="18288" y="0"/>
                  </a:moveTo>
                  <a:lnTo>
                    <a:pt x="11144" y="1428"/>
                  </a:lnTo>
                  <a:lnTo>
                    <a:pt x="5333" y="5334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4" y="31241"/>
                  </a:lnTo>
                  <a:lnTo>
                    <a:pt x="11144" y="35147"/>
                  </a:lnTo>
                  <a:lnTo>
                    <a:pt x="18288" y="36575"/>
                  </a:lnTo>
                  <a:lnTo>
                    <a:pt x="25431" y="35147"/>
                  </a:lnTo>
                  <a:lnTo>
                    <a:pt x="31242" y="31241"/>
                  </a:lnTo>
                  <a:lnTo>
                    <a:pt x="35147" y="25431"/>
                  </a:lnTo>
                  <a:lnTo>
                    <a:pt x="36575" y="18287"/>
                  </a:lnTo>
                  <a:lnTo>
                    <a:pt x="35147" y="11144"/>
                  </a:lnTo>
                  <a:lnTo>
                    <a:pt x="31242" y="5334"/>
                  </a:lnTo>
                  <a:lnTo>
                    <a:pt x="25431" y="142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6922007" y="2506979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30">
                  <a:moveTo>
                    <a:pt x="0" y="18287"/>
                  </a:moveTo>
                  <a:lnTo>
                    <a:pt x="1428" y="11144"/>
                  </a:lnTo>
                  <a:lnTo>
                    <a:pt x="5333" y="5334"/>
                  </a:lnTo>
                  <a:lnTo>
                    <a:pt x="11144" y="1428"/>
                  </a:lnTo>
                  <a:lnTo>
                    <a:pt x="18288" y="0"/>
                  </a:lnTo>
                  <a:lnTo>
                    <a:pt x="25431" y="1428"/>
                  </a:lnTo>
                  <a:lnTo>
                    <a:pt x="31242" y="5334"/>
                  </a:lnTo>
                  <a:lnTo>
                    <a:pt x="35147" y="11144"/>
                  </a:lnTo>
                  <a:lnTo>
                    <a:pt x="36575" y="18287"/>
                  </a:lnTo>
                  <a:lnTo>
                    <a:pt x="35147" y="25431"/>
                  </a:lnTo>
                  <a:lnTo>
                    <a:pt x="31242" y="31241"/>
                  </a:lnTo>
                  <a:lnTo>
                    <a:pt x="25431" y="35147"/>
                  </a:lnTo>
                  <a:lnTo>
                    <a:pt x="18288" y="36575"/>
                  </a:lnTo>
                  <a:lnTo>
                    <a:pt x="11144" y="35147"/>
                  </a:lnTo>
                  <a:lnTo>
                    <a:pt x="5334" y="31241"/>
                  </a:lnTo>
                  <a:lnTo>
                    <a:pt x="1428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6786371" y="2506979"/>
              <a:ext cx="38100" cy="36830"/>
            </a:xfrm>
            <a:custGeom>
              <a:avLst/>
              <a:gdLst/>
              <a:ahLst/>
              <a:cxnLst/>
              <a:rect l="l" t="t" r="r" b="b"/>
              <a:pathLst>
                <a:path w="38100" h="36830">
                  <a:moveTo>
                    <a:pt x="19050" y="0"/>
                  </a:moveTo>
                  <a:lnTo>
                    <a:pt x="11626" y="1428"/>
                  </a:lnTo>
                  <a:lnTo>
                    <a:pt x="5572" y="5334"/>
                  </a:lnTo>
                  <a:lnTo>
                    <a:pt x="1494" y="11144"/>
                  </a:lnTo>
                  <a:lnTo>
                    <a:pt x="0" y="18287"/>
                  </a:lnTo>
                  <a:lnTo>
                    <a:pt x="1494" y="25431"/>
                  </a:lnTo>
                  <a:lnTo>
                    <a:pt x="5572" y="31241"/>
                  </a:lnTo>
                  <a:lnTo>
                    <a:pt x="11626" y="35147"/>
                  </a:lnTo>
                  <a:lnTo>
                    <a:pt x="19050" y="36575"/>
                  </a:lnTo>
                  <a:lnTo>
                    <a:pt x="26473" y="35147"/>
                  </a:lnTo>
                  <a:lnTo>
                    <a:pt x="32527" y="31241"/>
                  </a:lnTo>
                  <a:lnTo>
                    <a:pt x="36605" y="25431"/>
                  </a:lnTo>
                  <a:lnTo>
                    <a:pt x="38100" y="18287"/>
                  </a:lnTo>
                  <a:lnTo>
                    <a:pt x="36605" y="11144"/>
                  </a:lnTo>
                  <a:lnTo>
                    <a:pt x="32527" y="5334"/>
                  </a:lnTo>
                  <a:lnTo>
                    <a:pt x="26473" y="1428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6786371" y="2506979"/>
              <a:ext cx="38100" cy="36830"/>
            </a:xfrm>
            <a:custGeom>
              <a:avLst/>
              <a:gdLst/>
              <a:ahLst/>
              <a:cxnLst/>
              <a:rect l="l" t="t" r="r" b="b"/>
              <a:pathLst>
                <a:path w="38100" h="36830">
                  <a:moveTo>
                    <a:pt x="0" y="18287"/>
                  </a:moveTo>
                  <a:lnTo>
                    <a:pt x="1494" y="11144"/>
                  </a:lnTo>
                  <a:lnTo>
                    <a:pt x="5572" y="5334"/>
                  </a:lnTo>
                  <a:lnTo>
                    <a:pt x="11626" y="1428"/>
                  </a:lnTo>
                  <a:lnTo>
                    <a:pt x="19050" y="0"/>
                  </a:lnTo>
                  <a:lnTo>
                    <a:pt x="26473" y="1428"/>
                  </a:lnTo>
                  <a:lnTo>
                    <a:pt x="32527" y="5334"/>
                  </a:lnTo>
                  <a:lnTo>
                    <a:pt x="36605" y="11144"/>
                  </a:lnTo>
                  <a:lnTo>
                    <a:pt x="38100" y="18287"/>
                  </a:lnTo>
                  <a:lnTo>
                    <a:pt x="36605" y="25431"/>
                  </a:lnTo>
                  <a:lnTo>
                    <a:pt x="32527" y="31241"/>
                  </a:lnTo>
                  <a:lnTo>
                    <a:pt x="26473" y="35147"/>
                  </a:lnTo>
                  <a:lnTo>
                    <a:pt x="19050" y="36575"/>
                  </a:lnTo>
                  <a:lnTo>
                    <a:pt x="11626" y="35147"/>
                  </a:lnTo>
                  <a:lnTo>
                    <a:pt x="5572" y="31241"/>
                  </a:lnTo>
                  <a:lnTo>
                    <a:pt x="1494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" name="object 19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68083" y="2598419"/>
              <a:ext cx="227075" cy="144780"/>
            </a:xfrm>
            <a:prstGeom prst="rect">
              <a:avLst/>
            </a:prstGeom>
          </p:spPr>
        </p:pic>
      </p:grpSp>
      <p:grpSp>
        <p:nvGrpSpPr>
          <p:cNvPr id="196" name="object 196"/>
          <p:cNvGrpSpPr/>
          <p:nvPr/>
        </p:nvGrpSpPr>
        <p:grpSpPr>
          <a:xfrm>
            <a:off x="6662928" y="1685544"/>
            <a:ext cx="396240" cy="751840"/>
            <a:chOff x="6662928" y="1685544"/>
            <a:chExt cx="396240" cy="751840"/>
          </a:xfrm>
        </p:grpSpPr>
        <p:sp>
          <p:nvSpPr>
            <p:cNvPr id="197" name="object 197"/>
            <p:cNvSpPr/>
            <p:nvPr/>
          </p:nvSpPr>
          <p:spPr>
            <a:xfrm>
              <a:off x="6665976" y="2209800"/>
              <a:ext cx="390525" cy="224154"/>
            </a:xfrm>
            <a:custGeom>
              <a:avLst/>
              <a:gdLst/>
              <a:ahLst/>
              <a:cxnLst/>
              <a:rect l="l" t="t" r="r" b="b"/>
              <a:pathLst>
                <a:path w="390525" h="224155">
                  <a:moveTo>
                    <a:pt x="0" y="224027"/>
                  </a:moveTo>
                  <a:lnTo>
                    <a:pt x="390144" y="224027"/>
                  </a:lnTo>
                  <a:lnTo>
                    <a:pt x="390144" y="0"/>
                  </a:lnTo>
                  <a:lnTo>
                    <a:pt x="0" y="0"/>
                  </a:lnTo>
                  <a:lnTo>
                    <a:pt x="0" y="224027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6761988" y="2284476"/>
              <a:ext cx="200025" cy="83820"/>
            </a:xfrm>
            <a:custGeom>
              <a:avLst/>
              <a:gdLst/>
              <a:ahLst/>
              <a:cxnLst/>
              <a:rect l="l" t="t" r="r" b="b"/>
              <a:pathLst>
                <a:path w="200025" h="83819">
                  <a:moveTo>
                    <a:pt x="0" y="83820"/>
                  </a:moveTo>
                  <a:lnTo>
                    <a:pt x="0" y="635"/>
                  </a:lnTo>
                  <a:lnTo>
                    <a:pt x="98932" y="635"/>
                  </a:lnTo>
                  <a:lnTo>
                    <a:pt x="98932" y="74802"/>
                  </a:lnTo>
                  <a:lnTo>
                    <a:pt x="98932" y="2412"/>
                  </a:lnTo>
                  <a:lnTo>
                    <a:pt x="96773" y="0"/>
                  </a:lnTo>
                  <a:lnTo>
                    <a:pt x="97281" y="635"/>
                  </a:lnTo>
                  <a:lnTo>
                    <a:pt x="199135" y="635"/>
                  </a:lnTo>
                  <a:lnTo>
                    <a:pt x="199643" y="79628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6768084" y="2141220"/>
              <a:ext cx="43180" cy="58419"/>
            </a:xfrm>
            <a:custGeom>
              <a:avLst/>
              <a:gdLst/>
              <a:ahLst/>
              <a:cxnLst/>
              <a:rect l="l" t="t" r="r" b="b"/>
              <a:pathLst>
                <a:path w="43179" h="58419">
                  <a:moveTo>
                    <a:pt x="21336" y="0"/>
                  </a:moveTo>
                  <a:lnTo>
                    <a:pt x="13019" y="2274"/>
                  </a:lnTo>
                  <a:lnTo>
                    <a:pt x="6238" y="8477"/>
                  </a:lnTo>
                  <a:lnTo>
                    <a:pt x="1672" y="17680"/>
                  </a:lnTo>
                  <a:lnTo>
                    <a:pt x="0" y="28955"/>
                  </a:lnTo>
                  <a:lnTo>
                    <a:pt x="1672" y="40231"/>
                  </a:lnTo>
                  <a:lnTo>
                    <a:pt x="6238" y="49434"/>
                  </a:lnTo>
                  <a:lnTo>
                    <a:pt x="13019" y="55637"/>
                  </a:lnTo>
                  <a:lnTo>
                    <a:pt x="21336" y="57912"/>
                  </a:lnTo>
                  <a:lnTo>
                    <a:pt x="29652" y="55637"/>
                  </a:lnTo>
                  <a:lnTo>
                    <a:pt x="36433" y="49434"/>
                  </a:lnTo>
                  <a:lnTo>
                    <a:pt x="40999" y="40231"/>
                  </a:lnTo>
                  <a:lnTo>
                    <a:pt x="42672" y="28955"/>
                  </a:lnTo>
                  <a:lnTo>
                    <a:pt x="40999" y="17680"/>
                  </a:lnTo>
                  <a:lnTo>
                    <a:pt x="36433" y="8477"/>
                  </a:lnTo>
                  <a:lnTo>
                    <a:pt x="29652" y="2274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6768084" y="2141220"/>
              <a:ext cx="43180" cy="58419"/>
            </a:xfrm>
            <a:custGeom>
              <a:avLst/>
              <a:gdLst/>
              <a:ahLst/>
              <a:cxnLst/>
              <a:rect l="l" t="t" r="r" b="b"/>
              <a:pathLst>
                <a:path w="43179" h="58419">
                  <a:moveTo>
                    <a:pt x="0" y="28955"/>
                  </a:moveTo>
                  <a:lnTo>
                    <a:pt x="1672" y="17680"/>
                  </a:lnTo>
                  <a:lnTo>
                    <a:pt x="6238" y="8477"/>
                  </a:lnTo>
                  <a:lnTo>
                    <a:pt x="13019" y="2274"/>
                  </a:lnTo>
                  <a:lnTo>
                    <a:pt x="21336" y="0"/>
                  </a:lnTo>
                  <a:lnTo>
                    <a:pt x="29652" y="2274"/>
                  </a:lnTo>
                  <a:lnTo>
                    <a:pt x="36433" y="8477"/>
                  </a:lnTo>
                  <a:lnTo>
                    <a:pt x="40999" y="17680"/>
                  </a:lnTo>
                  <a:lnTo>
                    <a:pt x="42672" y="28955"/>
                  </a:lnTo>
                  <a:lnTo>
                    <a:pt x="40999" y="40231"/>
                  </a:lnTo>
                  <a:lnTo>
                    <a:pt x="36433" y="49434"/>
                  </a:lnTo>
                  <a:lnTo>
                    <a:pt x="29652" y="55637"/>
                  </a:lnTo>
                  <a:lnTo>
                    <a:pt x="21336" y="57912"/>
                  </a:lnTo>
                  <a:lnTo>
                    <a:pt x="13019" y="55637"/>
                  </a:lnTo>
                  <a:lnTo>
                    <a:pt x="6238" y="49434"/>
                  </a:lnTo>
                  <a:lnTo>
                    <a:pt x="1672" y="40231"/>
                  </a:lnTo>
                  <a:lnTo>
                    <a:pt x="0" y="2895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1" name="object 20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35140" y="2136648"/>
              <a:ext cx="121920" cy="67056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6682740" y="1688592"/>
              <a:ext cx="341630" cy="216535"/>
            </a:xfrm>
            <a:custGeom>
              <a:avLst/>
              <a:gdLst/>
              <a:ahLst/>
              <a:cxnLst/>
              <a:rect l="l" t="t" r="r" b="b"/>
              <a:pathLst>
                <a:path w="341629" h="216535">
                  <a:moveTo>
                    <a:pt x="341375" y="0"/>
                  </a:moveTo>
                  <a:lnTo>
                    <a:pt x="0" y="0"/>
                  </a:lnTo>
                  <a:lnTo>
                    <a:pt x="0" y="216408"/>
                  </a:lnTo>
                  <a:lnTo>
                    <a:pt x="341375" y="216408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6682740" y="1688592"/>
              <a:ext cx="341630" cy="216535"/>
            </a:xfrm>
            <a:custGeom>
              <a:avLst/>
              <a:gdLst/>
              <a:ahLst/>
              <a:cxnLst/>
              <a:rect l="l" t="t" r="r" b="b"/>
              <a:pathLst>
                <a:path w="341629" h="216535">
                  <a:moveTo>
                    <a:pt x="0" y="216408"/>
                  </a:moveTo>
                  <a:lnTo>
                    <a:pt x="341375" y="216408"/>
                  </a:lnTo>
                  <a:lnTo>
                    <a:pt x="341375" y="0"/>
                  </a:lnTo>
                  <a:lnTo>
                    <a:pt x="0" y="0"/>
                  </a:lnTo>
                  <a:lnTo>
                    <a:pt x="0" y="216408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6684264" y="1690116"/>
              <a:ext cx="340360" cy="213360"/>
            </a:xfrm>
            <a:custGeom>
              <a:avLst/>
              <a:gdLst/>
              <a:ahLst/>
              <a:cxnLst/>
              <a:rect l="l" t="t" r="r" b="b"/>
              <a:pathLst>
                <a:path w="340359" h="213360">
                  <a:moveTo>
                    <a:pt x="0" y="213360"/>
                  </a:moveTo>
                  <a:lnTo>
                    <a:pt x="339851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5" name="object 205"/>
          <p:cNvSpPr txBox="1"/>
          <p:nvPr/>
        </p:nvSpPr>
        <p:spPr>
          <a:xfrm>
            <a:off x="6818756" y="1569211"/>
            <a:ext cx="577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I</a:t>
            </a:r>
            <a:endParaRPr sz="900">
              <a:latin typeface="Arial"/>
              <a:cs typeface="Arial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7697469" y="1574037"/>
            <a:ext cx="1530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(-)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4854955" y="2298573"/>
            <a:ext cx="51815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Res</a:t>
            </a:r>
            <a:r>
              <a:rPr sz="1000" b="1" spc="-10" dirty="0">
                <a:latin typeface="Arial"/>
                <a:cs typeface="Arial"/>
              </a:rPr>
              <a:t>er</a:t>
            </a:r>
            <a:r>
              <a:rPr sz="1000" b="1" dirty="0">
                <a:latin typeface="Arial"/>
                <a:cs typeface="Arial"/>
              </a:rPr>
              <a:t>v</a:t>
            </a:r>
            <a:r>
              <a:rPr sz="1000" b="1" spc="-5" dirty="0"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08" name="object 208"/>
          <p:cNvGrpSpPr/>
          <p:nvPr/>
        </p:nvGrpSpPr>
        <p:grpSpPr>
          <a:xfrm>
            <a:off x="4936235" y="2515361"/>
            <a:ext cx="364490" cy="299720"/>
            <a:chOff x="4936235" y="2515361"/>
            <a:chExt cx="364490" cy="299720"/>
          </a:xfrm>
        </p:grpSpPr>
        <p:sp>
          <p:nvSpPr>
            <p:cNvPr id="209" name="object 209"/>
            <p:cNvSpPr/>
            <p:nvPr/>
          </p:nvSpPr>
          <p:spPr>
            <a:xfrm>
              <a:off x="4940807" y="2590799"/>
              <a:ext cx="355600" cy="219710"/>
            </a:xfrm>
            <a:custGeom>
              <a:avLst/>
              <a:gdLst/>
              <a:ahLst/>
              <a:cxnLst/>
              <a:rect l="l" t="t" r="r" b="b"/>
              <a:pathLst>
                <a:path w="355600" h="219710">
                  <a:moveTo>
                    <a:pt x="0" y="219455"/>
                  </a:moveTo>
                  <a:lnTo>
                    <a:pt x="355091" y="219455"/>
                  </a:lnTo>
                  <a:lnTo>
                    <a:pt x="355091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0" name="object 21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97195" y="2624327"/>
              <a:ext cx="245364" cy="147828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4942331" y="2593847"/>
              <a:ext cx="352425" cy="213360"/>
            </a:xfrm>
            <a:custGeom>
              <a:avLst/>
              <a:gdLst/>
              <a:ahLst/>
              <a:cxnLst/>
              <a:rect l="l" t="t" r="r" b="b"/>
              <a:pathLst>
                <a:path w="352425" h="213360">
                  <a:moveTo>
                    <a:pt x="0" y="213360"/>
                  </a:moveTo>
                  <a:lnTo>
                    <a:pt x="352043" y="0"/>
                  </a:lnTo>
                </a:path>
                <a:path w="352425" h="213360">
                  <a:moveTo>
                    <a:pt x="0" y="0"/>
                  </a:moveTo>
                  <a:lnTo>
                    <a:pt x="352043" y="21336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5118353" y="2515361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5">
                  <a:moveTo>
                    <a:pt x="0" y="0"/>
                  </a:moveTo>
                  <a:lnTo>
                    <a:pt x="0" y="77724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3" name="object 213"/>
          <p:cNvGrpSpPr/>
          <p:nvPr/>
        </p:nvGrpSpPr>
        <p:grpSpPr>
          <a:xfrm>
            <a:off x="4919471" y="1679448"/>
            <a:ext cx="387350" cy="226060"/>
            <a:chOff x="4919471" y="1679448"/>
            <a:chExt cx="387350" cy="226060"/>
          </a:xfrm>
        </p:grpSpPr>
        <p:sp>
          <p:nvSpPr>
            <p:cNvPr id="214" name="object 214"/>
            <p:cNvSpPr/>
            <p:nvPr/>
          </p:nvSpPr>
          <p:spPr>
            <a:xfrm>
              <a:off x="4922519" y="1682496"/>
              <a:ext cx="381000" cy="219710"/>
            </a:xfrm>
            <a:custGeom>
              <a:avLst/>
              <a:gdLst/>
              <a:ahLst/>
              <a:cxnLst/>
              <a:rect l="l" t="t" r="r" b="b"/>
              <a:pathLst>
                <a:path w="381000" h="219710">
                  <a:moveTo>
                    <a:pt x="0" y="219455"/>
                  </a:moveTo>
                  <a:lnTo>
                    <a:pt x="381000" y="219455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4925567" y="1684020"/>
              <a:ext cx="376555" cy="215265"/>
            </a:xfrm>
            <a:custGeom>
              <a:avLst/>
              <a:gdLst/>
              <a:ahLst/>
              <a:cxnLst/>
              <a:rect l="l" t="t" r="r" b="b"/>
              <a:pathLst>
                <a:path w="376554" h="215264">
                  <a:moveTo>
                    <a:pt x="0" y="214883"/>
                  </a:moveTo>
                  <a:lnTo>
                    <a:pt x="373380" y="1524"/>
                  </a:lnTo>
                </a:path>
                <a:path w="376554" h="215264">
                  <a:moveTo>
                    <a:pt x="0" y="0"/>
                  </a:moveTo>
                  <a:lnTo>
                    <a:pt x="376428" y="214883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6" name="object 216"/>
          <p:cNvSpPr txBox="1"/>
          <p:nvPr/>
        </p:nvSpPr>
        <p:spPr>
          <a:xfrm>
            <a:off x="5048250" y="1529841"/>
            <a:ext cx="119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X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17" name="object 217"/>
          <p:cNvGrpSpPr/>
          <p:nvPr/>
        </p:nvGrpSpPr>
        <p:grpSpPr>
          <a:xfrm>
            <a:off x="4920996" y="2054351"/>
            <a:ext cx="390525" cy="238125"/>
            <a:chOff x="4920996" y="2054351"/>
            <a:chExt cx="390525" cy="238125"/>
          </a:xfrm>
        </p:grpSpPr>
        <p:sp>
          <p:nvSpPr>
            <p:cNvPr id="218" name="object 218"/>
            <p:cNvSpPr/>
            <p:nvPr/>
          </p:nvSpPr>
          <p:spPr>
            <a:xfrm>
              <a:off x="4925568" y="2058923"/>
              <a:ext cx="381000" cy="228600"/>
            </a:xfrm>
            <a:custGeom>
              <a:avLst/>
              <a:gdLst/>
              <a:ahLst/>
              <a:cxnLst/>
              <a:rect l="l" t="t" r="r" b="b"/>
              <a:pathLst>
                <a:path w="381000" h="228600">
                  <a:moveTo>
                    <a:pt x="0" y="228600"/>
                  </a:moveTo>
                  <a:lnTo>
                    <a:pt x="381000" y="228600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9" name="object 2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1872" y="2122931"/>
              <a:ext cx="86867" cy="99060"/>
            </a:xfrm>
            <a:prstGeom prst="rect">
              <a:avLst/>
            </a:prstGeom>
          </p:spPr>
        </p:pic>
      </p:grpSp>
      <p:sp>
        <p:nvSpPr>
          <p:cNvPr id="220" name="object 220"/>
          <p:cNvSpPr txBox="1"/>
          <p:nvPr/>
        </p:nvSpPr>
        <p:spPr>
          <a:xfrm>
            <a:off x="5059426" y="1907285"/>
            <a:ext cx="111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II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8628633" y="6607971"/>
            <a:ext cx="310515" cy="20193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200" b="1" spc="-5" dirty="0">
                <a:latin typeface="Arial"/>
                <a:cs typeface="Arial"/>
              </a:rPr>
              <a:t>58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4972050" y="598678"/>
            <a:ext cx="3781425" cy="803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Step</a:t>
            </a:r>
            <a:r>
              <a:rPr sz="10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3:</a:t>
            </a:r>
            <a:r>
              <a:rPr sz="10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Array</a:t>
            </a:r>
            <a:r>
              <a:rPr sz="1000" b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Forces</a:t>
            </a:r>
            <a:r>
              <a:rPr sz="1000" b="1" spc="-5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90805" algn="l"/>
              </a:tabLst>
            </a:pPr>
            <a:r>
              <a:rPr sz="1000" spc="-5" dirty="0">
                <a:latin typeface="Arial"/>
                <a:cs typeface="Arial"/>
              </a:rPr>
              <a:t>Determine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relative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combat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power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required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accomplish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each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task.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This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is</a:t>
            </a:r>
            <a:r>
              <a:rPr sz="1000" b="1" i="1" spc="-1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where you</a:t>
            </a:r>
            <a:r>
              <a:rPr sz="1000" b="1" i="1" spc="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start</a:t>
            </a:r>
            <a:r>
              <a:rPr sz="1000" b="1" i="1" spc="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building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your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Task</a:t>
            </a:r>
            <a:r>
              <a:rPr sz="1000" b="1" i="1" spc="-15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Organization!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har char="-"/>
              <a:tabLst>
                <a:tab pos="90805" algn="l"/>
              </a:tabLst>
            </a:pPr>
            <a:r>
              <a:rPr sz="1000" spc="-5" dirty="0">
                <a:latin typeface="Arial"/>
                <a:cs typeface="Arial"/>
              </a:rPr>
              <a:t>Array </a:t>
            </a:r>
            <a:r>
              <a:rPr sz="1000" dirty="0">
                <a:latin typeface="Arial"/>
                <a:cs typeface="Arial"/>
              </a:rPr>
              <a:t>forces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two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levels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below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their echelon.</a:t>
            </a:r>
            <a:endParaRPr sz="1000">
              <a:latin typeface="Arial"/>
              <a:cs typeface="Arial"/>
            </a:endParaRPr>
          </a:p>
          <a:p>
            <a:pPr marL="1758950">
              <a:lnSpc>
                <a:spcPct val="100000"/>
              </a:lnSpc>
              <a:spcBef>
                <a:spcPts val="130"/>
              </a:spcBef>
            </a:pPr>
            <a:r>
              <a:rPr sz="1000" b="1" spc="-5" dirty="0">
                <a:latin typeface="Arial"/>
                <a:cs typeface="Arial"/>
              </a:rPr>
              <a:t>Shaping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5380482" y="1401572"/>
            <a:ext cx="23342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848360" algn="l"/>
                <a:tab pos="1320165" algn="l"/>
                <a:tab pos="1939289" algn="l"/>
              </a:tabLst>
            </a:pPr>
            <a:r>
              <a:rPr sz="1500" b="1" spc="-7" baseline="8333" dirty="0">
                <a:latin typeface="Arial"/>
                <a:cs typeface="Arial"/>
              </a:rPr>
              <a:t>Decisive	</a:t>
            </a:r>
            <a:r>
              <a:rPr sz="1000" b="1" spc="-10" dirty="0">
                <a:latin typeface="Arial"/>
                <a:cs typeface="Arial"/>
              </a:rPr>
              <a:t>SE</a:t>
            </a:r>
            <a:r>
              <a:rPr sz="1000" b="1" spc="-5" dirty="0">
                <a:latin typeface="Arial"/>
                <a:cs typeface="Arial"/>
              </a:rPr>
              <a:t> #1	</a:t>
            </a:r>
            <a:r>
              <a:rPr sz="1500" b="1" spc="-15" baseline="2777" dirty="0">
                <a:latin typeface="Arial"/>
                <a:cs typeface="Arial"/>
              </a:rPr>
              <a:t>SE</a:t>
            </a:r>
            <a:r>
              <a:rPr sz="1500" b="1" baseline="2777" dirty="0">
                <a:latin typeface="Arial"/>
                <a:cs typeface="Arial"/>
              </a:rPr>
              <a:t> </a:t>
            </a:r>
            <a:r>
              <a:rPr sz="1500" b="1" spc="-7" baseline="2777" dirty="0">
                <a:latin typeface="Arial"/>
                <a:cs typeface="Arial"/>
              </a:rPr>
              <a:t>#2	</a:t>
            </a:r>
            <a:r>
              <a:rPr sz="1500" b="1" spc="-15" baseline="5555" dirty="0">
                <a:latin typeface="Arial"/>
                <a:cs typeface="Arial"/>
              </a:rPr>
              <a:t>SE</a:t>
            </a:r>
            <a:r>
              <a:rPr sz="1500" b="1" spc="-60" baseline="5555" dirty="0">
                <a:latin typeface="Arial"/>
                <a:cs typeface="Arial"/>
              </a:rPr>
              <a:t> </a:t>
            </a:r>
            <a:r>
              <a:rPr sz="1500" b="1" spc="-7" baseline="5555" dirty="0">
                <a:latin typeface="Arial"/>
                <a:cs typeface="Arial"/>
              </a:rPr>
              <a:t>#3</a:t>
            </a:r>
            <a:endParaRPr sz="1500" baseline="5555">
              <a:latin typeface="Arial"/>
              <a:cs typeface="Arial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6492366" y="4535551"/>
            <a:ext cx="1916430" cy="1012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3530" indent="-171450">
              <a:lnSpc>
                <a:spcPct val="100000"/>
              </a:lnSpc>
              <a:spcBef>
                <a:spcPts val="100"/>
              </a:spcBef>
              <a:buAutoNum type="arabicPeriod" startAt="12"/>
              <a:tabLst>
                <a:tab pos="304165" algn="l"/>
              </a:tabLst>
            </a:pPr>
            <a:r>
              <a:rPr sz="800" spc="-5" dirty="0">
                <a:latin typeface="Arial"/>
                <a:cs typeface="Arial"/>
              </a:rPr>
              <a:t>Deception</a:t>
            </a:r>
            <a:endParaRPr sz="800">
              <a:latin typeface="Arial"/>
              <a:cs typeface="Arial"/>
            </a:endParaRPr>
          </a:p>
          <a:p>
            <a:pPr marL="303530" indent="-171450">
              <a:lnSpc>
                <a:spcPct val="100000"/>
              </a:lnSpc>
              <a:spcBef>
                <a:spcPts val="5"/>
              </a:spcBef>
              <a:buAutoNum type="arabicPeriod" startAt="12"/>
              <a:tabLst>
                <a:tab pos="304165" algn="l"/>
              </a:tabLst>
            </a:pPr>
            <a:r>
              <a:rPr sz="800" spc="-5" dirty="0">
                <a:latin typeface="Arial"/>
                <a:cs typeface="Arial"/>
              </a:rPr>
              <a:t>Control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Measures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(Ops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Graphics)</a:t>
            </a:r>
            <a:endParaRPr sz="800">
              <a:latin typeface="Arial"/>
              <a:cs typeface="Arial"/>
            </a:endParaRPr>
          </a:p>
          <a:p>
            <a:pPr marL="303530" indent="-171450">
              <a:lnSpc>
                <a:spcPct val="100000"/>
              </a:lnSpc>
              <a:buAutoNum type="arabicPeriod" startAt="12"/>
              <a:tabLst>
                <a:tab pos="304165" algn="l"/>
              </a:tabLst>
            </a:pPr>
            <a:r>
              <a:rPr sz="800" spc="-5" dirty="0">
                <a:latin typeface="Arial"/>
                <a:cs typeface="Arial"/>
              </a:rPr>
              <a:t>Friendly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&amp;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Enemy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Timelines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800" spc="-5" dirty="0">
                <a:latin typeface="Arial"/>
                <a:cs typeface="Arial"/>
              </a:rPr>
              <a:t>----------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LTP </a:t>
            </a:r>
            <a:r>
              <a:rPr sz="800" spc="-5" dirty="0">
                <a:latin typeface="Arial"/>
                <a:cs typeface="Arial"/>
              </a:rPr>
              <a:t>Extra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Checks</a:t>
            </a:r>
            <a:r>
              <a:rPr sz="80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----------------</a:t>
            </a:r>
            <a:endParaRPr sz="800">
              <a:latin typeface="Arial"/>
              <a:cs typeface="Arial"/>
            </a:endParaRPr>
          </a:p>
          <a:p>
            <a:pPr marL="182880" indent="-170815">
              <a:lnSpc>
                <a:spcPct val="100000"/>
              </a:lnSpc>
              <a:buAutoNum type="arabicPeriod" startAt="15"/>
              <a:tabLst>
                <a:tab pos="183515" algn="l"/>
              </a:tabLst>
            </a:pPr>
            <a:r>
              <a:rPr sz="800" dirty="0">
                <a:latin typeface="Arial"/>
                <a:cs typeface="Arial"/>
              </a:rPr>
              <a:t>Write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Scheme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of</a:t>
            </a:r>
            <a:r>
              <a:rPr sz="80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Intel </a:t>
            </a:r>
            <a:r>
              <a:rPr sz="800" dirty="0">
                <a:latin typeface="Arial"/>
                <a:cs typeface="Arial"/>
              </a:rPr>
              <a:t>Collection</a:t>
            </a:r>
            <a:endParaRPr sz="800">
              <a:latin typeface="Arial"/>
              <a:cs typeface="Arial"/>
            </a:endParaRPr>
          </a:p>
          <a:p>
            <a:pPr marL="182880" indent="-170815">
              <a:lnSpc>
                <a:spcPct val="100000"/>
              </a:lnSpc>
              <a:buAutoNum type="arabicPeriod" startAt="15"/>
              <a:tabLst>
                <a:tab pos="183515" algn="l"/>
              </a:tabLst>
            </a:pPr>
            <a:r>
              <a:rPr sz="800" dirty="0">
                <a:latin typeface="Arial"/>
                <a:cs typeface="Arial"/>
              </a:rPr>
              <a:t>Write</a:t>
            </a:r>
            <a:r>
              <a:rPr sz="800" spc="-5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Scheme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of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Fires</a:t>
            </a:r>
            <a:endParaRPr sz="800">
              <a:latin typeface="Arial"/>
              <a:cs typeface="Arial"/>
            </a:endParaRPr>
          </a:p>
          <a:p>
            <a:pPr marL="182880" indent="-170815">
              <a:lnSpc>
                <a:spcPct val="100000"/>
              </a:lnSpc>
              <a:buAutoNum type="arabicPeriod" startAt="15"/>
              <a:tabLst>
                <a:tab pos="183515" algn="l"/>
              </a:tabLst>
            </a:pPr>
            <a:r>
              <a:rPr sz="800" dirty="0">
                <a:latin typeface="Arial"/>
                <a:cs typeface="Arial"/>
              </a:rPr>
              <a:t>Write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Scheme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Movement</a:t>
            </a:r>
            <a:r>
              <a:rPr sz="800" dirty="0">
                <a:latin typeface="Arial"/>
                <a:cs typeface="Arial"/>
              </a:rPr>
              <a:t> &amp; </a:t>
            </a:r>
            <a:r>
              <a:rPr sz="800" spc="-5" dirty="0">
                <a:latin typeface="Arial"/>
                <a:cs typeface="Arial"/>
              </a:rPr>
              <a:t>Maneuver</a:t>
            </a:r>
            <a:endParaRPr sz="800">
              <a:latin typeface="Arial"/>
              <a:cs typeface="Arial"/>
            </a:endParaRPr>
          </a:p>
          <a:p>
            <a:pPr marL="182880" indent="-170815">
              <a:lnSpc>
                <a:spcPct val="100000"/>
              </a:lnSpc>
              <a:buAutoNum type="arabicPeriod" startAt="15"/>
              <a:tabLst>
                <a:tab pos="183515" algn="l"/>
              </a:tabLst>
            </a:pPr>
            <a:r>
              <a:rPr sz="800" dirty="0">
                <a:latin typeface="Arial"/>
                <a:cs typeface="Arial"/>
              </a:rPr>
              <a:t>Write</a:t>
            </a:r>
            <a:r>
              <a:rPr sz="800" spc="-5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Scheme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of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Protection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6492366" y="5521553"/>
            <a:ext cx="15481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latin typeface="Arial"/>
                <a:cs typeface="Arial"/>
              </a:rPr>
              <a:t>19. </a:t>
            </a:r>
            <a:r>
              <a:rPr sz="800" dirty="0">
                <a:latin typeface="Arial"/>
                <a:cs typeface="Arial"/>
              </a:rPr>
              <a:t>Write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Scheme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of</a:t>
            </a:r>
            <a:r>
              <a:rPr sz="800" dirty="0">
                <a:latin typeface="Arial"/>
                <a:cs typeface="Arial"/>
              </a:rPr>
              <a:t> Sustainment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4843526" y="5643473"/>
            <a:ext cx="35756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7" baseline="6944" dirty="0">
                <a:latin typeface="Arial"/>
                <a:cs typeface="Arial"/>
              </a:rPr>
              <a:t>9.</a:t>
            </a:r>
            <a:r>
              <a:rPr sz="1200" spc="15" baseline="6944" dirty="0">
                <a:latin typeface="Arial"/>
                <a:cs typeface="Arial"/>
              </a:rPr>
              <a:t> </a:t>
            </a:r>
            <a:r>
              <a:rPr sz="1200" baseline="6944" dirty="0">
                <a:latin typeface="Arial"/>
                <a:cs typeface="Arial"/>
              </a:rPr>
              <a:t>Assignment</a:t>
            </a:r>
            <a:r>
              <a:rPr sz="1200" spc="-15" baseline="6944" dirty="0">
                <a:latin typeface="Arial"/>
                <a:cs typeface="Arial"/>
              </a:rPr>
              <a:t> </a:t>
            </a:r>
            <a:r>
              <a:rPr sz="1200" spc="-7" baseline="6944" dirty="0">
                <a:latin typeface="Arial"/>
                <a:cs typeface="Arial"/>
              </a:rPr>
              <a:t>of</a:t>
            </a:r>
            <a:r>
              <a:rPr sz="1200" spc="15" baseline="6944" dirty="0">
                <a:latin typeface="Arial"/>
                <a:cs typeface="Arial"/>
              </a:rPr>
              <a:t> </a:t>
            </a:r>
            <a:r>
              <a:rPr sz="1200" spc="-7" baseline="6944" dirty="0">
                <a:latin typeface="Arial"/>
                <a:cs typeface="Arial"/>
              </a:rPr>
              <a:t>Subordinate</a:t>
            </a:r>
            <a:r>
              <a:rPr sz="1200" spc="52" baseline="6944" dirty="0">
                <a:latin typeface="Arial"/>
                <a:cs typeface="Arial"/>
              </a:rPr>
              <a:t> </a:t>
            </a:r>
            <a:r>
              <a:rPr sz="1200" baseline="6944" dirty="0">
                <a:latin typeface="Arial"/>
                <a:cs typeface="Arial"/>
              </a:rPr>
              <a:t>AOs</a:t>
            </a:r>
            <a:r>
              <a:rPr sz="1200" spc="315" baseline="6944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20.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Write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Scheme</a:t>
            </a:r>
            <a:r>
              <a:rPr sz="800" spc="-5" dirty="0">
                <a:latin typeface="Arial"/>
                <a:cs typeface="Arial"/>
              </a:rPr>
              <a:t> of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Command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&amp;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Control</a:t>
            </a:r>
            <a:endParaRPr sz="800">
              <a:latin typeface="Arial"/>
              <a:cs typeface="Arial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6492366" y="5765393"/>
            <a:ext cx="2467610" cy="270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indent="-170815">
              <a:lnSpc>
                <a:spcPct val="100000"/>
              </a:lnSpc>
              <a:spcBef>
                <a:spcPts val="100"/>
              </a:spcBef>
              <a:buAutoNum type="arabicPeriod" startAt="21"/>
              <a:tabLst>
                <a:tab pos="183515" algn="l"/>
              </a:tabLst>
            </a:pPr>
            <a:r>
              <a:rPr sz="800" dirty="0">
                <a:latin typeface="Arial"/>
                <a:cs typeface="Arial"/>
              </a:rPr>
              <a:t>Assign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all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enablers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Tasks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&amp;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Purpose</a:t>
            </a:r>
            <a:endParaRPr sz="800">
              <a:latin typeface="Arial"/>
              <a:cs typeface="Arial"/>
            </a:endParaRPr>
          </a:p>
          <a:p>
            <a:pPr marL="182880" indent="-170815">
              <a:lnSpc>
                <a:spcPct val="100000"/>
              </a:lnSpc>
              <a:buAutoNum type="arabicPeriod" startAt="21"/>
              <a:tabLst>
                <a:tab pos="183515" algn="l"/>
              </a:tabLst>
            </a:pPr>
            <a:r>
              <a:rPr sz="800" dirty="0">
                <a:latin typeface="Arial"/>
                <a:cs typeface="Arial"/>
              </a:rPr>
              <a:t>Assign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all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enablers</a:t>
            </a:r>
            <a:r>
              <a:rPr sz="800" spc="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Command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/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Spt </a:t>
            </a:r>
            <a:r>
              <a:rPr sz="800" spc="-5" dirty="0">
                <a:latin typeface="Arial"/>
                <a:cs typeface="Arial"/>
              </a:rPr>
              <a:t>Relationship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497" y="753618"/>
            <a:ext cx="4243070" cy="5623560"/>
          </a:xfrm>
          <a:custGeom>
            <a:avLst/>
            <a:gdLst/>
            <a:ahLst/>
            <a:cxnLst/>
            <a:rect l="l" t="t" r="r" b="b"/>
            <a:pathLst>
              <a:path w="4243070" h="5623560">
                <a:moveTo>
                  <a:pt x="0" y="5623560"/>
                </a:moveTo>
                <a:lnTo>
                  <a:pt x="4242816" y="5623560"/>
                </a:lnTo>
                <a:lnTo>
                  <a:pt x="4242816" y="0"/>
                </a:lnTo>
                <a:lnTo>
                  <a:pt x="0" y="0"/>
                </a:lnTo>
                <a:lnTo>
                  <a:pt x="0" y="5623560"/>
                </a:lnTo>
                <a:close/>
              </a:path>
            </a:pathLst>
          </a:custGeom>
          <a:ln w="2895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43450" y="753618"/>
            <a:ext cx="4243070" cy="5623560"/>
          </a:xfrm>
          <a:custGeom>
            <a:avLst/>
            <a:gdLst/>
            <a:ahLst/>
            <a:cxnLst/>
            <a:rect l="l" t="t" r="r" b="b"/>
            <a:pathLst>
              <a:path w="4243070" h="5623560">
                <a:moveTo>
                  <a:pt x="0" y="5623560"/>
                </a:moveTo>
                <a:lnTo>
                  <a:pt x="4242815" y="5623560"/>
                </a:lnTo>
                <a:lnTo>
                  <a:pt x="4242815" y="0"/>
                </a:lnTo>
                <a:lnTo>
                  <a:pt x="0" y="0"/>
                </a:lnTo>
                <a:lnTo>
                  <a:pt x="0" y="5623560"/>
                </a:lnTo>
                <a:close/>
              </a:path>
            </a:pathLst>
          </a:custGeom>
          <a:ln w="2895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9623" y="486155"/>
            <a:ext cx="486155" cy="56997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2884" y="894968"/>
            <a:ext cx="38715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Step</a:t>
            </a:r>
            <a:r>
              <a:rPr sz="10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5:</a:t>
            </a:r>
            <a:r>
              <a:rPr sz="10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Assign</a:t>
            </a:r>
            <a:r>
              <a:rPr sz="10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HQs</a:t>
            </a:r>
            <a:r>
              <a:rPr sz="1000" b="1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90805" algn="l"/>
              </a:tabLst>
            </a:pPr>
            <a:r>
              <a:rPr sz="1000" spc="-5" dirty="0">
                <a:latin typeface="Arial"/>
                <a:cs typeface="Arial"/>
              </a:rPr>
              <a:t>Doctrine</a:t>
            </a:r>
            <a:r>
              <a:rPr sz="1000" spc="-10" dirty="0">
                <a:latin typeface="Arial"/>
                <a:cs typeface="Arial"/>
              </a:rPr>
              <a:t> tells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you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create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Task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Organization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by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“assigning</a:t>
            </a:r>
            <a:r>
              <a:rPr sz="1000" spc="-5" dirty="0">
                <a:latin typeface="Arial"/>
                <a:cs typeface="Arial"/>
              </a:rPr>
              <a:t> HQs” </a:t>
            </a:r>
            <a:r>
              <a:rPr sz="1000" spc="-26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grouping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forces.</a:t>
            </a:r>
            <a:endParaRPr sz="1000">
              <a:latin typeface="Arial"/>
              <a:cs typeface="Arial"/>
            </a:endParaRPr>
          </a:p>
          <a:p>
            <a:pPr marL="12700" marR="223520">
              <a:lnSpc>
                <a:spcPct val="100000"/>
              </a:lnSpc>
              <a:buChar char="-"/>
              <a:tabLst>
                <a:tab pos="90805" algn="l"/>
              </a:tabLst>
            </a:pPr>
            <a:r>
              <a:rPr sz="1000" spc="-5" dirty="0">
                <a:latin typeface="Arial"/>
                <a:cs typeface="Arial"/>
              </a:rPr>
              <a:t>A </a:t>
            </a:r>
            <a:r>
              <a:rPr sz="1000" dirty="0">
                <a:latin typeface="Arial"/>
                <a:cs typeface="Arial"/>
              </a:rPr>
              <a:t>common TTP </a:t>
            </a:r>
            <a:r>
              <a:rPr sz="1000" spc="-5" dirty="0">
                <a:latin typeface="Arial"/>
                <a:cs typeface="Arial"/>
              </a:rPr>
              <a:t>is </a:t>
            </a:r>
            <a:r>
              <a:rPr sz="1000" dirty="0">
                <a:latin typeface="Arial"/>
                <a:cs typeface="Arial"/>
              </a:rPr>
              <a:t>more </a:t>
            </a:r>
            <a:r>
              <a:rPr sz="1000" spc="-5" dirty="0">
                <a:latin typeface="Arial"/>
                <a:cs typeface="Arial"/>
              </a:rPr>
              <a:t>than likely the BCT Cdr </a:t>
            </a:r>
            <a:r>
              <a:rPr sz="1000" spc="-10" dirty="0">
                <a:latin typeface="Arial"/>
                <a:cs typeface="Arial"/>
              </a:rPr>
              <a:t>will </a:t>
            </a:r>
            <a:r>
              <a:rPr sz="1000" spc="-5" dirty="0">
                <a:latin typeface="Arial"/>
                <a:cs typeface="Arial"/>
              </a:rPr>
              <a:t>assign </a:t>
            </a:r>
            <a:r>
              <a:rPr sz="1000" spc="-10" dirty="0">
                <a:latin typeface="Arial"/>
                <a:cs typeface="Arial"/>
              </a:rPr>
              <a:t>his </a:t>
            </a:r>
            <a:r>
              <a:rPr sz="1000" spc="-5" dirty="0">
                <a:latin typeface="Arial"/>
                <a:cs typeface="Arial"/>
              </a:rPr>
              <a:t> Battalions to each </a:t>
            </a:r>
            <a:r>
              <a:rPr sz="1000" dirty="0">
                <a:latin typeface="Arial"/>
                <a:cs typeface="Arial"/>
              </a:rPr>
              <a:t>mission </a:t>
            </a:r>
            <a:r>
              <a:rPr sz="1000" spc="-5" dirty="0">
                <a:latin typeface="Arial"/>
                <a:cs typeface="Arial"/>
              </a:rPr>
              <a:t>based on each Bn </a:t>
            </a:r>
            <a:r>
              <a:rPr sz="1000" spc="-10" dirty="0">
                <a:latin typeface="Arial"/>
                <a:cs typeface="Arial"/>
              </a:rPr>
              <a:t>Cdr’s </a:t>
            </a:r>
            <a:r>
              <a:rPr sz="1000" spc="-5" dirty="0">
                <a:latin typeface="Arial"/>
                <a:cs typeface="Arial"/>
              </a:rPr>
              <a:t>personalities,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level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unit’s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training,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unit’s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experience, </a:t>
            </a:r>
            <a:r>
              <a:rPr sz="1000" spc="-5" dirty="0">
                <a:latin typeface="Arial"/>
                <a:cs typeface="Arial"/>
              </a:rPr>
              <a:t>etc.</a:t>
            </a:r>
            <a:endParaRPr sz="1000">
              <a:latin typeface="Arial"/>
              <a:cs typeface="Arial"/>
            </a:endParaRPr>
          </a:p>
          <a:p>
            <a:pPr marL="12700" marR="11430">
              <a:lnSpc>
                <a:spcPct val="100000"/>
              </a:lnSpc>
              <a:buChar char="-"/>
              <a:tabLst>
                <a:tab pos="90805" algn="l"/>
              </a:tabLst>
            </a:pPr>
            <a:r>
              <a:rPr sz="1000" dirty="0">
                <a:latin typeface="Arial"/>
                <a:cs typeface="Arial"/>
              </a:rPr>
              <a:t>Remember </a:t>
            </a:r>
            <a:r>
              <a:rPr sz="1000" spc="-5" dirty="0">
                <a:latin typeface="Arial"/>
                <a:cs typeface="Arial"/>
              </a:rPr>
              <a:t>a HQs controls at least </a:t>
            </a:r>
            <a:r>
              <a:rPr sz="1000" spc="-10" dirty="0">
                <a:latin typeface="Arial"/>
                <a:cs typeface="Arial"/>
              </a:rPr>
              <a:t>two </a:t>
            </a:r>
            <a:r>
              <a:rPr sz="1000" spc="-5" dirty="0">
                <a:latin typeface="Arial"/>
                <a:cs typeface="Arial"/>
              </a:rPr>
              <a:t>subordinate maneuver units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(but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not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more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than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five).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82269" y="3114929"/>
            <a:ext cx="675640" cy="931544"/>
            <a:chOff x="882269" y="3114929"/>
            <a:chExt cx="675640" cy="931544"/>
          </a:xfrm>
        </p:grpSpPr>
        <p:sp>
          <p:nvSpPr>
            <p:cNvPr id="7" name="object 7"/>
            <p:cNvSpPr/>
            <p:nvPr/>
          </p:nvSpPr>
          <p:spPr>
            <a:xfrm>
              <a:off x="999744" y="3819144"/>
              <a:ext cx="390525" cy="224154"/>
            </a:xfrm>
            <a:custGeom>
              <a:avLst/>
              <a:gdLst/>
              <a:ahLst/>
              <a:cxnLst/>
              <a:rect l="l" t="t" r="r" b="b"/>
              <a:pathLst>
                <a:path w="390525" h="224154">
                  <a:moveTo>
                    <a:pt x="0" y="224027"/>
                  </a:moveTo>
                  <a:lnTo>
                    <a:pt x="390144" y="224027"/>
                  </a:lnTo>
                  <a:lnTo>
                    <a:pt x="390144" y="0"/>
                  </a:lnTo>
                  <a:lnTo>
                    <a:pt x="0" y="0"/>
                  </a:lnTo>
                  <a:lnTo>
                    <a:pt x="0" y="224027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95756" y="3892296"/>
              <a:ext cx="200025" cy="85725"/>
            </a:xfrm>
            <a:custGeom>
              <a:avLst/>
              <a:gdLst/>
              <a:ahLst/>
              <a:cxnLst/>
              <a:rect l="l" t="t" r="r" b="b"/>
              <a:pathLst>
                <a:path w="200025" h="85725">
                  <a:moveTo>
                    <a:pt x="0" y="85343"/>
                  </a:moveTo>
                  <a:lnTo>
                    <a:pt x="0" y="634"/>
                  </a:lnTo>
                  <a:lnTo>
                    <a:pt x="98983" y="634"/>
                  </a:lnTo>
                  <a:lnTo>
                    <a:pt x="98983" y="76199"/>
                  </a:lnTo>
                  <a:lnTo>
                    <a:pt x="98983" y="2412"/>
                  </a:lnTo>
                  <a:lnTo>
                    <a:pt x="96723" y="0"/>
                  </a:lnTo>
                  <a:lnTo>
                    <a:pt x="97294" y="634"/>
                  </a:lnTo>
                  <a:lnTo>
                    <a:pt x="199135" y="634"/>
                  </a:lnTo>
                  <a:lnTo>
                    <a:pt x="199644" y="81025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73480" y="3369564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79">
                  <a:moveTo>
                    <a:pt x="0" y="220979"/>
                  </a:moveTo>
                  <a:lnTo>
                    <a:pt x="381000" y="2209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76528" y="3371088"/>
              <a:ext cx="376555" cy="216535"/>
            </a:xfrm>
            <a:custGeom>
              <a:avLst/>
              <a:gdLst/>
              <a:ahLst/>
              <a:cxnLst/>
              <a:rect l="l" t="t" r="r" b="b"/>
              <a:pathLst>
                <a:path w="376555" h="216535">
                  <a:moveTo>
                    <a:pt x="0" y="216408"/>
                  </a:moveTo>
                  <a:lnTo>
                    <a:pt x="373380" y="1524"/>
                  </a:lnTo>
                </a:path>
                <a:path w="376555" h="216535">
                  <a:moveTo>
                    <a:pt x="0" y="0"/>
                  </a:moveTo>
                  <a:lnTo>
                    <a:pt x="376428" y="216408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68324" y="3275076"/>
              <a:ext cx="381000" cy="219710"/>
            </a:xfrm>
            <a:custGeom>
              <a:avLst/>
              <a:gdLst/>
              <a:ahLst/>
              <a:cxnLst/>
              <a:rect l="l" t="t" r="r" b="b"/>
              <a:pathLst>
                <a:path w="381000" h="219710">
                  <a:moveTo>
                    <a:pt x="381000" y="0"/>
                  </a:moveTo>
                  <a:lnTo>
                    <a:pt x="0" y="0"/>
                  </a:lnTo>
                  <a:lnTo>
                    <a:pt x="0" y="219456"/>
                  </a:lnTo>
                  <a:lnTo>
                    <a:pt x="381000" y="219456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68324" y="3275076"/>
              <a:ext cx="381000" cy="219710"/>
            </a:xfrm>
            <a:custGeom>
              <a:avLst/>
              <a:gdLst/>
              <a:ahLst/>
              <a:cxnLst/>
              <a:rect l="l" t="t" r="r" b="b"/>
              <a:pathLst>
                <a:path w="381000" h="219710">
                  <a:moveTo>
                    <a:pt x="0" y="219456"/>
                  </a:moveTo>
                  <a:lnTo>
                    <a:pt x="381000" y="219456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19456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71372" y="3276600"/>
              <a:ext cx="376555" cy="215265"/>
            </a:xfrm>
            <a:custGeom>
              <a:avLst/>
              <a:gdLst/>
              <a:ahLst/>
              <a:cxnLst/>
              <a:rect l="l" t="t" r="r" b="b"/>
              <a:pathLst>
                <a:path w="376555" h="215264">
                  <a:moveTo>
                    <a:pt x="0" y="214884"/>
                  </a:moveTo>
                  <a:lnTo>
                    <a:pt x="373380" y="1524"/>
                  </a:lnTo>
                </a:path>
                <a:path w="376555" h="215264">
                  <a:moveTo>
                    <a:pt x="0" y="0"/>
                  </a:moveTo>
                  <a:lnTo>
                    <a:pt x="376428" y="214884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67740" y="3198876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79">
                  <a:moveTo>
                    <a:pt x="381000" y="0"/>
                  </a:moveTo>
                  <a:lnTo>
                    <a:pt x="0" y="0"/>
                  </a:lnTo>
                  <a:lnTo>
                    <a:pt x="0" y="220979"/>
                  </a:lnTo>
                  <a:lnTo>
                    <a:pt x="381000" y="220979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67740" y="3198876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79">
                  <a:moveTo>
                    <a:pt x="0" y="220979"/>
                  </a:moveTo>
                  <a:lnTo>
                    <a:pt x="381000" y="2209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70788" y="3200400"/>
              <a:ext cx="376555" cy="216535"/>
            </a:xfrm>
            <a:custGeom>
              <a:avLst/>
              <a:gdLst/>
              <a:ahLst/>
              <a:cxnLst/>
              <a:rect l="l" t="t" r="r" b="b"/>
              <a:pathLst>
                <a:path w="376555" h="216535">
                  <a:moveTo>
                    <a:pt x="0" y="216408"/>
                  </a:moveTo>
                  <a:lnTo>
                    <a:pt x="373380" y="1524"/>
                  </a:lnTo>
                </a:path>
                <a:path w="376555" h="216535">
                  <a:moveTo>
                    <a:pt x="0" y="0"/>
                  </a:moveTo>
                  <a:lnTo>
                    <a:pt x="376428" y="216408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85444" y="3118104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79">
                  <a:moveTo>
                    <a:pt x="381000" y="0"/>
                  </a:moveTo>
                  <a:lnTo>
                    <a:pt x="0" y="0"/>
                  </a:lnTo>
                  <a:lnTo>
                    <a:pt x="0" y="220979"/>
                  </a:lnTo>
                  <a:lnTo>
                    <a:pt x="381000" y="220979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85444" y="3118104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79">
                  <a:moveTo>
                    <a:pt x="0" y="220979"/>
                  </a:moveTo>
                  <a:lnTo>
                    <a:pt x="381000" y="2209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88492" y="3119628"/>
              <a:ext cx="376555" cy="216535"/>
            </a:xfrm>
            <a:custGeom>
              <a:avLst/>
              <a:gdLst/>
              <a:ahLst/>
              <a:cxnLst/>
              <a:rect l="l" t="t" r="r" b="b"/>
              <a:pathLst>
                <a:path w="376555" h="216535">
                  <a:moveTo>
                    <a:pt x="0" y="216408"/>
                  </a:moveTo>
                  <a:lnTo>
                    <a:pt x="373380" y="1524"/>
                  </a:lnTo>
                </a:path>
                <a:path w="376555" h="216535">
                  <a:moveTo>
                    <a:pt x="0" y="0"/>
                  </a:moveTo>
                  <a:lnTo>
                    <a:pt x="376428" y="216408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38911" y="2323592"/>
            <a:ext cx="5391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Dec</a:t>
            </a:r>
            <a:r>
              <a:rPr sz="1000" b="1" spc="-10" dirty="0">
                <a:latin typeface="Arial"/>
                <a:cs typeface="Arial"/>
              </a:rPr>
              <a:t>i</a:t>
            </a:r>
            <a:r>
              <a:rPr sz="1000" b="1" spc="-5" dirty="0">
                <a:latin typeface="Arial"/>
                <a:cs typeface="Arial"/>
              </a:rPr>
              <a:t>si</a:t>
            </a:r>
            <a:r>
              <a:rPr sz="1000" b="1" dirty="0">
                <a:latin typeface="Arial"/>
                <a:cs typeface="Arial"/>
              </a:rPr>
              <a:t>v</a:t>
            </a:r>
            <a:r>
              <a:rPr sz="1000" b="1" spc="-5" dirty="0"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46175" y="2992958"/>
            <a:ext cx="5778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I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80872" y="3616452"/>
            <a:ext cx="396240" cy="300355"/>
            <a:chOff x="880872" y="3616452"/>
            <a:chExt cx="396240" cy="300355"/>
          </a:xfrm>
        </p:grpSpPr>
        <p:sp>
          <p:nvSpPr>
            <p:cNvPr id="23" name="object 23"/>
            <p:cNvSpPr/>
            <p:nvPr/>
          </p:nvSpPr>
          <p:spPr>
            <a:xfrm>
              <a:off x="883920" y="3689604"/>
              <a:ext cx="390525" cy="224154"/>
            </a:xfrm>
            <a:custGeom>
              <a:avLst/>
              <a:gdLst/>
              <a:ahLst/>
              <a:cxnLst/>
              <a:rect l="l" t="t" r="r" b="b"/>
              <a:pathLst>
                <a:path w="390525" h="224154">
                  <a:moveTo>
                    <a:pt x="390144" y="0"/>
                  </a:moveTo>
                  <a:lnTo>
                    <a:pt x="0" y="0"/>
                  </a:lnTo>
                  <a:lnTo>
                    <a:pt x="0" y="224028"/>
                  </a:lnTo>
                  <a:lnTo>
                    <a:pt x="390144" y="224028"/>
                  </a:lnTo>
                  <a:lnTo>
                    <a:pt x="390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83920" y="3689604"/>
              <a:ext cx="390525" cy="224154"/>
            </a:xfrm>
            <a:custGeom>
              <a:avLst/>
              <a:gdLst/>
              <a:ahLst/>
              <a:cxnLst/>
              <a:rect l="l" t="t" r="r" b="b"/>
              <a:pathLst>
                <a:path w="390525" h="224154">
                  <a:moveTo>
                    <a:pt x="0" y="224028"/>
                  </a:moveTo>
                  <a:lnTo>
                    <a:pt x="390144" y="224028"/>
                  </a:lnTo>
                  <a:lnTo>
                    <a:pt x="390144" y="0"/>
                  </a:lnTo>
                  <a:lnTo>
                    <a:pt x="0" y="0"/>
                  </a:lnTo>
                  <a:lnTo>
                    <a:pt x="0" y="224028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79932" y="3764280"/>
              <a:ext cx="200025" cy="83820"/>
            </a:xfrm>
            <a:custGeom>
              <a:avLst/>
              <a:gdLst/>
              <a:ahLst/>
              <a:cxnLst/>
              <a:rect l="l" t="t" r="r" b="b"/>
              <a:pathLst>
                <a:path w="200025" h="83820">
                  <a:moveTo>
                    <a:pt x="0" y="83820"/>
                  </a:moveTo>
                  <a:lnTo>
                    <a:pt x="0" y="635"/>
                  </a:lnTo>
                  <a:lnTo>
                    <a:pt x="98983" y="635"/>
                  </a:lnTo>
                  <a:lnTo>
                    <a:pt x="98983" y="74803"/>
                  </a:lnTo>
                  <a:lnTo>
                    <a:pt x="98983" y="2413"/>
                  </a:lnTo>
                  <a:lnTo>
                    <a:pt x="96723" y="0"/>
                  </a:lnTo>
                  <a:lnTo>
                    <a:pt x="97294" y="635"/>
                  </a:lnTo>
                  <a:lnTo>
                    <a:pt x="199085" y="635"/>
                  </a:lnTo>
                  <a:lnTo>
                    <a:pt x="199644" y="79629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6028" y="3621024"/>
              <a:ext cx="43180" cy="58419"/>
            </a:xfrm>
            <a:custGeom>
              <a:avLst/>
              <a:gdLst/>
              <a:ahLst/>
              <a:cxnLst/>
              <a:rect l="l" t="t" r="r" b="b"/>
              <a:pathLst>
                <a:path w="43180" h="58420">
                  <a:moveTo>
                    <a:pt x="21335" y="0"/>
                  </a:moveTo>
                  <a:lnTo>
                    <a:pt x="13030" y="2274"/>
                  </a:lnTo>
                  <a:lnTo>
                    <a:pt x="6248" y="8477"/>
                  </a:lnTo>
                  <a:lnTo>
                    <a:pt x="1676" y="17680"/>
                  </a:lnTo>
                  <a:lnTo>
                    <a:pt x="0" y="28956"/>
                  </a:lnTo>
                  <a:lnTo>
                    <a:pt x="1676" y="40231"/>
                  </a:lnTo>
                  <a:lnTo>
                    <a:pt x="6248" y="49434"/>
                  </a:lnTo>
                  <a:lnTo>
                    <a:pt x="13030" y="55637"/>
                  </a:lnTo>
                  <a:lnTo>
                    <a:pt x="21335" y="57912"/>
                  </a:lnTo>
                  <a:lnTo>
                    <a:pt x="29641" y="55637"/>
                  </a:lnTo>
                  <a:lnTo>
                    <a:pt x="36423" y="49434"/>
                  </a:lnTo>
                  <a:lnTo>
                    <a:pt x="40995" y="40231"/>
                  </a:lnTo>
                  <a:lnTo>
                    <a:pt x="42671" y="28956"/>
                  </a:lnTo>
                  <a:lnTo>
                    <a:pt x="40995" y="17680"/>
                  </a:lnTo>
                  <a:lnTo>
                    <a:pt x="36423" y="8477"/>
                  </a:lnTo>
                  <a:lnTo>
                    <a:pt x="29641" y="2274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86028" y="3621024"/>
              <a:ext cx="43180" cy="58419"/>
            </a:xfrm>
            <a:custGeom>
              <a:avLst/>
              <a:gdLst/>
              <a:ahLst/>
              <a:cxnLst/>
              <a:rect l="l" t="t" r="r" b="b"/>
              <a:pathLst>
                <a:path w="43180" h="58420">
                  <a:moveTo>
                    <a:pt x="0" y="28956"/>
                  </a:moveTo>
                  <a:lnTo>
                    <a:pt x="1676" y="17680"/>
                  </a:lnTo>
                  <a:lnTo>
                    <a:pt x="6248" y="8477"/>
                  </a:lnTo>
                  <a:lnTo>
                    <a:pt x="13030" y="2274"/>
                  </a:lnTo>
                  <a:lnTo>
                    <a:pt x="21335" y="0"/>
                  </a:lnTo>
                  <a:lnTo>
                    <a:pt x="29641" y="2274"/>
                  </a:lnTo>
                  <a:lnTo>
                    <a:pt x="36423" y="8477"/>
                  </a:lnTo>
                  <a:lnTo>
                    <a:pt x="40995" y="17680"/>
                  </a:lnTo>
                  <a:lnTo>
                    <a:pt x="42671" y="28956"/>
                  </a:lnTo>
                  <a:lnTo>
                    <a:pt x="40995" y="40231"/>
                  </a:lnTo>
                  <a:lnTo>
                    <a:pt x="36423" y="49434"/>
                  </a:lnTo>
                  <a:lnTo>
                    <a:pt x="29641" y="55637"/>
                  </a:lnTo>
                  <a:lnTo>
                    <a:pt x="21335" y="57912"/>
                  </a:lnTo>
                  <a:lnTo>
                    <a:pt x="13030" y="55637"/>
                  </a:lnTo>
                  <a:lnTo>
                    <a:pt x="6248" y="49434"/>
                  </a:lnTo>
                  <a:lnTo>
                    <a:pt x="1676" y="40231"/>
                  </a:lnTo>
                  <a:lnTo>
                    <a:pt x="0" y="28956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3084" y="3616452"/>
              <a:ext cx="121919" cy="67056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895921" y="4131564"/>
            <a:ext cx="390525" cy="326390"/>
            <a:chOff x="895921" y="4131564"/>
            <a:chExt cx="390525" cy="326390"/>
          </a:xfrm>
        </p:grpSpPr>
        <p:sp>
          <p:nvSpPr>
            <p:cNvPr id="30" name="object 30"/>
            <p:cNvSpPr/>
            <p:nvPr/>
          </p:nvSpPr>
          <p:spPr>
            <a:xfrm>
              <a:off x="900683" y="4223004"/>
              <a:ext cx="381000" cy="230504"/>
            </a:xfrm>
            <a:custGeom>
              <a:avLst/>
              <a:gdLst/>
              <a:ahLst/>
              <a:cxnLst/>
              <a:rect l="l" t="t" r="r" b="b"/>
              <a:pathLst>
                <a:path w="381000" h="230504">
                  <a:moveTo>
                    <a:pt x="0" y="230124"/>
                  </a:moveTo>
                  <a:lnTo>
                    <a:pt x="381000" y="230124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3012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6987" y="4288536"/>
              <a:ext cx="86868" cy="9753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6695" y="4131564"/>
              <a:ext cx="195072" cy="67056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920496" y="4625340"/>
            <a:ext cx="381000" cy="220979"/>
          </a:xfrm>
          <a:prstGeom prst="rect">
            <a:avLst/>
          </a:prstGeom>
          <a:ln w="6095">
            <a:solidFill>
              <a:srgbClr val="00000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170"/>
              </a:spcBef>
            </a:pPr>
            <a:r>
              <a:rPr sz="1100" spc="-20" dirty="0">
                <a:latin typeface="Arial"/>
                <a:cs typeface="Arial"/>
              </a:rPr>
              <a:t>MP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8511" y="4497323"/>
            <a:ext cx="86868" cy="97536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937260" y="5024628"/>
            <a:ext cx="381000" cy="219710"/>
          </a:xfrm>
          <a:prstGeom prst="rect">
            <a:avLst/>
          </a:prstGeom>
          <a:ln w="6095">
            <a:solidFill>
              <a:srgbClr val="000000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60"/>
              </a:spcBef>
            </a:pPr>
            <a:r>
              <a:rPr sz="1100" spc="-10" dirty="0">
                <a:latin typeface="Arial"/>
                <a:cs typeface="Arial"/>
              </a:rPr>
              <a:t>CA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3752" y="4895088"/>
            <a:ext cx="88391" cy="97536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950975" y="5305044"/>
            <a:ext cx="372110" cy="277495"/>
            <a:chOff x="950975" y="5305044"/>
            <a:chExt cx="372110" cy="277495"/>
          </a:xfrm>
        </p:grpSpPr>
        <p:sp>
          <p:nvSpPr>
            <p:cNvPr id="38" name="object 38"/>
            <p:cNvSpPr/>
            <p:nvPr/>
          </p:nvSpPr>
          <p:spPr>
            <a:xfrm>
              <a:off x="955547" y="5366004"/>
              <a:ext cx="363220" cy="212090"/>
            </a:xfrm>
            <a:custGeom>
              <a:avLst/>
              <a:gdLst/>
              <a:ahLst/>
              <a:cxnLst/>
              <a:rect l="l" t="t" r="r" b="b"/>
              <a:pathLst>
                <a:path w="363219" h="212089">
                  <a:moveTo>
                    <a:pt x="0" y="211836"/>
                  </a:moveTo>
                  <a:lnTo>
                    <a:pt x="362712" y="211836"/>
                  </a:lnTo>
                  <a:lnTo>
                    <a:pt x="362712" y="0"/>
                  </a:lnTo>
                  <a:lnTo>
                    <a:pt x="0" y="0"/>
                  </a:lnTo>
                  <a:lnTo>
                    <a:pt x="0" y="21183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18615" y="5309616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18287" y="0"/>
                  </a:moveTo>
                  <a:lnTo>
                    <a:pt x="11171" y="1428"/>
                  </a:lnTo>
                  <a:lnTo>
                    <a:pt x="5357" y="5334"/>
                  </a:lnTo>
                  <a:lnTo>
                    <a:pt x="1437" y="11144"/>
                  </a:lnTo>
                  <a:lnTo>
                    <a:pt x="0" y="18288"/>
                  </a:lnTo>
                  <a:lnTo>
                    <a:pt x="1437" y="25431"/>
                  </a:lnTo>
                  <a:lnTo>
                    <a:pt x="5357" y="31242"/>
                  </a:lnTo>
                  <a:lnTo>
                    <a:pt x="11171" y="35147"/>
                  </a:lnTo>
                  <a:lnTo>
                    <a:pt x="18287" y="36576"/>
                  </a:lnTo>
                  <a:lnTo>
                    <a:pt x="25404" y="35147"/>
                  </a:lnTo>
                  <a:lnTo>
                    <a:pt x="31218" y="31242"/>
                  </a:lnTo>
                  <a:lnTo>
                    <a:pt x="35138" y="25431"/>
                  </a:lnTo>
                  <a:lnTo>
                    <a:pt x="36575" y="18288"/>
                  </a:lnTo>
                  <a:lnTo>
                    <a:pt x="35138" y="11144"/>
                  </a:lnTo>
                  <a:lnTo>
                    <a:pt x="31218" y="5334"/>
                  </a:lnTo>
                  <a:lnTo>
                    <a:pt x="25404" y="1428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18615" y="5309616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0" y="18288"/>
                  </a:moveTo>
                  <a:lnTo>
                    <a:pt x="1437" y="11144"/>
                  </a:lnTo>
                  <a:lnTo>
                    <a:pt x="5357" y="5334"/>
                  </a:lnTo>
                  <a:lnTo>
                    <a:pt x="11171" y="1428"/>
                  </a:lnTo>
                  <a:lnTo>
                    <a:pt x="18287" y="0"/>
                  </a:lnTo>
                  <a:lnTo>
                    <a:pt x="25404" y="1428"/>
                  </a:lnTo>
                  <a:lnTo>
                    <a:pt x="31218" y="5334"/>
                  </a:lnTo>
                  <a:lnTo>
                    <a:pt x="35138" y="11144"/>
                  </a:lnTo>
                  <a:lnTo>
                    <a:pt x="36575" y="18288"/>
                  </a:lnTo>
                  <a:lnTo>
                    <a:pt x="35138" y="25431"/>
                  </a:lnTo>
                  <a:lnTo>
                    <a:pt x="31218" y="31242"/>
                  </a:lnTo>
                  <a:lnTo>
                    <a:pt x="25404" y="35147"/>
                  </a:lnTo>
                  <a:lnTo>
                    <a:pt x="18287" y="36576"/>
                  </a:lnTo>
                  <a:lnTo>
                    <a:pt x="11171" y="35147"/>
                  </a:lnTo>
                  <a:lnTo>
                    <a:pt x="5357" y="31242"/>
                  </a:lnTo>
                  <a:lnTo>
                    <a:pt x="1437" y="25431"/>
                  </a:lnTo>
                  <a:lnTo>
                    <a:pt x="0" y="1828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84147" y="5309616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18288" y="0"/>
                  </a:moveTo>
                  <a:lnTo>
                    <a:pt x="11171" y="1428"/>
                  </a:lnTo>
                  <a:lnTo>
                    <a:pt x="5357" y="5334"/>
                  </a:lnTo>
                  <a:lnTo>
                    <a:pt x="1437" y="11144"/>
                  </a:lnTo>
                  <a:lnTo>
                    <a:pt x="0" y="18288"/>
                  </a:lnTo>
                  <a:lnTo>
                    <a:pt x="1437" y="25431"/>
                  </a:lnTo>
                  <a:lnTo>
                    <a:pt x="5357" y="31242"/>
                  </a:lnTo>
                  <a:lnTo>
                    <a:pt x="11171" y="35147"/>
                  </a:lnTo>
                  <a:lnTo>
                    <a:pt x="18288" y="36576"/>
                  </a:lnTo>
                  <a:lnTo>
                    <a:pt x="25404" y="35147"/>
                  </a:lnTo>
                  <a:lnTo>
                    <a:pt x="31218" y="31242"/>
                  </a:lnTo>
                  <a:lnTo>
                    <a:pt x="35138" y="25431"/>
                  </a:lnTo>
                  <a:lnTo>
                    <a:pt x="36576" y="18288"/>
                  </a:lnTo>
                  <a:lnTo>
                    <a:pt x="35138" y="11144"/>
                  </a:lnTo>
                  <a:lnTo>
                    <a:pt x="31218" y="5334"/>
                  </a:lnTo>
                  <a:lnTo>
                    <a:pt x="25404" y="142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84147" y="5309616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0" y="18288"/>
                  </a:moveTo>
                  <a:lnTo>
                    <a:pt x="1437" y="11144"/>
                  </a:lnTo>
                  <a:lnTo>
                    <a:pt x="5357" y="5334"/>
                  </a:lnTo>
                  <a:lnTo>
                    <a:pt x="11171" y="1428"/>
                  </a:lnTo>
                  <a:lnTo>
                    <a:pt x="18288" y="0"/>
                  </a:lnTo>
                  <a:lnTo>
                    <a:pt x="25404" y="1428"/>
                  </a:lnTo>
                  <a:lnTo>
                    <a:pt x="31218" y="5334"/>
                  </a:lnTo>
                  <a:lnTo>
                    <a:pt x="35138" y="11144"/>
                  </a:lnTo>
                  <a:lnTo>
                    <a:pt x="36576" y="18288"/>
                  </a:lnTo>
                  <a:lnTo>
                    <a:pt x="35138" y="25431"/>
                  </a:lnTo>
                  <a:lnTo>
                    <a:pt x="31218" y="31242"/>
                  </a:lnTo>
                  <a:lnTo>
                    <a:pt x="25404" y="35147"/>
                  </a:lnTo>
                  <a:lnTo>
                    <a:pt x="18288" y="36576"/>
                  </a:lnTo>
                  <a:lnTo>
                    <a:pt x="11171" y="35147"/>
                  </a:lnTo>
                  <a:lnTo>
                    <a:pt x="5357" y="31242"/>
                  </a:lnTo>
                  <a:lnTo>
                    <a:pt x="1437" y="25431"/>
                  </a:lnTo>
                  <a:lnTo>
                    <a:pt x="0" y="1828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48511" y="5309616"/>
              <a:ext cx="38100" cy="36830"/>
            </a:xfrm>
            <a:custGeom>
              <a:avLst/>
              <a:gdLst/>
              <a:ahLst/>
              <a:cxnLst/>
              <a:rect l="l" t="t" r="r" b="b"/>
              <a:pathLst>
                <a:path w="38100" h="36829">
                  <a:moveTo>
                    <a:pt x="19050" y="0"/>
                  </a:moveTo>
                  <a:lnTo>
                    <a:pt x="11637" y="1428"/>
                  </a:lnTo>
                  <a:lnTo>
                    <a:pt x="5581" y="5334"/>
                  </a:lnTo>
                  <a:lnTo>
                    <a:pt x="1497" y="11144"/>
                  </a:lnTo>
                  <a:lnTo>
                    <a:pt x="0" y="18288"/>
                  </a:lnTo>
                  <a:lnTo>
                    <a:pt x="1497" y="25431"/>
                  </a:lnTo>
                  <a:lnTo>
                    <a:pt x="5581" y="31242"/>
                  </a:lnTo>
                  <a:lnTo>
                    <a:pt x="11637" y="35147"/>
                  </a:lnTo>
                  <a:lnTo>
                    <a:pt x="19050" y="36576"/>
                  </a:lnTo>
                  <a:lnTo>
                    <a:pt x="26462" y="35147"/>
                  </a:lnTo>
                  <a:lnTo>
                    <a:pt x="32518" y="31242"/>
                  </a:lnTo>
                  <a:lnTo>
                    <a:pt x="36602" y="25431"/>
                  </a:lnTo>
                  <a:lnTo>
                    <a:pt x="38100" y="18288"/>
                  </a:lnTo>
                  <a:lnTo>
                    <a:pt x="36602" y="11144"/>
                  </a:lnTo>
                  <a:lnTo>
                    <a:pt x="32518" y="5334"/>
                  </a:lnTo>
                  <a:lnTo>
                    <a:pt x="26462" y="1428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48511" y="5309616"/>
              <a:ext cx="38100" cy="36830"/>
            </a:xfrm>
            <a:custGeom>
              <a:avLst/>
              <a:gdLst/>
              <a:ahLst/>
              <a:cxnLst/>
              <a:rect l="l" t="t" r="r" b="b"/>
              <a:pathLst>
                <a:path w="38100" h="36829">
                  <a:moveTo>
                    <a:pt x="0" y="18288"/>
                  </a:moveTo>
                  <a:lnTo>
                    <a:pt x="1497" y="11144"/>
                  </a:lnTo>
                  <a:lnTo>
                    <a:pt x="5581" y="5334"/>
                  </a:lnTo>
                  <a:lnTo>
                    <a:pt x="11637" y="1428"/>
                  </a:lnTo>
                  <a:lnTo>
                    <a:pt x="19050" y="0"/>
                  </a:lnTo>
                  <a:lnTo>
                    <a:pt x="26462" y="1428"/>
                  </a:lnTo>
                  <a:lnTo>
                    <a:pt x="32518" y="5334"/>
                  </a:lnTo>
                  <a:lnTo>
                    <a:pt x="36602" y="11144"/>
                  </a:lnTo>
                  <a:lnTo>
                    <a:pt x="38100" y="18288"/>
                  </a:lnTo>
                  <a:lnTo>
                    <a:pt x="36602" y="25431"/>
                  </a:lnTo>
                  <a:lnTo>
                    <a:pt x="32518" y="31242"/>
                  </a:lnTo>
                  <a:lnTo>
                    <a:pt x="26462" y="35147"/>
                  </a:lnTo>
                  <a:lnTo>
                    <a:pt x="19050" y="36576"/>
                  </a:lnTo>
                  <a:lnTo>
                    <a:pt x="11637" y="35147"/>
                  </a:lnTo>
                  <a:lnTo>
                    <a:pt x="5581" y="31242"/>
                  </a:lnTo>
                  <a:lnTo>
                    <a:pt x="1497" y="25431"/>
                  </a:lnTo>
                  <a:lnTo>
                    <a:pt x="0" y="1828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0223" y="5402580"/>
              <a:ext cx="227076" cy="143256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1020317" y="2646426"/>
            <a:ext cx="149860" cy="114300"/>
          </a:xfrm>
          <a:prstGeom prst="rect">
            <a:avLst/>
          </a:prstGeom>
          <a:ln w="28956">
            <a:solidFill>
              <a:srgbClr val="000000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27305">
              <a:lnSpc>
                <a:spcPts val="860"/>
              </a:lnSpc>
              <a:spcBef>
                <a:spcPts val="40"/>
              </a:spcBef>
            </a:pPr>
            <a:r>
              <a:rPr sz="900" b="1" dirty="0">
                <a:latin typeface="Arial"/>
                <a:cs typeface="Arial"/>
              </a:rPr>
              <a:t>I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886967" y="2746248"/>
            <a:ext cx="410209" cy="248920"/>
            <a:chOff x="886967" y="2746248"/>
            <a:chExt cx="410209" cy="248920"/>
          </a:xfrm>
        </p:grpSpPr>
        <p:sp>
          <p:nvSpPr>
            <p:cNvPr id="48" name="object 48"/>
            <p:cNvSpPr/>
            <p:nvPr/>
          </p:nvSpPr>
          <p:spPr>
            <a:xfrm>
              <a:off x="901445" y="2760726"/>
              <a:ext cx="381000" cy="219710"/>
            </a:xfrm>
            <a:custGeom>
              <a:avLst/>
              <a:gdLst/>
              <a:ahLst/>
              <a:cxnLst/>
              <a:rect l="l" t="t" r="r" b="b"/>
              <a:pathLst>
                <a:path w="381000" h="219710">
                  <a:moveTo>
                    <a:pt x="381000" y="0"/>
                  </a:moveTo>
                  <a:lnTo>
                    <a:pt x="0" y="0"/>
                  </a:lnTo>
                  <a:lnTo>
                    <a:pt x="0" y="219456"/>
                  </a:lnTo>
                  <a:lnTo>
                    <a:pt x="381000" y="219456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01445" y="2760726"/>
              <a:ext cx="381000" cy="219710"/>
            </a:xfrm>
            <a:custGeom>
              <a:avLst/>
              <a:gdLst/>
              <a:ahLst/>
              <a:cxnLst/>
              <a:rect l="l" t="t" r="r" b="b"/>
              <a:pathLst>
                <a:path w="381000" h="219710">
                  <a:moveTo>
                    <a:pt x="0" y="219456"/>
                  </a:moveTo>
                  <a:lnTo>
                    <a:pt x="381000" y="219456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19456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04493" y="2762250"/>
              <a:ext cx="376555" cy="215265"/>
            </a:xfrm>
            <a:custGeom>
              <a:avLst/>
              <a:gdLst/>
              <a:ahLst/>
              <a:cxnLst/>
              <a:rect l="l" t="t" r="r" b="b"/>
              <a:pathLst>
                <a:path w="376555" h="215264">
                  <a:moveTo>
                    <a:pt x="0" y="214884"/>
                  </a:moveTo>
                  <a:lnTo>
                    <a:pt x="373380" y="1524"/>
                  </a:lnTo>
                </a:path>
                <a:path w="376555" h="215264">
                  <a:moveTo>
                    <a:pt x="0" y="0"/>
                  </a:moveTo>
                  <a:lnTo>
                    <a:pt x="376428" y="214884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1" name="object 5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27719" y="457200"/>
            <a:ext cx="487679" cy="571500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4822063" y="810005"/>
            <a:ext cx="382651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Step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6: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Develop</a:t>
            </a:r>
            <a:r>
              <a:rPr sz="10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COA Statement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&amp;</a:t>
            </a:r>
            <a:r>
              <a:rPr sz="10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Sketch</a:t>
            </a:r>
            <a:r>
              <a:rPr sz="1000" b="1" spc="-5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-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You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can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5" dirty="0">
                <a:latin typeface="Arial"/>
                <a:cs typeface="Arial"/>
              </a:rPr>
              <a:t>make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separate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Concept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Sketch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Concept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Statement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outlined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 FM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6-0,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C2, p. 9-24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p.9-25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5017008" y="1459991"/>
            <a:ext cx="1671955" cy="1252855"/>
            <a:chOff x="5017008" y="1459991"/>
            <a:chExt cx="1671955" cy="1252855"/>
          </a:xfrm>
        </p:grpSpPr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45964" y="1488947"/>
              <a:ext cx="1577236" cy="113530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031486" y="1474469"/>
              <a:ext cx="1643380" cy="1224280"/>
            </a:xfrm>
            <a:custGeom>
              <a:avLst/>
              <a:gdLst/>
              <a:ahLst/>
              <a:cxnLst/>
              <a:rect l="l" t="t" r="r" b="b"/>
              <a:pathLst>
                <a:path w="1643379" h="1224280">
                  <a:moveTo>
                    <a:pt x="0" y="1223772"/>
                  </a:moveTo>
                  <a:lnTo>
                    <a:pt x="1642871" y="1223772"/>
                  </a:lnTo>
                  <a:lnTo>
                    <a:pt x="1642871" y="0"/>
                  </a:lnTo>
                  <a:lnTo>
                    <a:pt x="0" y="0"/>
                  </a:lnTo>
                  <a:lnTo>
                    <a:pt x="0" y="1223772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6891528" y="1455419"/>
            <a:ext cx="1839595" cy="1247140"/>
            <a:chOff x="6891528" y="1455419"/>
            <a:chExt cx="1839595" cy="1247140"/>
          </a:xfrm>
        </p:grpSpPr>
        <p:pic>
          <p:nvPicPr>
            <p:cNvPr id="57" name="object 5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20484" y="1484375"/>
              <a:ext cx="1781555" cy="118871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6906006" y="1469897"/>
              <a:ext cx="1811020" cy="1217930"/>
            </a:xfrm>
            <a:custGeom>
              <a:avLst/>
              <a:gdLst/>
              <a:ahLst/>
              <a:cxnLst/>
              <a:rect l="l" t="t" r="r" b="b"/>
              <a:pathLst>
                <a:path w="1811020" h="1217930">
                  <a:moveTo>
                    <a:pt x="0" y="1217676"/>
                  </a:moveTo>
                  <a:lnTo>
                    <a:pt x="1810511" y="1217676"/>
                  </a:lnTo>
                  <a:lnTo>
                    <a:pt x="1810511" y="0"/>
                  </a:lnTo>
                  <a:lnTo>
                    <a:pt x="0" y="0"/>
                  </a:lnTo>
                  <a:lnTo>
                    <a:pt x="0" y="1217676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" name="object 59"/>
          <p:cNvGrpSpPr/>
          <p:nvPr/>
        </p:nvGrpSpPr>
        <p:grpSpPr>
          <a:xfrm>
            <a:off x="5282184" y="3553967"/>
            <a:ext cx="2932430" cy="1710055"/>
            <a:chOff x="5282184" y="3553967"/>
            <a:chExt cx="2932430" cy="1710055"/>
          </a:xfrm>
        </p:grpSpPr>
        <p:pic>
          <p:nvPicPr>
            <p:cNvPr id="60" name="object 6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01996" y="3573779"/>
              <a:ext cx="2892552" cy="164284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5292090" y="3563873"/>
              <a:ext cx="2912745" cy="1690370"/>
            </a:xfrm>
            <a:custGeom>
              <a:avLst/>
              <a:gdLst/>
              <a:ahLst/>
              <a:cxnLst/>
              <a:rect l="l" t="t" r="r" b="b"/>
              <a:pathLst>
                <a:path w="2912745" h="1690370">
                  <a:moveTo>
                    <a:pt x="0" y="1690115"/>
                  </a:moveTo>
                  <a:lnTo>
                    <a:pt x="2912364" y="1690115"/>
                  </a:lnTo>
                  <a:lnTo>
                    <a:pt x="2912364" y="0"/>
                  </a:lnTo>
                  <a:lnTo>
                    <a:pt x="0" y="0"/>
                  </a:lnTo>
                  <a:lnTo>
                    <a:pt x="0" y="1690115"/>
                  </a:lnTo>
                  <a:close/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4880228" y="2895980"/>
            <a:ext cx="375729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- Or use the </a:t>
            </a:r>
            <a:r>
              <a:rPr sz="1000" dirty="0">
                <a:latin typeface="Arial"/>
                <a:cs typeface="Arial"/>
              </a:rPr>
              <a:t>TTP </a:t>
            </a:r>
            <a:r>
              <a:rPr sz="1000" spc="-10" dirty="0">
                <a:latin typeface="Arial"/>
                <a:cs typeface="Arial"/>
              </a:rPr>
              <a:t>where </a:t>
            </a:r>
            <a:r>
              <a:rPr sz="1000" spc="-15" dirty="0">
                <a:latin typeface="Arial"/>
                <a:cs typeface="Arial"/>
              </a:rPr>
              <a:t>you </a:t>
            </a:r>
            <a:r>
              <a:rPr sz="1000" spc="-5" dirty="0">
                <a:latin typeface="Arial"/>
                <a:cs typeface="Arial"/>
              </a:rPr>
              <a:t>join the </a:t>
            </a:r>
            <a:r>
              <a:rPr sz="1000" spc="-10" dirty="0">
                <a:latin typeface="Arial"/>
                <a:cs typeface="Arial"/>
              </a:rPr>
              <a:t>two </a:t>
            </a:r>
            <a:r>
              <a:rPr sz="1000" spc="-5" dirty="0">
                <a:latin typeface="Arial"/>
                <a:cs typeface="Arial"/>
              </a:rPr>
              <a:t>products on one dry erase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board </a:t>
            </a:r>
            <a:r>
              <a:rPr sz="1000" spc="-10" dirty="0">
                <a:latin typeface="Arial"/>
                <a:cs typeface="Arial"/>
              </a:rPr>
              <a:t>with </a:t>
            </a:r>
            <a:r>
              <a:rPr sz="1000" spc="-5" dirty="0">
                <a:latin typeface="Arial"/>
                <a:cs typeface="Arial"/>
              </a:rPr>
              <a:t>the </a:t>
            </a:r>
            <a:r>
              <a:rPr sz="1000" b="1" i="1" spc="-5" dirty="0">
                <a:latin typeface="Arial"/>
                <a:cs typeface="Arial"/>
              </a:rPr>
              <a:t>“Concept </a:t>
            </a:r>
            <a:r>
              <a:rPr sz="1000" b="1" i="1" spc="-10" dirty="0">
                <a:latin typeface="Arial"/>
                <a:cs typeface="Arial"/>
              </a:rPr>
              <a:t>Sketch” </a:t>
            </a:r>
            <a:r>
              <a:rPr sz="1000" spc="-5" dirty="0">
                <a:latin typeface="Arial"/>
                <a:cs typeface="Arial"/>
              </a:rPr>
              <a:t>in the middle and the </a:t>
            </a:r>
            <a:r>
              <a:rPr sz="1000" b="1" i="1" spc="-5" dirty="0">
                <a:latin typeface="Arial"/>
                <a:cs typeface="Arial"/>
              </a:rPr>
              <a:t>“Concept </a:t>
            </a:r>
            <a:r>
              <a:rPr sz="1000" b="1" i="1" spc="-265" dirty="0">
                <a:latin typeface="Arial"/>
                <a:cs typeface="Arial"/>
              </a:rPr>
              <a:t> </a:t>
            </a:r>
            <a:r>
              <a:rPr sz="1000" b="1" i="1" spc="-10" dirty="0">
                <a:latin typeface="Arial"/>
                <a:cs typeface="Arial"/>
              </a:rPr>
              <a:t>Statement”</a:t>
            </a:r>
            <a:r>
              <a:rPr sz="1000" b="1" i="1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distributed around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 outside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Sketch.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895469" y="5417311"/>
            <a:ext cx="359092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Step</a:t>
            </a:r>
            <a:r>
              <a:rPr sz="10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7: Conduct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COA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Brief</a:t>
            </a:r>
            <a:r>
              <a:rPr sz="1000" b="1" spc="-5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-</a:t>
            </a:r>
            <a:r>
              <a:rPr sz="1000" dirty="0">
                <a:latin typeface="Arial"/>
                <a:cs typeface="Arial"/>
              </a:rPr>
              <a:t> Recommend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you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save </a:t>
            </a:r>
            <a:r>
              <a:rPr sz="1000" dirty="0">
                <a:latin typeface="Arial"/>
                <a:cs typeface="Arial"/>
              </a:rPr>
              <a:t>time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 brief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straight of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your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dry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erase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board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products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15" dirty="0">
                <a:latin typeface="Arial"/>
                <a:cs typeface="Arial"/>
              </a:rPr>
              <a:t>you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developed</a:t>
            </a:r>
            <a:r>
              <a:rPr sz="1000" spc="-5" dirty="0">
                <a:latin typeface="Arial"/>
                <a:cs typeface="Arial"/>
              </a:rPr>
              <a:t> during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Step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6.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454653" y="2339086"/>
            <a:ext cx="6724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ustaining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3950208" y="3823715"/>
            <a:ext cx="370840" cy="277495"/>
            <a:chOff x="3950208" y="3823715"/>
            <a:chExt cx="370840" cy="277495"/>
          </a:xfrm>
        </p:grpSpPr>
        <p:sp>
          <p:nvSpPr>
            <p:cNvPr id="66" name="object 66"/>
            <p:cNvSpPr/>
            <p:nvPr/>
          </p:nvSpPr>
          <p:spPr>
            <a:xfrm>
              <a:off x="3954780" y="3884675"/>
              <a:ext cx="361315" cy="212090"/>
            </a:xfrm>
            <a:custGeom>
              <a:avLst/>
              <a:gdLst/>
              <a:ahLst/>
              <a:cxnLst/>
              <a:rect l="l" t="t" r="r" b="b"/>
              <a:pathLst>
                <a:path w="361314" h="212089">
                  <a:moveTo>
                    <a:pt x="0" y="211836"/>
                  </a:moveTo>
                  <a:lnTo>
                    <a:pt x="361188" y="211836"/>
                  </a:lnTo>
                  <a:lnTo>
                    <a:pt x="361188" y="0"/>
                  </a:lnTo>
                  <a:lnTo>
                    <a:pt x="0" y="0"/>
                  </a:lnTo>
                  <a:lnTo>
                    <a:pt x="0" y="21183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116324" y="3828287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18287" y="0"/>
                  </a:moveTo>
                  <a:lnTo>
                    <a:pt x="11144" y="1428"/>
                  </a:lnTo>
                  <a:lnTo>
                    <a:pt x="5334" y="5333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4" y="31241"/>
                  </a:lnTo>
                  <a:lnTo>
                    <a:pt x="11144" y="35147"/>
                  </a:lnTo>
                  <a:lnTo>
                    <a:pt x="18287" y="36575"/>
                  </a:lnTo>
                  <a:lnTo>
                    <a:pt x="25431" y="35147"/>
                  </a:lnTo>
                  <a:lnTo>
                    <a:pt x="31241" y="31242"/>
                  </a:lnTo>
                  <a:lnTo>
                    <a:pt x="35147" y="25431"/>
                  </a:lnTo>
                  <a:lnTo>
                    <a:pt x="36575" y="18287"/>
                  </a:lnTo>
                  <a:lnTo>
                    <a:pt x="35147" y="11144"/>
                  </a:lnTo>
                  <a:lnTo>
                    <a:pt x="31241" y="5334"/>
                  </a:lnTo>
                  <a:lnTo>
                    <a:pt x="25431" y="1428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116324" y="3828287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0" y="18287"/>
                  </a:moveTo>
                  <a:lnTo>
                    <a:pt x="1428" y="11144"/>
                  </a:lnTo>
                  <a:lnTo>
                    <a:pt x="5334" y="5333"/>
                  </a:lnTo>
                  <a:lnTo>
                    <a:pt x="11144" y="1428"/>
                  </a:lnTo>
                  <a:lnTo>
                    <a:pt x="18287" y="0"/>
                  </a:lnTo>
                  <a:lnTo>
                    <a:pt x="25431" y="1428"/>
                  </a:lnTo>
                  <a:lnTo>
                    <a:pt x="31241" y="5334"/>
                  </a:lnTo>
                  <a:lnTo>
                    <a:pt x="35147" y="11144"/>
                  </a:lnTo>
                  <a:lnTo>
                    <a:pt x="36575" y="18287"/>
                  </a:lnTo>
                  <a:lnTo>
                    <a:pt x="35147" y="25431"/>
                  </a:lnTo>
                  <a:lnTo>
                    <a:pt x="31241" y="31242"/>
                  </a:lnTo>
                  <a:lnTo>
                    <a:pt x="25431" y="35147"/>
                  </a:lnTo>
                  <a:lnTo>
                    <a:pt x="18287" y="36575"/>
                  </a:lnTo>
                  <a:lnTo>
                    <a:pt x="11144" y="35147"/>
                  </a:lnTo>
                  <a:lnTo>
                    <a:pt x="5334" y="31241"/>
                  </a:lnTo>
                  <a:lnTo>
                    <a:pt x="1428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183380" y="3828287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18287" y="0"/>
                  </a:moveTo>
                  <a:lnTo>
                    <a:pt x="11144" y="1428"/>
                  </a:lnTo>
                  <a:lnTo>
                    <a:pt x="5334" y="5333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4" y="31241"/>
                  </a:lnTo>
                  <a:lnTo>
                    <a:pt x="11144" y="35147"/>
                  </a:lnTo>
                  <a:lnTo>
                    <a:pt x="18287" y="36575"/>
                  </a:lnTo>
                  <a:lnTo>
                    <a:pt x="25431" y="35147"/>
                  </a:lnTo>
                  <a:lnTo>
                    <a:pt x="31241" y="31242"/>
                  </a:lnTo>
                  <a:lnTo>
                    <a:pt x="35147" y="25431"/>
                  </a:lnTo>
                  <a:lnTo>
                    <a:pt x="36575" y="18287"/>
                  </a:lnTo>
                  <a:lnTo>
                    <a:pt x="35147" y="11144"/>
                  </a:lnTo>
                  <a:lnTo>
                    <a:pt x="31241" y="5334"/>
                  </a:lnTo>
                  <a:lnTo>
                    <a:pt x="25431" y="1428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183380" y="3828287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0" y="18287"/>
                  </a:moveTo>
                  <a:lnTo>
                    <a:pt x="1428" y="11144"/>
                  </a:lnTo>
                  <a:lnTo>
                    <a:pt x="5334" y="5333"/>
                  </a:lnTo>
                  <a:lnTo>
                    <a:pt x="11144" y="1428"/>
                  </a:lnTo>
                  <a:lnTo>
                    <a:pt x="18287" y="0"/>
                  </a:lnTo>
                  <a:lnTo>
                    <a:pt x="25431" y="1428"/>
                  </a:lnTo>
                  <a:lnTo>
                    <a:pt x="31241" y="5334"/>
                  </a:lnTo>
                  <a:lnTo>
                    <a:pt x="35147" y="11144"/>
                  </a:lnTo>
                  <a:lnTo>
                    <a:pt x="36575" y="18287"/>
                  </a:lnTo>
                  <a:lnTo>
                    <a:pt x="35147" y="25431"/>
                  </a:lnTo>
                  <a:lnTo>
                    <a:pt x="31241" y="31242"/>
                  </a:lnTo>
                  <a:lnTo>
                    <a:pt x="25431" y="35147"/>
                  </a:lnTo>
                  <a:lnTo>
                    <a:pt x="18287" y="36575"/>
                  </a:lnTo>
                  <a:lnTo>
                    <a:pt x="11144" y="35147"/>
                  </a:lnTo>
                  <a:lnTo>
                    <a:pt x="5334" y="31241"/>
                  </a:lnTo>
                  <a:lnTo>
                    <a:pt x="1428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047744" y="3828287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18287" y="0"/>
                  </a:moveTo>
                  <a:lnTo>
                    <a:pt x="11144" y="1428"/>
                  </a:lnTo>
                  <a:lnTo>
                    <a:pt x="5334" y="5333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4" y="31241"/>
                  </a:lnTo>
                  <a:lnTo>
                    <a:pt x="11144" y="35147"/>
                  </a:lnTo>
                  <a:lnTo>
                    <a:pt x="18287" y="36575"/>
                  </a:lnTo>
                  <a:lnTo>
                    <a:pt x="25431" y="35147"/>
                  </a:lnTo>
                  <a:lnTo>
                    <a:pt x="31241" y="31242"/>
                  </a:lnTo>
                  <a:lnTo>
                    <a:pt x="35147" y="25431"/>
                  </a:lnTo>
                  <a:lnTo>
                    <a:pt x="36575" y="18287"/>
                  </a:lnTo>
                  <a:lnTo>
                    <a:pt x="35147" y="11144"/>
                  </a:lnTo>
                  <a:lnTo>
                    <a:pt x="31241" y="5334"/>
                  </a:lnTo>
                  <a:lnTo>
                    <a:pt x="25431" y="1428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047744" y="3828287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0" y="18287"/>
                  </a:moveTo>
                  <a:lnTo>
                    <a:pt x="1428" y="11144"/>
                  </a:lnTo>
                  <a:lnTo>
                    <a:pt x="5334" y="5333"/>
                  </a:lnTo>
                  <a:lnTo>
                    <a:pt x="11144" y="1428"/>
                  </a:lnTo>
                  <a:lnTo>
                    <a:pt x="18287" y="0"/>
                  </a:lnTo>
                  <a:lnTo>
                    <a:pt x="25431" y="1428"/>
                  </a:lnTo>
                  <a:lnTo>
                    <a:pt x="31241" y="5334"/>
                  </a:lnTo>
                  <a:lnTo>
                    <a:pt x="35147" y="11144"/>
                  </a:lnTo>
                  <a:lnTo>
                    <a:pt x="36575" y="18287"/>
                  </a:lnTo>
                  <a:lnTo>
                    <a:pt x="35147" y="25431"/>
                  </a:lnTo>
                  <a:lnTo>
                    <a:pt x="31241" y="31242"/>
                  </a:lnTo>
                  <a:lnTo>
                    <a:pt x="25431" y="35147"/>
                  </a:lnTo>
                  <a:lnTo>
                    <a:pt x="18287" y="36575"/>
                  </a:lnTo>
                  <a:lnTo>
                    <a:pt x="11144" y="35147"/>
                  </a:lnTo>
                  <a:lnTo>
                    <a:pt x="5334" y="31241"/>
                  </a:lnTo>
                  <a:lnTo>
                    <a:pt x="1428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27932" y="3921251"/>
              <a:ext cx="227076" cy="144779"/>
            </a:xfrm>
            <a:prstGeom prst="rect">
              <a:avLst/>
            </a:prstGeom>
          </p:spPr>
        </p:pic>
      </p:grpSp>
      <p:sp>
        <p:nvSpPr>
          <p:cNvPr id="74" name="object 74"/>
          <p:cNvSpPr txBox="1"/>
          <p:nvPr/>
        </p:nvSpPr>
        <p:spPr>
          <a:xfrm>
            <a:off x="3953255" y="3506723"/>
            <a:ext cx="381000" cy="220979"/>
          </a:xfrm>
          <a:prstGeom prst="rect">
            <a:avLst/>
          </a:prstGeom>
          <a:ln w="6096">
            <a:solidFill>
              <a:srgbClr val="000000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160"/>
              </a:spcBef>
            </a:pPr>
            <a:r>
              <a:rPr sz="1100" spc="-20" dirty="0">
                <a:latin typeface="Arial"/>
                <a:cs typeface="Arial"/>
              </a:rPr>
              <a:t>MP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75" name="object 7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037076" y="3403091"/>
            <a:ext cx="193548" cy="67056"/>
          </a:xfrm>
          <a:prstGeom prst="rect">
            <a:avLst/>
          </a:prstGeom>
        </p:spPr>
      </p:pic>
      <p:sp>
        <p:nvSpPr>
          <p:cNvPr id="76" name="object 76"/>
          <p:cNvSpPr txBox="1"/>
          <p:nvPr/>
        </p:nvSpPr>
        <p:spPr>
          <a:xfrm>
            <a:off x="3556761" y="2679319"/>
            <a:ext cx="121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I I</a:t>
            </a:r>
            <a:endParaRPr sz="90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423665" y="2800350"/>
            <a:ext cx="381000" cy="220979"/>
          </a:xfrm>
          <a:custGeom>
            <a:avLst/>
            <a:gdLst/>
            <a:ahLst/>
            <a:cxnLst/>
            <a:rect l="l" t="t" r="r" b="b"/>
            <a:pathLst>
              <a:path w="381000" h="220980">
                <a:moveTo>
                  <a:pt x="381000" y="0"/>
                </a:moveTo>
                <a:lnTo>
                  <a:pt x="0" y="0"/>
                </a:lnTo>
                <a:lnTo>
                  <a:pt x="0" y="220979"/>
                </a:lnTo>
                <a:lnTo>
                  <a:pt x="381000" y="220979"/>
                </a:lnTo>
                <a:lnTo>
                  <a:pt x="381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4043934" y="2675382"/>
            <a:ext cx="149860" cy="111760"/>
          </a:xfrm>
          <a:prstGeom prst="rect">
            <a:avLst/>
          </a:prstGeom>
          <a:ln w="28956">
            <a:solidFill>
              <a:srgbClr val="000000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 marL="29845">
              <a:lnSpc>
                <a:spcPts val="860"/>
              </a:lnSpc>
              <a:spcBef>
                <a:spcPts val="15"/>
              </a:spcBef>
            </a:pPr>
            <a:r>
              <a:rPr sz="900" b="1" dirty="0">
                <a:latin typeface="Arial"/>
                <a:cs typeface="Arial"/>
              </a:rPr>
              <a:t>I</a:t>
            </a:r>
            <a:r>
              <a:rPr sz="900" b="1" spc="-6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</a:t>
            </a:r>
            <a:endParaRPr sz="90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3928109" y="2786633"/>
            <a:ext cx="381000" cy="219710"/>
          </a:xfrm>
          <a:custGeom>
            <a:avLst/>
            <a:gdLst/>
            <a:ahLst/>
            <a:cxnLst/>
            <a:rect l="l" t="t" r="r" b="b"/>
            <a:pathLst>
              <a:path w="381000" h="219710">
                <a:moveTo>
                  <a:pt x="381000" y="0"/>
                </a:moveTo>
                <a:lnTo>
                  <a:pt x="0" y="0"/>
                </a:lnTo>
                <a:lnTo>
                  <a:pt x="0" y="219456"/>
                </a:lnTo>
                <a:lnTo>
                  <a:pt x="381000" y="219456"/>
                </a:lnTo>
                <a:lnTo>
                  <a:pt x="381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3423665" y="2800350"/>
            <a:ext cx="381000" cy="220979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165"/>
              </a:spcBef>
            </a:pPr>
            <a:r>
              <a:rPr sz="1100" spc="-5" dirty="0">
                <a:latin typeface="Arial"/>
                <a:cs typeface="Arial"/>
              </a:rPr>
              <a:t>BSB</a:t>
            </a:r>
            <a:endParaRPr sz="110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928109" y="2786633"/>
            <a:ext cx="381000" cy="21971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55244">
              <a:lnSpc>
                <a:spcPct val="100000"/>
              </a:lnSpc>
              <a:spcBef>
                <a:spcPts val="80"/>
              </a:spcBef>
            </a:pPr>
            <a:r>
              <a:rPr sz="1100" spc="-5" dirty="0">
                <a:latin typeface="Arial"/>
                <a:cs typeface="Arial"/>
              </a:rPr>
              <a:t>BEB</a:t>
            </a:r>
            <a:endParaRPr sz="11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942588" y="3140964"/>
            <a:ext cx="381000" cy="220979"/>
          </a:xfrm>
          <a:prstGeom prst="rect">
            <a:avLst/>
          </a:prstGeom>
          <a:ln w="6096">
            <a:solidFill>
              <a:srgbClr val="000000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50"/>
              </a:spcBef>
            </a:pPr>
            <a:r>
              <a:rPr sz="1100" spc="-5" dirty="0">
                <a:latin typeface="Arial"/>
                <a:cs typeface="Arial"/>
              </a:rPr>
              <a:t>BEB</a:t>
            </a:r>
            <a:endParaRPr sz="11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56743" y="3363848"/>
            <a:ext cx="518159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Res</a:t>
            </a:r>
            <a:r>
              <a:rPr sz="1000" b="1" spc="-10" dirty="0">
                <a:latin typeface="Arial"/>
                <a:cs typeface="Arial"/>
              </a:rPr>
              <a:t>er</a:t>
            </a:r>
            <a:r>
              <a:rPr sz="1000" b="1" dirty="0">
                <a:latin typeface="Arial"/>
                <a:cs typeface="Arial"/>
              </a:rPr>
              <a:t>v</a:t>
            </a:r>
            <a:r>
              <a:rPr sz="1000" b="1" spc="-5" dirty="0"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338327" y="3580638"/>
            <a:ext cx="364490" cy="299720"/>
            <a:chOff x="338327" y="3580638"/>
            <a:chExt cx="364490" cy="299720"/>
          </a:xfrm>
        </p:grpSpPr>
        <p:sp>
          <p:nvSpPr>
            <p:cNvPr id="85" name="object 85"/>
            <p:cNvSpPr/>
            <p:nvPr/>
          </p:nvSpPr>
          <p:spPr>
            <a:xfrm>
              <a:off x="342899" y="3656076"/>
              <a:ext cx="355600" cy="219710"/>
            </a:xfrm>
            <a:custGeom>
              <a:avLst/>
              <a:gdLst/>
              <a:ahLst/>
              <a:cxnLst/>
              <a:rect l="l" t="t" r="r" b="b"/>
              <a:pathLst>
                <a:path w="355600" h="219710">
                  <a:moveTo>
                    <a:pt x="0" y="219456"/>
                  </a:moveTo>
                  <a:lnTo>
                    <a:pt x="355092" y="219456"/>
                  </a:lnTo>
                  <a:lnTo>
                    <a:pt x="355092" y="0"/>
                  </a:lnTo>
                  <a:lnTo>
                    <a:pt x="0" y="0"/>
                  </a:lnTo>
                  <a:lnTo>
                    <a:pt x="0" y="21945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9287" y="3689604"/>
              <a:ext cx="245363" cy="147828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344423" y="3659124"/>
              <a:ext cx="352425" cy="213360"/>
            </a:xfrm>
            <a:custGeom>
              <a:avLst/>
              <a:gdLst/>
              <a:ahLst/>
              <a:cxnLst/>
              <a:rect l="l" t="t" r="r" b="b"/>
              <a:pathLst>
                <a:path w="352425" h="213360">
                  <a:moveTo>
                    <a:pt x="0" y="213359"/>
                  </a:moveTo>
                  <a:lnTo>
                    <a:pt x="352044" y="0"/>
                  </a:lnTo>
                </a:path>
                <a:path w="352425" h="213360">
                  <a:moveTo>
                    <a:pt x="0" y="0"/>
                  </a:moveTo>
                  <a:lnTo>
                    <a:pt x="352044" y="21335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520445" y="3580638"/>
              <a:ext cx="0" cy="76200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20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9" name="object 89"/>
          <p:cNvGrpSpPr/>
          <p:nvPr/>
        </p:nvGrpSpPr>
        <p:grpSpPr>
          <a:xfrm>
            <a:off x="321563" y="2743200"/>
            <a:ext cx="387350" cy="227329"/>
            <a:chOff x="321563" y="2743200"/>
            <a:chExt cx="387350" cy="227329"/>
          </a:xfrm>
        </p:grpSpPr>
        <p:sp>
          <p:nvSpPr>
            <p:cNvPr id="90" name="object 90"/>
            <p:cNvSpPr/>
            <p:nvPr/>
          </p:nvSpPr>
          <p:spPr>
            <a:xfrm>
              <a:off x="324611" y="2746247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80">
                  <a:moveTo>
                    <a:pt x="0" y="220979"/>
                  </a:moveTo>
                  <a:lnTo>
                    <a:pt x="381000" y="2209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27659" y="2747772"/>
              <a:ext cx="376555" cy="216535"/>
            </a:xfrm>
            <a:custGeom>
              <a:avLst/>
              <a:gdLst/>
              <a:ahLst/>
              <a:cxnLst/>
              <a:rect l="l" t="t" r="r" b="b"/>
              <a:pathLst>
                <a:path w="376555" h="216535">
                  <a:moveTo>
                    <a:pt x="0" y="216407"/>
                  </a:moveTo>
                  <a:lnTo>
                    <a:pt x="373380" y="1524"/>
                  </a:lnTo>
                </a:path>
                <a:path w="376555" h="216535">
                  <a:moveTo>
                    <a:pt x="0" y="0"/>
                  </a:moveTo>
                  <a:lnTo>
                    <a:pt x="376427" y="216407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449986" y="2595118"/>
            <a:ext cx="11938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X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323088" y="3119627"/>
            <a:ext cx="391795" cy="238125"/>
            <a:chOff x="323088" y="3119627"/>
            <a:chExt cx="391795" cy="238125"/>
          </a:xfrm>
        </p:grpSpPr>
        <p:sp>
          <p:nvSpPr>
            <p:cNvPr id="94" name="object 94"/>
            <p:cNvSpPr/>
            <p:nvPr/>
          </p:nvSpPr>
          <p:spPr>
            <a:xfrm>
              <a:off x="327660" y="3124199"/>
              <a:ext cx="382905" cy="228600"/>
            </a:xfrm>
            <a:custGeom>
              <a:avLst/>
              <a:gdLst/>
              <a:ahLst/>
              <a:cxnLst/>
              <a:rect l="l" t="t" r="r" b="b"/>
              <a:pathLst>
                <a:path w="382905" h="228600">
                  <a:moveTo>
                    <a:pt x="0" y="228600"/>
                  </a:moveTo>
                  <a:lnTo>
                    <a:pt x="382524" y="228600"/>
                  </a:lnTo>
                  <a:lnTo>
                    <a:pt x="382524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3964" y="3188207"/>
              <a:ext cx="88392" cy="97536"/>
            </a:xfrm>
            <a:prstGeom prst="rect">
              <a:avLst/>
            </a:prstGeom>
          </p:spPr>
        </p:pic>
      </p:grpSp>
      <p:sp>
        <p:nvSpPr>
          <p:cNvPr id="96" name="object 96"/>
          <p:cNvSpPr txBox="1"/>
          <p:nvPr/>
        </p:nvSpPr>
        <p:spPr>
          <a:xfrm>
            <a:off x="461263" y="2972180"/>
            <a:ext cx="111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II</a:t>
            </a:r>
            <a:endParaRPr sz="12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682876" y="2420873"/>
            <a:ext cx="3695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E #1</a:t>
            </a:r>
            <a:endParaRPr sz="10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154682" y="2227351"/>
            <a:ext cx="555625" cy="362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480">
              <a:lnSpc>
                <a:spcPct val="110600"/>
              </a:lnSpc>
              <a:spcBef>
                <a:spcPts val="100"/>
              </a:spcBef>
            </a:pP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haping  </a:t>
            </a:r>
            <a:r>
              <a:rPr sz="1000" b="1" spc="-10" dirty="0">
                <a:latin typeface="Arial"/>
                <a:cs typeface="Arial"/>
              </a:rPr>
              <a:t>SE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#2</a:t>
            </a:r>
            <a:endParaRPr sz="10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774060" y="2409570"/>
            <a:ext cx="3695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E #3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2834639" y="3116579"/>
            <a:ext cx="469900" cy="317500"/>
            <a:chOff x="2834639" y="3116579"/>
            <a:chExt cx="469900" cy="317500"/>
          </a:xfrm>
        </p:grpSpPr>
        <p:sp>
          <p:nvSpPr>
            <p:cNvPr id="101" name="object 101"/>
            <p:cNvSpPr/>
            <p:nvPr/>
          </p:nvSpPr>
          <p:spPr>
            <a:xfrm>
              <a:off x="2919983" y="3209543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79">
                  <a:moveTo>
                    <a:pt x="0" y="220979"/>
                  </a:moveTo>
                  <a:lnTo>
                    <a:pt x="380999" y="220979"/>
                  </a:lnTo>
                  <a:lnTo>
                    <a:pt x="380999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2923031" y="3211067"/>
              <a:ext cx="376555" cy="215265"/>
            </a:xfrm>
            <a:custGeom>
              <a:avLst/>
              <a:gdLst/>
              <a:ahLst/>
              <a:cxnLst/>
              <a:rect l="l" t="t" r="r" b="b"/>
              <a:pathLst>
                <a:path w="376554" h="215264">
                  <a:moveTo>
                    <a:pt x="0" y="214884"/>
                  </a:moveTo>
                  <a:lnTo>
                    <a:pt x="373380" y="1524"/>
                  </a:lnTo>
                </a:path>
                <a:path w="376554" h="215264">
                  <a:moveTo>
                    <a:pt x="0" y="0"/>
                  </a:moveTo>
                  <a:lnTo>
                    <a:pt x="376428" y="214884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2837687" y="3119627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79">
                  <a:moveTo>
                    <a:pt x="381000" y="0"/>
                  </a:moveTo>
                  <a:lnTo>
                    <a:pt x="0" y="0"/>
                  </a:lnTo>
                  <a:lnTo>
                    <a:pt x="0" y="220979"/>
                  </a:lnTo>
                  <a:lnTo>
                    <a:pt x="381000" y="220979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2837687" y="3119627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79">
                  <a:moveTo>
                    <a:pt x="0" y="220979"/>
                  </a:moveTo>
                  <a:lnTo>
                    <a:pt x="381000" y="2209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2840735" y="3121151"/>
              <a:ext cx="376555" cy="215265"/>
            </a:xfrm>
            <a:custGeom>
              <a:avLst/>
              <a:gdLst/>
              <a:ahLst/>
              <a:cxnLst/>
              <a:rect l="l" t="t" r="r" b="b"/>
              <a:pathLst>
                <a:path w="376555" h="215264">
                  <a:moveTo>
                    <a:pt x="0" y="214884"/>
                  </a:moveTo>
                  <a:lnTo>
                    <a:pt x="373380" y="1524"/>
                  </a:lnTo>
                </a:path>
                <a:path w="376555" h="215264">
                  <a:moveTo>
                    <a:pt x="0" y="0"/>
                  </a:moveTo>
                  <a:lnTo>
                    <a:pt x="376427" y="214884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6" name="object 106"/>
          <p:cNvGrpSpPr/>
          <p:nvPr/>
        </p:nvGrpSpPr>
        <p:grpSpPr>
          <a:xfrm>
            <a:off x="2192908" y="3125597"/>
            <a:ext cx="582930" cy="753110"/>
            <a:chOff x="2192908" y="3125597"/>
            <a:chExt cx="582930" cy="753110"/>
          </a:xfrm>
        </p:grpSpPr>
        <p:sp>
          <p:nvSpPr>
            <p:cNvPr id="107" name="object 107"/>
            <p:cNvSpPr/>
            <p:nvPr/>
          </p:nvSpPr>
          <p:spPr>
            <a:xfrm>
              <a:off x="2391155" y="3331463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79">
                  <a:moveTo>
                    <a:pt x="0" y="220979"/>
                  </a:moveTo>
                  <a:lnTo>
                    <a:pt x="381000" y="2209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2394203" y="3332988"/>
              <a:ext cx="376555" cy="216535"/>
            </a:xfrm>
            <a:custGeom>
              <a:avLst/>
              <a:gdLst/>
              <a:ahLst/>
              <a:cxnLst/>
              <a:rect l="l" t="t" r="r" b="b"/>
              <a:pathLst>
                <a:path w="376555" h="216535">
                  <a:moveTo>
                    <a:pt x="0" y="216408"/>
                  </a:moveTo>
                  <a:lnTo>
                    <a:pt x="373379" y="1524"/>
                  </a:lnTo>
                </a:path>
                <a:path w="376555" h="216535">
                  <a:moveTo>
                    <a:pt x="0" y="0"/>
                  </a:moveTo>
                  <a:lnTo>
                    <a:pt x="376427" y="216408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2284475" y="3224784"/>
              <a:ext cx="341630" cy="218440"/>
            </a:xfrm>
            <a:custGeom>
              <a:avLst/>
              <a:gdLst/>
              <a:ahLst/>
              <a:cxnLst/>
              <a:rect l="l" t="t" r="r" b="b"/>
              <a:pathLst>
                <a:path w="341630" h="218439">
                  <a:moveTo>
                    <a:pt x="341375" y="0"/>
                  </a:moveTo>
                  <a:lnTo>
                    <a:pt x="0" y="0"/>
                  </a:lnTo>
                  <a:lnTo>
                    <a:pt x="0" y="217932"/>
                  </a:lnTo>
                  <a:lnTo>
                    <a:pt x="341375" y="217932"/>
                  </a:lnTo>
                  <a:lnTo>
                    <a:pt x="341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2284475" y="3224784"/>
              <a:ext cx="341630" cy="218440"/>
            </a:xfrm>
            <a:custGeom>
              <a:avLst/>
              <a:gdLst/>
              <a:ahLst/>
              <a:cxnLst/>
              <a:rect l="l" t="t" r="r" b="b"/>
              <a:pathLst>
                <a:path w="341630" h="218439">
                  <a:moveTo>
                    <a:pt x="0" y="217932"/>
                  </a:moveTo>
                  <a:lnTo>
                    <a:pt x="341375" y="217932"/>
                  </a:lnTo>
                  <a:lnTo>
                    <a:pt x="341375" y="0"/>
                  </a:lnTo>
                  <a:lnTo>
                    <a:pt x="0" y="0"/>
                  </a:lnTo>
                  <a:lnTo>
                    <a:pt x="0" y="217932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2284475" y="3227832"/>
              <a:ext cx="340360" cy="212090"/>
            </a:xfrm>
            <a:custGeom>
              <a:avLst/>
              <a:gdLst/>
              <a:ahLst/>
              <a:cxnLst/>
              <a:rect l="l" t="t" r="r" b="b"/>
              <a:pathLst>
                <a:path w="340360" h="212089">
                  <a:moveTo>
                    <a:pt x="0" y="211835"/>
                  </a:moveTo>
                  <a:lnTo>
                    <a:pt x="339851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2196083" y="3651504"/>
              <a:ext cx="391795" cy="224154"/>
            </a:xfrm>
            <a:custGeom>
              <a:avLst/>
              <a:gdLst/>
              <a:ahLst/>
              <a:cxnLst/>
              <a:rect l="l" t="t" r="r" b="b"/>
              <a:pathLst>
                <a:path w="391794" h="224154">
                  <a:moveTo>
                    <a:pt x="0" y="224028"/>
                  </a:moveTo>
                  <a:lnTo>
                    <a:pt x="391668" y="224028"/>
                  </a:lnTo>
                  <a:lnTo>
                    <a:pt x="391668" y="0"/>
                  </a:lnTo>
                  <a:lnTo>
                    <a:pt x="0" y="0"/>
                  </a:lnTo>
                  <a:lnTo>
                    <a:pt x="0" y="224028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292095" y="3724655"/>
              <a:ext cx="200025" cy="83820"/>
            </a:xfrm>
            <a:custGeom>
              <a:avLst/>
              <a:gdLst/>
              <a:ahLst/>
              <a:cxnLst/>
              <a:rect l="l" t="t" r="r" b="b"/>
              <a:pathLst>
                <a:path w="200025" h="83820">
                  <a:moveTo>
                    <a:pt x="0" y="83820"/>
                  </a:moveTo>
                  <a:lnTo>
                    <a:pt x="0" y="635"/>
                  </a:lnTo>
                  <a:lnTo>
                    <a:pt x="98933" y="635"/>
                  </a:lnTo>
                  <a:lnTo>
                    <a:pt x="98933" y="74803"/>
                  </a:lnTo>
                  <a:lnTo>
                    <a:pt x="98933" y="2413"/>
                  </a:lnTo>
                  <a:lnTo>
                    <a:pt x="96774" y="0"/>
                  </a:lnTo>
                  <a:lnTo>
                    <a:pt x="97281" y="635"/>
                  </a:lnTo>
                  <a:lnTo>
                    <a:pt x="199136" y="635"/>
                  </a:lnTo>
                  <a:lnTo>
                    <a:pt x="199644" y="79629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93619" y="3576827"/>
              <a:ext cx="193548" cy="67056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2212847" y="3128772"/>
              <a:ext cx="342900" cy="218440"/>
            </a:xfrm>
            <a:custGeom>
              <a:avLst/>
              <a:gdLst/>
              <a:ahLst/>
              <a:cxnLst/>
              <a:rect l="l" t="t" r="r" b="b"/>
              <a:pathLst>
                <a:path w="342900" h="218439">
                  <a:moveTo>
                    <a:pt x="342900" y="0"/>
                  </a:moveTo>
                  <a:lnTo>
                    <a:pt x="0" y="0"/>
                  </a:lnTo>
                  <a:lnTo>
                    <a:pt x="0" y="217932"/>
                  </a:lnTo>
                  <a:lnTo>
                    <a:pt x="342900" y="217932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2212847" y="3128772"/>
              <a:ext cx="342900" cy="218440"/>
            </a:xfrm>
            <a:custGeom>
              <a:avLst/>
              <a:gdLst/>
              <a:ahLst/>
              <a:cxnLst/>
              <a:rect l="l" t="t" r="r" b="b"/>
              <a:pathLst>
                <a:path w="342900" h="218439">
                  <a:moveTo>
                    <a:pt x="0" y="217932"/>
                  </a:moveTo>
                  <a:lnTo>
                    <a:pt x="342900" y="217932"/>
                  </a:lnTo>
                  <a:lnTo>
                    <a:pt x="342900" y="0"/>
                  </a:lnTo>
                  <a:lnTo>
                    <a:pt x="0" y="0"/>
                  </a:lnTo>
                  <a:lnTo>
                    <a:pt x="0" y="217932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2214371" y="3131820"/>
              <a:ext cx="340360" cy="212090"/>
            </a:xfrm>
            <a:custGeom>
              <a:avLst/>
              <a:gdLst/>
              <a:ahLst/>
              <a:cxnLst/>
              <a:rect l="l" t="t" r="r" b="b"/>
              <a:pathLst>
                <a:path w="340360" h="212089">
                  <a:moveTo>
                    <a:pt x="0" y="211835"/>
                  </a:moveTo>
                  <a:lnTo>
                    <a:pt x="339851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" name="object 118"/>
          <p:cNvSpPr txBox="1"/>
          <p:nvPr/>
        </p:nvSpPr>
        <p:spPr>
          <a:xfrm>
            <a:off x="2995929" y="2991992"/>
            <a:ext cx="577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I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19" name="object 119"/>
          <p:cNvGrpSpPr/>
          <p:nvPr/>
        </p:nvGrpSpPr>
        <p:grpSpPr>
          <a:xfrm>
            <a:off x="2220467" y="3942588"/>
            <a:ext cx="370840" cy="277495"/>
            <a:chOff x="2220467" y="3942588"/>
            <a:chExt cx="370840" cy="277495"/>
          </a:xfrm>
        </p:grpSpPr>
        <p:sp>
          <p:nvSpPr>
            <p:cNvPr id="120" name="object 120"/>
            <p:cNvSpPr/>
            <p:nvPr/>
          </p:nvSpPr>
          <p:spPr>
            <a:xfrm>
              <a:off x="2225039" y="4003548"/>
              <a:ext cx="361315" cy="212090"/>
            </a:xfrm>
            <a:custGeom>
              <a:avLst/>
              <a:gdLst/>
              <a:ahLst/>
              <a:cxnLst/>
              <a:rect l="l" t="t" r="r" b="b"/>
              <a:pathLst>
                <a:path w="361314" h="212089">
                  <a:moveTo>
                    <a:pt x="0" y="211835"/>
                  </a:moveTo>
                  <a:lnTo>
                    <a:pt x="361188" y="211835"/>
                  </a:lnTo>
                  <a:lnTo>
                    <a:pt x="361188" y="0"/>
                  </a:lnTo>
                  <a:lnTo>
                    <a:pt x="0" y="0"/>
                  </a:lnTo>
                  <a:lnTo>
                    <a:pt x="0" y="21183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2386583" y="3947160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18288" y="0"/>
                  </a:moveTo>
                  <a:lnTo>
                    <a:pt x="11144" y="1428"/>
                  </a:lnTo>
                  <a:lnTo>
                    <a:pt x="5334" y="5333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4" y="31241"/>
                  </a:lnTo>
                  <a:lnTo>
                    <a:pt x="11144" y="35147"/>
                  </a:lnTo>
                  <a:lnTo>
                    <a:pt x="18288" y="36575"/>
                  </a:lnTo>
                  <a:lnTo>
                    <a:pt x="25431" y="35147"/>
                  </a:lnTo>
                  <a:lnTo>
                    <a:pt x="31242" y="31242"/>
                  </a:lnTo>
                  <a:lnTo>
                    <a:pt x="35147" y="25431"/>
                  </a:lnTo>
                  <a:lnTo>
                    <a:pt x="36576" y="18287"/>
                  </a:lnTo>
                  <a:lnTo>
                    <a:pt x="35147" y="11144"/>
                  </a:lnTo>
                  <a:lnTo>
                    <a:pt x="31242" y="5334"/>
                  </a:lnTo>
                  <a:lnTo>
                    <a:pt x="25431" y="1428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2386583" y="3947160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0" y="18287"/>
                  </a:moveTo>
                  <a:lnTo>
                    <a:pt x="1428" y="11144"/>
                  </a:lnTo>
                  <a:lnTo>
                    <a:pt x="5334" y="5333"/>
                  </a:lnTo>
                  <a:lnTo>
                    <a:pt x="11144" y="1428"/>
                  </a:lnTo>
                  <a:lnTo>
                    <a:pt x="18288" y="0"/>
                  </a:lnTo>
                  <a:lnTo>
                    <a:pt x="25431" y="1428"/>
                  </a:lnTo>
                  <a:lnTo>
                    <a:pt x="31242" y="5334"/>
                  </a:lnTo>
                  <a:lnTo>
                    <a:pt x="35147" y="11144"/>
                  </a:lnTo>
                  <a:lnTo>
                    <a:pt x="36576" y="18287"/>
                  </a:lnTo>
                  <a:lnTo>
                    <a:pt x="35147" y="25431"/>
                  </a:lnTo>
                  <a:lnTo>
                    <a:pt x="31242" y="31242"/>
                  </a:lnTo>
                  <a:lnTo>
                    <a:pt x="25431" y="35147"/>
                  </a:lnTo>
                  <a:lnTo>
                    <a:pt x="18288" y="36575"/>
                  </a:lnTo>
                  <a:lnTo>
                    <a:pt x="11144" y="35147"/>
                  </a:lnTo>
                  <a:lnTo>
                    <a:pt x="5334" y="31241"/>
                  </a:lnTo>
                  <a:lnTo>
                    <a:pt x="1428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452115" y="3947160"/>
              <a:ext cx="38100" cy="36830"/>
            </a:xfrm>
            <a:custGeom>
              <a:avLst/>
              <a:gdLst/>
              <a:ahLst/>
              <a:cxnLst/>
              <a:rect l="l" t="t" r="r" b="b"/>
              <a:pathLst>
                <a:path w="38100" h="36829">
                  <a:moveTo>
                    <a:pt x="19050" y="0"/>
                  </a:moveTo>
                  <a:lnTo>
                    <a:pt x="11626" y="1428"/>
                  </a:lnTo>
                  <a:lnTo>
                    <a:pt x="5572" y="5333"/>
                  </a:lnTo>
                  <a:lnTo>
                    <a:pt x="1494" y="11144"/>
                  </a:lnTo>
                  <a:lnTo>
                    <a:pt x="0" y="18287"/>
                  </a:lnTo>
                  <a:lnTo>
                    <a:pt x="1494" y="25431"/>
                  </a:lnTo>
                  <a:lnTo>
                    <a:pt x="5572" y="31241"/>
                  </a:lnTo>
                  <a:lnTo>
                    <a:pt x="11626" y="35147"/>
                  </a:lnTo>
                  <a:lnTo>
                    <a:pt x="19050" y="36575"/>
                  </a:lnTo>
                  <a:lnTo>
                    <a:pt x="26473" y="35147"/>
                  </a:lnTo>
                  <a:lnTo>
                    <a:pt x="32527" y="31242"/>
                  </a:lnTo>
                  <a:lnTo>
                    <a:pt x="36605" y="25431"/>
                  </a:lnTo>
                  <a:lnTo>
                    <a:pt x="38100" y="18287"/>
                  </a:lnTo>
                  <a:lnTo>
                    <a:pt x="36605" y="11144"/>
                  </a:lnTo>
                  <a:lnTo>
                    <a:pt x="32527" y="5334"/>
                  </a:lnTo>
                  <a:lnTo>
                    <a:pt x="26473" y="1428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2452115" y="3947160"/>
              <a:ext cx="38100" cy="36830"/>
            </a:xfrm>
            <a:custGeom>
              <a:avLst/>
              <a:gdLst/>
              <a:ahLst/>
              <a:cxnLst/>
              <a:rect l="l" t="t" r="r" b="b"/>
              <a:pathLst>
                <a:path w="38100" h="36829">
                  <a:moveTo>
                    <a:pt x="0" y="18287"/>
                  </a:moveTo>
                  <a:lnTo>
                    <a:pt x="1494" y="11144"/>
                  </a:lnTo>
                  <a:lnTo>
                    <a:pt x="5572" y="5333"/>
                  </a:lnTo>
                  <a:lnTo>
                    <a:pt x="11626" y="1428"/>
                  </a:lnTo>
                  <a:lnTo>
                    <a:pt x="19050" y="0"/>
                  </a:lnTo>
                  <a:lnTo>
                    <a:pt x="26473" y="1428"/>
                  </a:lnTo>
                  <a:lnTo>
                    <a:pt x="32527" y="5334"/>
                  </a:lnTo>
                  <a:lnTo>
                    <a:pt x="36605" y="11144"/>
                  </a:lnTo>
                  <a:lnTo>
                    <a:pt x="38100" y="18287"/>
                  </a:lnTo>
                  <a:lnTo>
                    <a:pt x="36605" y="25431"/>
                  </a:lnTo>
                  <a:lnTo>
                    <a:pt x="32527" y="31242"/>
                  </a:lnTo>
                  <a:lnTo>
                    <a:pt x="26473" y="35147"/>
                  </a:lnTo>
                  <a:lnTo>
                    <a:pt x="19050" y="36575"/>
                  </a:lnTo>
                  <a:lnTo>
                    <a:pt x="11626" y="35147"/>
                  </a:lnTo>
                  <a:lnTo>
                    <a:pt x="5572" y="31241"/>
                  </a:lnTo>
                  <a:lnTo>
                    <a:pt x="1494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2318003" y="3947160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18287" y="0"/>
                  </a:moveTo>
                  <a:lnTo>
                    <a:pt x="11144" y="1428"/>
                  </a:lnTo>
                  <a:lnTo>
                    <a:pt x="5334" y="5333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3" y="31241"/>
                  </a:lnTo>
                  <a:lnTo>
                    <a:pt x="11144" y="35147"/>
                  </a:lnTo>
                  <a:lnTo>
                    <a:pt x="18287" y="36575"/>
                  </a:lnTo>
                  <a:lnTo>
                    <a:pt x="25431" y="35147"/>
                  </a:lnTo>
                  <a:lnTo>
                    <a:pt x="31241" y="31242"/>
                  </a:lnTo>
                  <a:lnTo>
                    <a:pt x="35147" y="25431"/>
                  </a:lnTo>
                  <a:lnTo>
                    <a:pt x="36575" y="18287"/>
                  </a:lnTo>
                  <a:lnTo>
                    <a:pt x="35147" y="11144"/>
                  </a:lnTo>
                  <a:lnTo>
                    <a:pt x="31242" y="5334"/>
                  </a:lnTo>
                  <a:lnTo>
                    <a:pt x="25431" y="1428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318003" y="3947160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0" y="18287"/>
                  </a:moveTo>
                  <a:lnTo>
                    <a:pt x="1428" y="11144"/>
                  </a:lnTo>
                  <a:lnTo>
                    <a:pt x="5334" y="5333"/>
                  </a:lnTo>
                  <a:lnTo>
                    <a:pt x="11144" y="1428"/>
                  </a:lnTo>
                  <a:lnTo>
                    <a:pt x="18287" y="0"/>
                  </a:lnTo>
                  <a:lnTo>
                    <a:pt x="25431" y="1428"/>
                  </a:lnTo>
                  <a:lnTo>
                    <a:pt x="31242" y="5334"/>
                  </a:lnTo>
                  <a:lnTo>
                    <a:pt x="35147" y="11144"/>
                  </a:lnTo>
                  <a:lnTo>
                    <a:pt x="36575" y="18287"/>
                  </a:lnTo>
                  <a:lnTo>
                    <a:pt x="35147" y="25431"/>
                  </a:lnTo>
                  <a:lnTo>
                    <a:pt x="31241" y="31242"/>
                  </a:lnTo>
                  <a:lnTo>
                    <a:pt x="25431" y="35147"/>
                  </a:lnTo>
                  <a:lnTo>
                    <a:pt x="18287" y="36575"/>
                  </a:lnTo>
                  <a:lnTo>
                    <a:pt x="11144" y="35147"/>
                  </a:lnTo>
                  <a:lnTo>
                    <a:pt x="5333" y="31241"/>
                  </a:lnTo>
                  <a:lnTo>
                    <a:pt x="1428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98191" y="4040124"/>
              <a:ext cx="227075" cy="143255"/>
            </a:xfrm>
            <a:prstGeom prst="rect">
              <a:avLst/>
            </a:prstGeom>
          </p:spPr>
        </p:pic>
      </p:grpSp>
      <p:sp>
        <p:nvSpPr>
          <p:cNvPr id="128" name="object 128"/>
          <p:cNvSpPr txBox="1"/>
          <p:nvPr/>
        </p:nvSpPr>
        <p:spPr>
          <a:xfrm>
            <a:off x="2348229" y="3010280"/>
            <a:ext cx="577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I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29" name="object 129"/>
          <p:cNvGrpSpPr/>
          <p:nvPr/>
        </p:nvGrpSpPr>
        <p:grpSpPr>
          <a:xfrm>
            <a:off x="2872739" y="3547871"/>
            <a:ext cx="477520" cy="391795"/>
            <a:chOff x="2872739" y="3547871"/>
            <a:chExt cx="477520" cy="391795"/>
          </a:xfrm>
        </p:grpSpPr>
        <p:sp>
          <p:nvSpPr>
            <p:cNvPr id="130" name="object 130"/>
            <p:cNvSpPr/>
            <p:nvPr/>
          </p:nvSpPr>
          <p:spPr>
            <a:xfrm>
              <a:off x="2982467" y="3723131"/>
              <a:ext cx="363220" cy="212090"/>
            </a:xfrm>
            <a:custGeom>
              <a:avLst/>
              <a:gdLst/>
              <a:ahLst/>
              <a:cxnLst/>
              <a:rect l="l" t="t" r="r" b="b"/>
              <a:pathLst>
                <a:path w="363220" h="212089">
                  <a:moveTo>
                    <a:pt x="0" y="211836"/>
                  </a:moveTo>
                  <a:lnTo>
                    <a:pt x="362711" y="211836"/>
                  </a:lnTo>
                  <a:lnTo>
                    <a:pt x="362711" y="0"/>
                  </a:lnTo>
                  <a:lnTo>
                    <a:pt x="0" y="0"/>
                  </a:lnTo>
                  <a:lnTo>
                    <a:pt x="0" y="211836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212591" y="3815333"/>
              <a:ext cx="71755" cy="0"/>
            </a:xfrm>
            <a:custGeom>
              <a:avLst/>
              <a:gdLst/>
              <a:ahLst/>
              <a:cxnLst/>
              <a:rect l="l" t="t" r="r" b="b"/>
              <a:pathLst>
                <a:path w="71754">
                  <a:moveTo>
                    <a:pt x="0" y="0"/>
                  </a:moveTo>
                  <a:lnTo>
                    <a:pt x="71628" y="0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57143" y="3759707"/>
              <a:ext cx="227076" cy="143255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2877311" y="3608831"/>
              <a:ext cx="363220" cy="212090"/>
            </a:xfrm>
            <a:custGeom>
              <a:avLst/>
              <a:gdLst/>
              <a:ahLst/>
              <a:cxnLst/>
              <a:rect l="l" t="t" r="r" b="b"/>
              <a:pathLst>
                <a:path w="363219" h="212089">
                  <a:moveTo>
                    <a:pt x="362712" y="0"/>
                  </a:moveTo>
                  <a:lnTo>
                    <a:pt x="0" y="0"/>
                  </a:lnTo>
                  <a:lnTo>
                    <a:pt x="0" y="211836"/>
                  </a:lnTo>
                  <a:lnTo>
                    <a:pt x="362712" y="211836"/>
                  </a:lnTo>
                  <a:lnTo>
                    <a:pt x="3627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2877311" y="3608831"/>
              <a:ext cx="363220" cy="212090"/>
            </a:xfrm>
            <a:custGeom>
              <a:avLst/>
              <a:gdLst/>
              <a:ahLst/>
              <a:cxnLst/>
              <a:rect l="l" t="t" r="r" b="b"/>
              <a:pathLst>
                <a:path w="363219" h="212089">
                  <a:moveTo>
                    <a:pt x="0" y="211836"/>
                  </a:moveTo>
                  <a:lnTo>
                    <a:pt x="362712" y="211836"/>
                  </a:lnTo>
                  <a:lnTo>
                    <a:pt x="362712" y="0"/>
                  </a:lnTo>
                  <a:lnTo>
                    <a:pt x="0" y="0"/>
                  </a:lnTo>
                  <a:lnTo>
                    <a:pt x="0" y="21183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040379" y="3552443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18287" y="0"/>
                  </a:moveTo>
                  <a:lnTo>
                    <a:pt x="11144" y="1428"/>
                  </a:lnTo>
                  <a:lnTo>
                    <a:pt x="5334" y="5334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3" y="31241"/>
                  </a:lnTo>
                  <a:lnTo>
                    <a:pt x="11144" y="35147"/>
                  </a:lnTo>
                  <a:lnTo>
                    <a:pt x="18287" y="36575"/>
                  </a:lnTo>
                  <a:lnTo>
                    <a:pt x="25431" y="35147"/>
                  </a:lnTo>
                  <a:lnTo>
                    <a:pt x="31241" y="31241"/>
                  </a:lnTo>
                  <a:lnTo>
                    <a:pt x="35147" y="25431"/>
                  </a:lnTo>
                  <a:lnTo>
                    <a:pt x="36575" y="18287"/>
                  </a:lnTo>
                  <a:lnTo>
                    <a:pt x="35147" y="11144"/>
                  </a:lnTo>
                  <a:lnTo>
                    <a:pt x="31242" y="5334"/>
                  </a:lnTo>
                  <a:lnTo>
                    <a:pt x="25431" y="1428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040379" y="3552443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0" y="18287"/>
                  </a:moveTo>
                  <a:lnTo>
                    <a:pt x="1428" y="11144"/>
                  </a:lnTo>
                  <a:lnTo>
                    <a:pt x="5334" y="5334"/>
                  </a:lnTo>
                  <a:lnTo>
                    <a:pt x="11144" y="1428"/>
                  </a:lnTo>
                  <a:lnTo>
                    <a:pt x="18287" y="0"/>
                  </a:lnTo>
                  <a:lnTo>
                    <a:pt x="25431" y="1428"/>
                  </a:lnTo>
                  <a:lnTo>
                    <a:pt x="31242" y="5334"/>
                  </a:lnTo>
                  <a:lnTo>
                    <a:pt x="35147" y="11144"/>
                  </a:lnTo>
                  <a:lnTo>
                    <a:pt x="36575" y="18287"/>
                  </a:lnTo>
                  <a:lnTo>
                    <a:pt x="35147" y="25431"/>
                  </a:lnTo>
                  <a:lnTo>
                    <a:pt x="31241" y="31241"/>
                  </a:lnTo>
                  <a:lnTo>
                    <a:pt x="25431" y="35147"/>
                  </a:lnTo>
                  <a:lnTo>
                    <a:pt x="18287" y="36575"/>
                  </a:lnTo>
                  <a:lnTo>
                    <a:pt x="11144" y="35147"/>
                  </a:lnTo>
                  <a:lnTo>
                    <a:pt x="5333" y="31241"/>
                  </a:lnTo>
                  <a:lnTo>
                    <a:pt x="1428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105911" y="3552443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18287" y="0"/>
                  </a:moveTo>
                  <a:lnTo>
                    <a:pt x="11144" y="1428"/>
                  </a:lnTo>
                  <a:lnTo>
                    <a:pt x="5334" y="5334"/>
                  </a:lnTo>
                  <a:lnTo>
                    <a:pt x="1428" y="11144"/>
                  </a:lnTo>
                  <a:lnTo>
                    <a:pt x="0" y="18287"/>
                  </a:lnTo>
                  <a:lnTo>
                    <a:pt x="1428" y="25431"/>
                  </a:lnTo>
                  <a:lnTo>
                    <a:pt x="5333" y="31241"/>
                  </a:lnTo>
                  <a:lnTo>
                    <a:pt x="11144" y="35147"/>
                  </a:lnTo>
                  <a:lnTo>
                    <a:pt x="18287" y="36575"/>
                  </a:lnTo>
                  <a:lnTo>
                    <a:pt x="25431" y="35147"/>
                  </a:lnTo>
                  <a:lnTo>
                    <a:pt x="31241" y="31241"/>
                  </a:lnTo>
                  <a:lnTo>
                    <a:pt x="35147" y="25431"/>
                  </a:lnTo>
                  <a:lnTo>
                    <a:pt x="36575" y="18287"/>
                  </a:lnTo>
                  <a:lnTo>
                    <a:pt x="35147" y="11144"/>
                  </a:lnTo>
                  <a:lnTo>
                    <a:pt x="31242" y="5334"/>
                  </a:lnTo>
                  <a:lnTo>
                    <a:pt x="25431" y="1428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105911" y="3552443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0" y="18287"/>
                  </a:moveTo>
                  <a:lnTo>
                    <a:pt x="1428" y="11144"/>
                  </a:lnTo>
                  <a:lnTo>
                    <a:pt x="5334" y="5334"/>
                  </a:lnTo>
                  <a:lnTo>
                    <a:pt x="11144" y="1428"/>
                  </a:lnTo>
                  <a:lnTo>
                    <a:pt x="18287" y="0"/>
                  </a:lnTo>
                  <a:lnTo>
                    <a:pt x="25431" y="1428"/>
                  </a:lnTo>
                  <a:lnTo>
                    <a:pt x="31242" y="5334"/>
                  </a:lnTo>
                  <a:lnTo>
                    <a:pt x="35147" y="11144"/>
                  </a:lnTo>
                  <a:lnTo>
                    <a:pt x="36575" y="18287"/>
                  </a:lnTo>
                  <a:lnTo>
                    <a:pt x="35147" y="25431"/>
                  </a:lnTo>
                  <a:lnTo>
                    <a:pt x="31241" y="31241"/>
                  </a:lnTo>
                  <a:lnTo>
                    <a:pt x="25431" y="35147"/>
                  </a:lnTo>
                  <a:lnTo>
                    <a:pt x="18287" y="36575"/>
                  </a:lnTo>
                  <a:lnTo>
                    <a:pt x="11144" y="35147"/>
                  </a:lnTo>
                  <a:lnTo>
                    <a:pt x="5333" y="31241"/>
                  </a:lnTo>
                  <a:lnTo>
                    <a:pt x="1428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970275" y="3552443"/>
              <a:ext cx="38100" cy="36830"/>
            </a:xfrm>
            <a:custGeom>
              <a:avLst/>
              <a:gdLst/>
              <a:ahLst/>
              <a:cxnLst/>
              <a:rect l="l" t="t" r="r" b="b"/>
              <a:pathLst>
                <a:path w="38100" h="36829">
                  <a:moveTo>
                    <a:pt x="19050" y="0"/>
                  </a:moveTo>
                  <a:lnTo>
                    <a:pt x="11626" y="1428"/>
                  </a:lnTo>
                  <a:lnTo>
                    <a:pt x="5572" y="5334"/>
                  </a:lnTo>
                  <a:lnTo>
                    <a:pt x="1494" y="11144"/>
                  </a:lnTo>
                  <a:lnTo>
                    <a:pt x="0" y="18287"/>
                  </a:lnTo>
                  <a:lnTo>
                    <a:pt x="1494" y="25431"/>
                  </a:lnTo>
                  <a:lnTo>
                    <a:pt x="5572" y="31241"/>
                  </a:lnTo>
                  <a:lnTo>
                    <a:pt x="11626" y="35147"/>
                  </a:lnTo>
                  <a:lnTo>
                    <a:pt x="19050" y="36575"/>
                  </a:lnTo>
                  <a:lnTo>
                    <a:pt x="26473" y="35147"/>
                  </a:lnTo>
                  <a:lnTo>
                    <a:pt x="32527" y="31241"/>
                  </a:lnTo>
                  <a:lnTo>
                    <a:pt x="36605" y="25431"/>
                  </a:lnTo>
                  <a:lnTo>
                    <a:pt x="38100" y="18287"/>
                  </a:lnTo>
                  <a:lnTo>
                    <a:pt x="36605" y="11144"/>
                  </a:lnTo>
                  <a:lnTo>
                    <a:pt x="32527" y="5334"/>
                  </a:lnTo>
                  <a:lnTo>
                    <a:pt x="26473" y="1428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970275" y="3552443"/>
              <a:ext cx="38100" cy="36830"/>
            </a:xfrm>
            <a:custGeom>
              <a:avLst/>
              <a:gdLst/>
              <a:ahLst/>
              <a:cxnLst/>
              <a:rect l="l" t="t" r="r" b="b"/>
              <a:pathLst>
                <a:path w="38100" h="36829">
                  <a:moveTo>
                    <a:pt x="0" y="18287"/>
                  </a:moveTo>
                  <a:lnTo>
                    <a:pt x="1494" y="11144"/>
                  </a:lnTo>
                  <a:lnTo>
                    <a:pt x="5572" y="5334"/>
                  </a:lnTo>
                  <a:lnTo>
                    <a:pt x="11626" y="1428"/>
                  </a:lnTo>
                  <a:lnTo>
                    <a:pt x="19050" y="0"/>
                  </a:lnTo>
                  <a:lnTo>
                    <a:pt x="26473" y="1428"/>
                  </a:lnTo>
                  <a:lnTo>
                    <a:pt x="32527" y="5334"/>
                  </a:lnTo>
                  <a:lnTo>
                    <a:pt x="36605" y="11144"/>
                  </a:lnTo>
                  <a:lnTo>
                    <a:pt x="38100" y="18287"/>
                  </a:lnTo>
                  <a:lnTo>
                    <a:pt x="36605" y="25431"/>
                  </a:lnTo>
                  <a:lnTo>
                    <a:pt x="32527" y="31241"/>
                  </a:lnTo>
                  <a:lnTo>
                    <a:pt x="26473" y="35147"/>
                  </a:lnTo>
                  <a:lnTo>
                    <a:pt x="19050" y="36575"/>
                  </a:lnTo>
                  <a:lnTo>
                    <a:pt x="11626" y="35147"/>
                  </a:lnTo>
                  <a:lnTo>
                    <a:pt x="5572" y="31241"/>
                  </a:lnTo>
                  <a:lnTo>
                    <a:pt x="1494" y="25431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51987" y="3645407"/>
              <a:ext cx="227075" cy="144779"/>
            </a:xfrm>
            <a:prstGeom prst="rect">
              <a:avLst/>
            </a:prstGeom>
          </p:spPr>
        </p:pic>
      </p:grpSp>
      <p:sp>
        <p:nvSpPr>
          <p:cNvPr id="142" name="object 142"/>
          <p:cNvSpPr txBox="1"/>
          <p:nvPr/>
        </p:nvSpPr>
        <p:spPr>
          <a:xfrm>
            <a:off x="3244088" y="2777998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Arial"/>
                <a:cs typeface="Arial"/>
              </a:rPr>
              <a:t>(</a:t>
            </a:r>
            <a:r>
              <a:rPr sz="1000" b="1" spc="-5" dirty="0">
                <a:latin typeface="Arial"/>
                <a:cs typeface="Arial"/>
              </a:rPr>
              <a:t>-)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2977133" y="2654045"/>
            <a:ext cx="147955" cy="120650"/>
          </a:xfrm>
          <a:prstGeom prst="rect">
            <a:avLst/>
          </a:prstGeom>
          <a:ln w="28956">
            <a:solidFill>
              <a:srgbClr val="00000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27940">
              <a:lnSpc>
                <a:spcPts val="855"/>
              </a:lnSpc>
              <a:spcBef>
                <a:spcPts val="95"/>
              </a:spcBef>
            </a:pPr>
            <a:r>
              <a:rPr sz="900" b="1" dirty="0">
                <a:latin typeface="Arial"/>
                <a:cs typeface="Arial"/>
              </a:rPr>
              <a:t>I</a:t>
            </a:r>
            <a:r>
              <a:rPr sz="900" b="1" spc="-6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44" name="object 144"/>
          <p:cNvGrpSpPr/>
          <p:nvPr/>
        </p:nvGrpSpPr>
        <p:grpSpPr>
          <a:xfrm>
            <a:off x="2845307" y="2759964"/>
            <a:ext cx="410209" cy="250190"/>
            <a:chOff x="2845307" y="2759964"/>
            <a:chExt cx="410209" cy="250190"/>
          </a:xfrm>
        </p:grpSpPr>
        <p:sp>
          <p:nvSpPr>
            <p:cNvPr id="145" name="object 145"/>
            <p:cNvSpPr/>
            <p:nvPr/>
          </p:nvSpPr>
          <p:spPr>
            <a:xfrm>
              <a:off x="2859785" y="2774442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80">
                  <a:moveTo>
                    <a:pt x="381000" y="0"/>
                  </a:moveTo>
                  <a:lnTo>
                    <a:pt x="0" y="0"/>
                  </a:lnTo>
                  <a:lnTo>
                    <a:pt x="0" y="220979"/>
                  </a:lnTo>
                  <a:lnTo>
                    <a:pt x="381000" y="220979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2859785" y="2774442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80">
                  <a:moveTo>
                    <a:pt x="0" y="220979"/>
                  </a:moveTo>
                  <a:lnTo>
                    <a:pt x="381000" y="2209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2862071" y="2775204"/>
              <a:ext cx="376555" cy="216535"/>
            </a:xfrm>
            <a:custGeom>
              <a:avLst/>
              <a:gdLst/>
              <a:ahLst/>
              <a:cxnLst/>
              <a:rect l="l" t="t" r="r" b="b"/>
              <a:pathLst>
                <a:path w="376555" h="216535">
                  <a:moveTo>
                    <a:pt x="0" y="216408"/>
                  </a:moveTo>
                  <a:lnTo>
                    <a:pt x="373379" y="1524"/>
                  </a:lnTo>
                </a:path>
                <a:path w="376555" h="216535">
                  <a:moveTo>
                    <a:pt x="0" y="0"/>
                  </a:moveTo>
                  <a:lnTo>
                    <a:pt x="376427" y="216408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8" name="object 148"/>
          <p:cNvSpPr txBox="1"/>
          <p:nvPr/>
        </p:nvSpPr>
        <p:spPr>
          <a:xfrm>
            <a:off x="2317242" y="2638805"/>
            <a:ext cx="149860" cy="116205"/>
          </a:xfrm>
          <a:prstGeom prst="rect">
            <a:avLst/>
          </a:prstGeom>
          <a:ln w="28956">
            <a:solidFill>
              <a:srgbClr val="000000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22225">
              <a:lnSpc>
                <a:spcPts val="844"/>
              </a:lnSpc>
              <a:spcBef>
                <a:spcPts val="65"/>
              </a:spcBef>
            </a:pPr>
            <a:r>
              <a:rPr sz="900" b="1" dirty="0">
                <a:latin typeface="Arial"/>
                <a:cs typeface="Arial"/>
              </a:rPr>
              <a:t>I</a:t>
            </a:r>
            <a:r>
              <a:rPr sz="900" b="1" spc="-5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49" name="object 149"/>
          <p:cNvGrpSpPr/>
          <p:nvPr/>
        </p:nvGrpSpPr>
        <p:grpSpPr>
          <a:xfrm>
            <a:off x="2179320" y="2740151"/>
            <a:ext cx="410209" cy="250190"/>
            <a:chOff x="2179320" y="2740151"/>
            <a:chExt cx="410209" cy="250190"/>
          </a:xfrm>
        </p:grpSpPr>
        <p:sp>
          <p:nvSpPr>
            <p:cNvPr id="150" name="object 150"/>
            <p:cNvSpPr/>
            <p:nvPr/>
          </p:nvSpPr>
          <p:spPr>
            <a:xfrm>
              <a:off x="2193798" y="2754629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80">
                  <a:moveTo>
                    <a:pt x="381000" y="0"/>
                  </a:moveTo>
                  <a:lnTo>
                    <a:pt x="0" y="0"/>
                  </a:lnTo>
                  <a:lnTo>
                    <a:pt x="0" y="220979"/>
                  </a:lnTo>
                  <a:lnTo>
                    <a:pt x="381000" y="220979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2193798" y="2754629"/>
              <a:ext cx="381000" cy="220979"/>
            </a:xfrm>
            <a:custGeom>
              <a:avLst/>
              <a:gdLst/>
              <a:ahLst/>
              <a:cxnLst/>
              <a:rect l="l" t="t" r="r" b="b"/>
              <a:pathLst>
                <a:path w="381000" h="220980">
                  <a:moveTo>
                    <a:pt x="0" y="220979"/>
                  </a:moveTo>
                  <a:lnTo>
                    <a:pt x="381000" y="2209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20979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2196084" y="2758439"/>
              <a:ext cx="373380" cy="213360"/>
            </a:xfrm>
            <a:custGeom>
              <a:avLst/>
              <a:gdLst/>
              <a:ahLst/>
              <a:cxnLst/>
              <a:rect l="l" t="t" r="r" b="b"/>
              <a:pathLst>
                <a:path w="373380" h="213360">
                  <a:moveTo>
                    <a:pt x="0" y="213360"/>
                  </a:moveTo>
                  <a:lnTo>
                    <a:pt x="37338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3" name="object 153"/>
          <p:cNvGrpSpPr/>
          <p:nvPr/>
        </p:nvGrpSpPr>
        <p:grpSpPr>
          <a:xfrm>
            <a:off x="1779904" y="3293236"/>
            <a:ext cx="389255" cy="233679"/>
            <a:chOff x="1779904" y="3293236"/>
            <a:chExt cx="389255" cy="233679"/>
          </a:xfrm>
        </p:grpSpPr>
        <p:sp>
          <p:nvSpPr>
            <p:cNvPr id="154" name="object 154"/>
            <p:cNvSpPr/>
            <p:nvPr/>
          </p:nvSpPr>
          <p:spPr>
            <a:xfrm>
              <a:off x="1783079" y="3296411"/>
              <a:ext cx="382905" cy="227329"/>
            </a:xfrm>
            <a:custGeom>
              <a:avLst/>
              <a:gdLst/>
              <a:ahLst/>
              <a:cxnLst/>
              <a:rect l="l" t="t" r="r" b="b"/>
              <a:pathLst>
                <a:path w="382905" h="227329">
                  <a:moveTo>
                    <a:pt x="0" y="227075"/>
                  </a:moveTo>
                  <a:lnTo>
                    <a:pt x="382524" y="227075"/>
                  </a:lnTo>
                  <a:lnTo>
                    <a:pt x="382524" y="0"/>
                  </a:lnTo>
                  <a:lnTo>
                    <a:pt x="0" y="0"/>
                  </a:lnTo>
                  <a:lnTo>
                    <a:pt x="0" y="227075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42515" y="3336035"/>
              <a:ext cx="271272" cy="143256"/>
            </a:xfrm>
            <a:prstGeom prst="rect">
              <a:avLst/>
            </a:prstGeom>
          </p:spPr>
        </p:pic>
      </p:grpSp>
      <p:sp>
        <p:nvSpPr>
          <p:cNvPr id="156" name="object 156"/>
          <p:cNvSpPr txBox="1"/>
          <p:nvPr/>
        </p:nvSpPr>
        <p:spPr>
          <a:xfrm>
            <a:off x="1803273" y="2998089"/>
            <a:ext cx="577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I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57" name="object 157"/>
          <p:cNvGrpSpPr/>
          <p:nvPr/>
        </p:nvGrpSpPr>
        <p:grpSpPr>
          <a:xfrm>
            <a:off x="1620011" y="3122676"/>
            <a:ext cx="464820" cy="307975"/>
            <a:chOff x="1620011" y="3122676"/>
            <a:chExt cx="464820" cy="307975"/>
          </a:xfrm>
        </p:grpSpPr>
        <p:sp>
          <p:nvSpPr>
            <p:cNvPr id="158" name="object 158"/>
            <p:cNvSpPr/>
            <p:nvPr/>
          </p:nvSpPr>
          <p:spPr>
            <a:xfrm>
              <a:off x="1699259" y="3200400"/>
              <a:ext cx="382905" cy="227329"/>
            </a:xfrm>
            <a:custGeom>
              <a:avLst/>
              <a:gdLst/>
              <a:ahLst/>
              <a:cxnLst/>
              <a:rect l="l" t="t" r="r" b="b"/>
              <a:pathLst>
                <a:path w="382905" h="227329">
                  <a:moveTo>
                    <a:pt x="382524" y="0"/>
                  </a:moveTo>
                  <a:lnTo>
                    <a:pt x="0" y="0"/>
                  </a:lnTo>
                  <a:lnTo>
                    <a:pt x="0" y="227075"/>
                  </a:lnTo>
                  <a:lnTo>
                    <a:pt x="382524" y="227075"/>
                  </a:lnTo>
                  <a:lnTo>
                    <a:pt x="3825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699259" y="3200400"/>
              <a:ext cx="382905" cy="227329"/>
            </a:xfrm>
            <a:custGeom>
              <a:avLst/>
              <a:gdLst/>
              <a:ahLst/>
              <a:cxnLst/>
              <a:rect l="l" t="t" r="r" b="b"/>
              <a:pathLst>
                <a:path w="382905" h="227329">
                  <a:moveTo>
                    <a:pt x="0" y="227075"/>
                  </a:moveTo>
                  <a:lnTo>
                    <a:pt x="382524" y="227075"/>
                  </a:lnTo>
                  <a:lnTo>
                    <a:pt x="382524" y="0"/>
                  </a:lnTo>
                  <a:lnTo>
                    <a:pt x="0" y="0"/>
                  </a:lnTo>
                  <a:lnTo>
                    <a:pt x="0" y="227075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57171" y="3240024"/>
              <a:ext cx="271272" cy="143256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1623059" y="3125724"/>
              <a:ext cx="382905" cy="227329"/>
            </a:xfrm>
            <a:custGeom>
              <a:avLst/>
              <a:gdLst/>
              <a:ahLst/>
              <a:cxnLst/>
              <a:rect l="l" t="t" r="r" b="b"/>
              <a:pathLst>
                <a:path w="382905" h="227329">
                  <a:moveTo>
                    <a:pt x="382523" y="0"/>
                  </a:moveTo>
                  <a:lnTo>
                    <a:pt x="0" y="0"/>
                  </a:lnTo>
                  <a:lnTo>
                    <a:pt x="0" y="227075"/>
                  </a:lnTo>
                  <a:lnTo>
                    <a:pt x="382523" y="227075"/>
                  </a:lnTo>
                  <a:lnTo>
                    <a:pt x="382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1623059" y="3125724"/>
              <a:ext cx="382905" cy="227329"/>
            </a:xfrm>
            <a:custGeom>
              <a:avLst/>
              <a:gdLst/>
              <a:ahLst/>
              <a:cxnLst/>
              <a:rect l="l" t="t" r="r" b="b"/>
              <a:pathLst>
                <a:path w="382905" h="227329">
                  <a:moveTo>
                    <a:pt x="0" y="227075"/>
                  </a:moveTo>
                  <a:lnTo>
                    <a:pt x="382523" y="227075"/>
                  </a:lnTo>
                  <a:lnTo>
                    <a:pt x="382523" y="0"/>
                  </a:lnTo>
                  <a:lnTo>
                    <a:pt x="0" y="0"/>
                  </a:lnTo>
                  <a:lnTo>
                    <a:pt x="0" y="227075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80971" y="3165348"/>
              <a:ext cx="271272" cy="141732"/>
            </a:xfrm>
            <a:prstGeom prst="rect">
              <a:avLst/>
            </a:prstGeom>
          </p:spPr>
        </p:pic>
      </p:grpSp>
      <p:sp>
        <p:nvSpPr>
          <p:cNvPr id="164" name="object 164"/>
          <p:cNvSpPr txBox="1"/>
          <p:nvPr/>
        </p:nvSpPr>
        <p:spPr>
          <a:xfrm>
            <a:off x="1744217" y="2646426"/>
            <a:ext cx="149860" cy="117475"/>
          </a:xfrm>
          <a:prstGeom prst="rect">
            <a:avLst/>
          </a:prstGeom>
          <a:ln w="28956">
            <a:solidFill>
              <a:srgbClr val="000000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26670">
              <a:lnSpc>
                <a:spcPts val="725"/>
              </a:lnSpc>
              <a:spcBef>
                <a:spcPts val="195"/>
              </a:spcBef>
            </a:pPr>
            <a:r>
              <a:rPr sz="900" b="1" dirty="0">
                <a:latin typeface="Arial"/>
                <a:cs typeface="Arial"/>
              </a:rPr>
              <a:t>I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65" name="object 165"/>
          <p:cNvGrpSpPr/>
          <p:nvPr/>
        </p:nvGrpSpPr>
        <p:grpSpPr>
          <a:xfrm>
            <a:off x="1609344" y="2749295"/>
            <a:ext cx="411480" cy="256540"/>
            <a:chOff x="1609344" y="2749295"/>
            <a:chExt cx="411480" cy="256540"/>
          </a:xfrm>
        </p:grpSpPr>
        <p:sp>
          <p:nvSpPr>
            <p:cNvPr id="166" name="object 166"/>
            <p:cNvSpPr/>
            <p:nvPr/>
          </p:nvSpPr>
          <p:spPr>
            <a:xfrm>
              <a:off x="1623822" y="2763773"/>
              <a:ext cx="382905" cy="227329"/>
            </a:xfrm>
            <a:custGeom>
              <a:avLst/>
              <a:gdLst/>
              <a:ahLst/>
              <a:cxnLst/>
              <a:rect l="l" t="t" r="r" b="b"/>
              <a:pathLst>
                <a:path w="382905" h="227330">
                  <a:moveTo>
                    <a:pt x="382523" y="0"/>
                  </a:moveTo>
                  <a:lnTo>
                    <a:pt x="0" y="0"/>
                  </a:lnTo>
                  <a:lnTo>
                    <a:pt x="0" y="227075"/>
                  </a:lnTo>
                  <a:lnTo>
                    <a:pt x="382523" y="227075"/>
                  </a:lnTo>
                  <a:lnTo>
                    <a:pt x="382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623822" y="2763773"/>
              <a:ext cx="382905" cy="227329"/>
            </a:xfrm>
            <a:custGeom>
              <a:avLst/>
              <a:gdLst/>
              <a:ahLst/>
              <a:cxnLst/>
              <a:rect l="l" t="t" r="r" b="b"/>
              <a:pathLst>
                <a:path w="382905" h="227330">
                  <a:moveTo>
                    <a:pt x="0" y="227075"/>
                  </a:moveTo>
                  <a:lnTo>
                    <a:pt x="382523" y="227075"/>
                  </a:lnTo>
                  <a:lnTo>
                    <a:pt x="382523" y="0"/>
                  </a:lnTo>
                  <a:lnTo>
                    <a:pt x="0" y="0"/>
                  </a:lnTo>
                  <a:lnTo>
                    <a:pt x="0" y="227075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80972" y="2802635"/>
              <a:ext cx="271272" cy="143256"/>
            </a:xfrm>
            <a:prstGeom prst="rect">
              <a:avLst/>
            </a:prstGeom>
          </p:spPr>
        </p:pic>
      </p:grpSp>
      <p:sp>
        <p:nvSpPr>
          <p:cNvPr id="169" name="object 169"/>
          <p:cNvSpPr txBox="1">
            <a:spLocks noGrp="1"/>
          </p:cNvSpPr>
          <p:nvPr>
            <p:ph type="title"/>
          </p:nvPr>
        </p:nvSpPr>
        <p:spPr>
          <a:xfrm>
            <a:off x="2925572" y="67817"/>
            <a:ext cx="31807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/>
              <a:t>AGADAD</a:t>
            </a:r>
            <a:r>
              <a:rPr sz="1600" spc="55" dirty="0"/>
              <a:t> </a:t>
            </a:r>
            <a:r>
              <a:rPr sz="1600" spc="-5" dirty="0"/>
              <a:t>Smart</a:t>
            </a:r>
            <a:r>
              <a:rPr sz="1600" dirty="0"/>
              <a:t> </a:t>
            </a:r>
            <a:r>
              <a:rPr sz="1600" spc="-10" dirty="0"/>
              <a:t>Card</a:t>
            </a:r>
            <a:r>
              <a:rPr sz="1600" spc="-5" dirty="0"/>
              <a:t> “Cut </a:t>
            </a:r>
            <a:r>
              <a:rPr sz="1600" spc="-10" dirty="0"/>
              <a:t>Outs”</a:t>
            </a:r>
            <a:endParaRPr sz="1600"/>
          </a:p>
        </p:txBody>
      </p:sp>
      <p:sp>
        <p:nvSpPr>
          <p:cNvPr id="170" name="object 170"/>
          <p:cNvSpPr txBox="1"/>
          <p:nvPr/>
        </p:nvSpPr>
        <p:spPr>
          <a:xfrm>
            <a:off x="8628633" y="6607971"/>
            <a:ext cx="310515" cy="20193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200" b="1" spc="-5" dirty="0">
                <a:latin typeface="Arial"/>
                <a:cs typeface="Arial"/>
              </a:rPr>
              <a:t>59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40538" y="1629029"/>
          <a:ext cx="8705850" cy="3076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59499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O/C-T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Observed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Trends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Cost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Fix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805">
                <a:tc>
                  <a:txBody>
                    <a:bodyPr/>
                    <a:lstStyle/>
                    <a:p>
                      <a:pPr marL="90805" marR="8763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Staffs focus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only on how they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will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deploy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maneuver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elements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developing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tactical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plan.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They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wish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away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remaining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Brigade’s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non-maneuver assets and how they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will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flow into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maneuver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7526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Due to the lack of detailed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planning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flow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the non-maneuver elements into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maneuver area the Bde quickly becomes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overwhelmed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tactical plan quickly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becomes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derailed.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8415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Staffs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should plan in enough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detail on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how “all”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BDE’s</a:t>
                      </a:r>
                      <a:r>
                        <a:rPr sz="100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vehicles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personal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are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going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flow into the maneuver area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order to provide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Cdr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flexibility,</a:t>
                      </a:r>
                      <a:r>
                        <a:rPr sz="100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predictability,</a:t>
                      </a:r>
                      <a:r>
                        <a:rPr sz="1000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best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supports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tactical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plan.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marL="90805" marR="25019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Bde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Staffs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do not establish a priority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their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vehicles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equipment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move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ISB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into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maneuver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234950" algn="just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Cdr cannot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make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key</a:t>
                      </a:r>
                      <a:r>
                        <a:rPr sz="1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decisions based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on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lack of knowledge of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when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key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equipment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10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enter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into 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maneuver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396875" algn="just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Units need to create a Priority Vehicle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Plan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(PVL) that supports the build up of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combat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power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IAW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tactical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90805" marR="11938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Units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fail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task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appropriate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HQs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command</a:t>
                      </a:r>
                      <a:r>
                        <a:rPr sz="10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control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movement</a:t>
                      </a:r>
                      <a:r>
                        <a:rPr sz="1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vehicles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personal.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720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10" dirty="0">
                          <a:latin typeface="Arial"/>
                          <a:cs typeface="Arial"/>
                        </a:rPr>
                        <a:t>Convoys,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fixed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load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plans,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air assault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operations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 not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properly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C2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which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results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disjointed movements and derails the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Cdr’s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tactical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plan.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4972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Units should task a Bn level HQs to be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responsible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each of the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following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key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movements; air assaults PZ Ops, convoy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operations,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air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land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operations.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405">
                <a:tc>
                  <a:txBody>
                    <a:bodyPr/>
                    <a:lstStyle/>
                    <a:p>
                      <a:pPr marL="90805" marR="379730" algn="just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Staffs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cannot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communicate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 detail or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certainty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when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key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pieces of equipment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will </a:t>
                      </a:r>
                      <a:r>
                        <a:rPr sz="1000" spc="-2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arrive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hour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 on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which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day.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1112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Cdr cannot not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make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informed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decisions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based on he does not know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when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certain critical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pieces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equipment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vehicles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10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arrive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into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maneuver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area.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9779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Tracking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tools should be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developed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 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lays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out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percentage of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combat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power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that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arriving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each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convoy,</a:t>
                      </a:r>
                      <a:r>
                        <a:rPr sz="10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air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land,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air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assault,</a:t>
                      </a:r>
                      <a:r>
                        <a:rPr sz="10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our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airborne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drops.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08173" y="45211"/>
            <a:ext cx="3328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Building</a:t>
            </a:r>
            <a:r>
              <a:rPr sz="1800" spc="-45" dirty="0"/>
              <a:t> </a:t>
            </a:r>
            <a:r>
              <a:rPr sz="1800" dirty="0"/>
              <a:t>Combat</a:t>
            </a:r>
            <a:r>
              <a:rPr sz="1800" spc="-25" dirty="0"/>
              <a:t> </a:t>
            </a:r>
            <a:r>
              <a:rPr sz="1800" spc="5" dirty="0"/>
              <a:t>Power</a:t>
            </a:r>
            <a:r>
              <a:rPr sz="1800" spc="-60" dirty="0"/>
              <a:t> </a:t>
            </a:r>
            <a:r>
              <a:rPr sz="1800" dirty="0"/>
              <a:t>“TTP”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510540" y="5075046"/>
            <a:ext cx="3438525" cy="142240"/>
          </a:xfrm>
          <a:custGeom>
            <a:avLst/>
            <a:gdLst/>
            <a:ahLst/>
            <a:cxnLst/>
            <a:rect l="l" t="t" r="r" b="b"/>
            <a:pathLst>
              <a:path w="3438525" h="142239">
                <a:moveTo>
                  <a:pt x="3438144" y="0"/>
                </a:moveTo>
                <a:lnTo>
                  <a:pt x="3334512" y="0"/>
                </a:lnTo>
                <a:lnTo>
                  <a:pt x="1725168" y="0"/>
                </a:lnTo>
                <a:lnTo>
                  <a:pt x="0" y="0"/>
                </a:lnTo>
                <a:lnTo>
                  <a:pt x="0" y="141744"/>
                </a:lnTo>
                <a:lnTo>
                  <a:pt x="1725168" y="141744"/>
                </a:lnTo>
                <a:lnTo>
                  <a:pt x="3334512" y="141744"/>
                </a:lnTo>
                <a:lnTo>
                  <a:pt x="3438144" y="141744"/>
                </a:lnTo>
                <a:lnTo>
                  <a:pt x="3438144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0540" y="5684608"/>
            <a:ext cx="2565400" cy="142240"/>
          </a:xfrm>
          <a:custGeom>
            <a:avLst/>
            <a:gdLst/>
            <a:ahLst/>
            <a:cxnLst/>
            <a:rect l="l" t="t" r="r" b="b"/>
            <a:pathLst>
              <a:path w="2565400" h="142239">
                <a:moveTo>
                  <a:pt x="2564892" y="0"/>
                </a:moveTo>
                <a:lnTo>
                  <a:pt x="1327404" y="0"/>
                </a:lnTo>
                <a:lnTo>
                  <a:pt x="0" y="0"/>
                </a:lnTo>
                <a:lnTo>
                  <a:pt x="0" y="141719"/>
                </a:lnTo>
                <a:lnTo>
                  <a:pt x="1327404" y="141719"/>
                </a:lnTo>
                <a:lnTo>
                  <a:pt x="2564892" y="141719"/>
                </a:lnTo>
                <a:lnTo>
                  <a:pt x="256489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0540" y="6141796"/>
            <a:ext cx="2781300" cy="142240"/>
          </a:xfrm>
          <a:custGeom>
            <a:avLst/>
            <a:gdLst/>
            <a:ahLst/>
            <a:cxnLst/>
            <a:rect l="l" t="t" r="r" b="b"/>
            <a:pathLst>
              <a:path w="2781300" h="142239">
                <a:moveTo>
                  <a:pt x="2781300" y="0"/>
                </a:moveTo>
                <a:lnTo>
                  <a:pt x="1536192" y="0"/>
                </a:lnTo>
                <a:lnTo>
                  <a:pt x="0" y="0"/>
                </a:lnTo>
                <a:lnTo>
                  <a:pt x="0" y="141732"/>
                </a:lnTo>
                <a:lnTo>
                  <a:pt x="1536192" y="141732"/>
                </a:lnTo>
                <a:lnTo>
                  <a:pt x="2781300" y="141732"/>
                </a:lnTo>
                <a:lnTo>
                  <a:pt x="27813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5627" y="4744973"/>
            <a:ext cx="8481060" cy="1549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Questions</a:t>
            </a:r>
            <a:r>
              <a:rPr sz="10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ask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yourself: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00">
              <a:latin typeface="Arial"/>
              <a:cs typeface="Arial"/>
            </a:endParaRPr>
          </a:p>
          <a:p>
            <a:pPr marL="184785" marR="54610" indent="-172720" algn="just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000" spc="10" dirty="0">
                <a:latin typeface="Arial"/>
                <a:cs typeface="Arial"/>
              </a:rPr>
              <a:t>Who </a:t>
            </a:r>
            <a:r>
              <a:rPr sz="1000" spc="-10" dirty="0">
                <a:latin typeface="Arial"/>
                <a:cs typeface="Arial"/>
              </a:rPr>
              <a:t>is </a:t>
            </a:r>
            <a:r>
              <a:rPr sz="1000" spc="-5" dirty="0">
                <a:latin typeface="Arial"/>
                <a:cs typeface="Arial"/>
              </a:rPr>
              <a:t>tasked to C2 the entire </a:t>
            </a:r>
            <a:r>
              <a:rPr sz="1000" b="1" i="1" spc="-5" dirty="0">
                <a:latin typeface="Arial"/>
                <a:cs typeface="Arial"/>
              </a:rPr>
              <a:t>air assault’s </a:t>
            </a:r>
            <a:r>
              <a:rPr sz="1000" b="1" i="1" spc="-10" dirty="0">
                <a:latin typeface="Arial"/>
                <a:cs typeface="Arial"/>
              </a:rPr>
              <a:t>PZ </a:t>
            </a:r>
            <a:r>
              <a:rPr sz="1000" b="1" i="1" spc="-5" dirty="0">
                <a:latin typeface="Arial"/>
                <a:cs typeface="Arial"/>
              </a:rPr>
              <a:t>operations</a:t>
            </a:r>
            <a:r>
              <a:rPr sz="1000" spc="-5" dirty="0">
                <a:latin typeface="Arial"/>
                <a:cs typeface="Arial"/>
              </a:rPr>
              <a:t>? Example: </a:t>
            </a:r>
            <a:r>
              <a:rPr sz="1000" spc="10" dirty="0">
                <a:latin typeface="Arial"/>
                <a:cs typeface="Arial"/>
              </a:rPr>
              <a:t>Who </a:t>
            </a:r>
            <a:r>
              <a:rPr sz="1000" spc="-10" dirty="0">
                <a:latin typeface="Arial"/>
                <a:cs typeface="Arial"/>
              </a:rPr>
              <a:t>is </a:t>
            </a:r>
            <a:r>
              <a:rPr sz="1000" spc="-5" dirty="0">
                <a:latin typeface="Arial"/>
                <a:cs typeface="Arial"/>
              </a:rPr>
              <a:t>responsible to </a:t>
            </a:r>
            <a:r>
              <a:rPr sz="1000" spc="-10" dirty="0">
                <a:latin typeface="Arial"/>
                <a:cs typeface="Arial"/>
              </a:rPr>
              <a:t>plan this </a:t>
            </a:r>
            <a:r>
              <a:rPr sz="1000" spc="-5" dirty="0">
                <a:latin typeface="Arial"/>
                <a:cs typeface="Arial"/>
              </a:rPr>
              <a:t>portion (PZ Ops) of the BCT </a:t>
            </a:r>
            <a:r>
              <a:rPr sz="1000" spc="-10" dirty="0">
                <a:latin typeface="Arial"/>
                <a:cs typeface="Arial"/>
              </a:rPr>
              <a:t>plan, who is </a:t>
            </a:r>
            <a:r>
              <a:rPr sz="1000" spc="-5" dirty="0">
                <a:latin typeface="Arial"/>
                <a:cs typeface="Arial"/>
              </a:rPr>
              <a:t>the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PZ Operations </a:t>
            </a:r>
            <a:r>
              <a:rPr sz="1000" dirty="0">
                <a:latin typeface="Arial"/>
                <a:cs typeface="Arial"/>
              </a:rPr>
              <a:t>Officer, </a:t>
            </a:r>
            <a:r>
              <a:rPr sz="1000" spc="-10" dirty="0">
                <a:latin typeface="Arial"/>
                <a:cs typeface="Arial"/>
              </a:rPr>
              <a:t>who </a:t>
            </a:r>
            <a:r>
              <a:rPr sz="1000" spc="-5" dirty="0">
                <a:latin typeface="Arial"/>
                <a:cs typeface="Arial"/>
              </a:rPr>
              <a:t>is providing the chalk guides, establishing the </a:t>
            </a:r>
            <a:r>
              <a:rPr sz="1000" spc="-10" dirty="0">
                <a:latin typeface="Arial"/>
                <a:cs typeface="Arial"/>
              </a:rPr>
              <a:t>heavy </a:t>
            </a:r>
            <a:r>
              <a:rPr sz="1000" spc="-5" dirty="0">
                <a:latin typeface="Arial"/>
                <a:cs typeface="Arial"/>
              </a:rPr>
              <a:t>PZ and </a:t>
            </a:r>
            <a:r>
              <a:rPr sz="1000" spc="-10" dirty="0">
                <a:latin typeface="Arial"/>
                <a:cs typeface="Arial"/>
              </a:rPr>
              <a:t>light </a:t>
            </a:r>
            <a:r>
              <a:rPr sz="1000" spc="-5" dirty="0">
                <a:latin typeface="Arial"/>
                <a:cs typeface="Arial"/>
              </a:rPr>
              <a:t>PZ, sling </a:t>
            </a:r>
            <a:r>
              <a:rPr sz="1000" spc="-10" dirty="0">
                <a:latin typeface="Arial"/>
                <a:cs typeface="Arial"/>
              </a:rPr>
              <a:t>load </a:t>
            </a:r>
            <a:r>
              <a:rPr sz="1000" spc="-5" dirty="0">
                <a:latin typeface="Arial"/>
                <a:cs typeface="Arial"/>
              </a:rPr>
              <a:t>ops, managing </a:t>
            </a:r>
            <a:r>
              <a:rPr sz="1000" dirty="0">
                <a:latin typeface="Arial"/>
                <a:cs typeface="Arial"/>
              </a:rPr>
              <a:t>frustrated </a:t>
            </a:r>
            <a:r>
              <a:rPr sz="1000" spc="-5" dirty="0">
                <a:latin typeface="Arial"/>
                <a:cs typeface="Arial"/>
              </a:rPr>
              <a:t>cargo and the </a:t>
            </a:r>
            <a:r>
              <a:rPr sz="1000" dirty="0">
                <a:latin typeface="Arial"/>
                <a:cs typeface="Arial"/>
              </a:rPr>
              <a:t> bump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plan, </a:t>
            </a:r>
            <a:r>
              <a:rPr sz="1000" spc="-10" dirty="0">
                <a:latin typeface="Arial"/>
                <a:cs typeface="Arial"/>
              </a:rPr>
              <a:t>who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has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authority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execute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bump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plan, receiving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returning causalities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on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A/C, etc.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1000">
              <a:latin typeface="Arial"/>
              <a:cs typeface="Arial"/>
            </a:endParaRPr>
          </a:p>
          <a:p>
            <a:pPr marL="184785" marR="5080" indent="-172720" algn="just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000" spc="10" dirty="0">
                <a:latin typeface="Arial"/>
                <a:cs typeface="Arial"/>
              </a:rPr>
              <a:t>Who </a:t>
            </a:r>
            <a:r>
              <a:rPr sz="1000" spc="-5" dirty="0">
                <a:latin typeface="Arial"/>
                <a:cs typeface="Arial"/>
              </a:rPr>
              <a:t>is </a:t>
            </a:r>
            <a:r>
              <a:rPr sz="1000" dirty="0">
                <a:latin typeface="Arial"/>
                <a:cs typeface="Arial"/>
              </a:rPr>
              <a:t>tasked </a:t>
            </a:r>
            <a:r>
              <a:rPr sz="1000" spc="-5" dirty="0">
                <a:latin typeface="Arial"/>
                <a:cs typeface="Arial"/>
              </a:rPr>
              <a:t>to C2 all </a:t>
            </a:r>
            <a:r>
              <a:rPr sz="1000" b="1" i="1" spc="-5" dirty="0">
                <a:latin typeface="Arial"/>
                <a:cs typeface="Arial"/>
              </a:rPr>
              <a:t>convoy operations? </a:t>
            </a:r>
            <a:r>
              <a:rPr sz="1000" spc="-5" dirty="0">
                <a:latin typeface="Arial"/>
                <a:cs typeface="Arial"/>
              </a:rPr>
              <a:t>Example: </a:t>
            </a:r>
            <a:r>
              <a:rPr sz="1000" spc="10" dirty="0">
                <a:latin typeface="Arial"/>
                <a:cs typeface="Arial"/>
              </a:rPr>
              <a:t>Who </a:t>
            </a:r>
            <a:r>
              <a:rPr sz="1000" spc="-5" dirty="0">
                <a:latin typeface="Arial"/>
                <a:cs typeface="Arial"/>
              </a:rPr>
              <a:t>is responsible to plan this portion of the BCT plan, establishing the </a:t>
            </a:r>
            <a:r>
              <a:rPr sz="1000" spc="-10" dirty="0">
                <a:latin typeface="Arial"/>
                <a:cs typeface="Arial"/>
              </a:rPr>
              <a:t>ISB </a:t>
            </a:r>
            <a:r>
              <a:rPr sz="1000" spc="-5" dirty="0">
                <a:latin typeface="Arial"/>
                <a:cs typeface="Arial"/>
              </a:rPr>
              <a:t>marshalling and </a:t>
            </a:r>
            <a:r>
              <a:rPr sz="1000" spc="-26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staging area,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lining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up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convoys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proper order,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controls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convoys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SP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times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from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ISB,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etc.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100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buChar char="•"/>
              <a:tabLst>
                <a:tab pos="184785" algn="l"/>
                <a:tab pos="185420" algn="l"/>
              </a:tabLst>
            </a:pPr>
            <a:r>
              <a:rPr sz="1000" spc="10" dirty="0">
                <a:latin typeface="Arial"/>
                <a:cs typeface="Arial"/>
              </a:rPr>
              <a:t>Who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tasked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C2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all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 </a:t>
            </a:r>
            <a:r>
              <a:rPr sz="1000" b="1" i="1" spc="-5" dirty="0">
                <a:latin typeface="Arial"/>
                <a:cs typeface="Arial"/>
              </a:rPr>
              <a:t>air land</a:t>
            </a:r>
            <a:r>
              <a:rPr sz="1000" b="1" i="1" dirty="0">
                <a:latin typeface="Arial"/>
                <a:cs typeface="Arial"/>
              </a:rPr>
              <a:t> </a:t>
            </a:r>
            <a:r>
              <a:rPr sz="1000" b="1" i="1" spc="-5" dirty="0">
                <a:latin typeface="Arial"/>
                <a:cs typeface="Arial"/>
              </a:rPr>
              <a:t>operations?</a:t>
            </a:r>
            <a:r>
              <a:rPr sz="1000" b="1" i="1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Example: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Who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plans this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portion of the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BCT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plan,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who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builds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PVL,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who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is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charge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at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7840" y="6268923"/>
            <a:ext cx="811022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Arial"/>
                <a:cs typeface="Arial"/>
              </a:rPr>
              <a:t>APOD,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who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builds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-10" dirty="0">
                <a:latin typeface="Arial"/>
                <a:cs typeface="Arial"/>
              </a:rPr>
              <a:t> load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plans,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prep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vehicles,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lines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up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-10" dirty="0">
                <a:latin typeface="Arial"/>
                <a:cs typeface="Arial"/>
              </a:rPr>
              <a:t> vehicles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in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priority,</a:t>
            </a:r>
            <a:r>
              <a:rPr sz="1000" spc="5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executes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bump</a:t>
            </a:r>
            <a:r>
              <a:rPr sz="1000" spc="-10" dirty="0">
                <a:latin typeface="Arial"/>
                <a:cs typeface="Arial"/>
              </a:rPr>
              <a:t> plan,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manages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frustrated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cargo,</a:t>
            </a:r>
            <a:r>
              <a:rPr sz="1000" spc="-10" dirty="0">
                <a:latin typeface="Arial"/>
                <a:cs typeface="Arial"/>
              </a:rPr>
              <a:t> receives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vehicles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on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flight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landing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strip,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up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loads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and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down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loads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classes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 </a:t>
            </a:r>
            <a:r>
              <a:rPr sz="1000" spc="-10" dirty="0">
                <a:latin typeface="Arial"/>
                <a:cs typeface="Arial"/>
              </a:rPr>
              <a:t>supply,</a:t>
            </a:r>
            <a:r>
              <a:rPr sz="1000" spc="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manages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CDS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drops,</a:t>
            </a:r>
            <a:r>
              <a:rPr sz="1000" spc="-10" dirty="0">
                <a:latin typeface="Arial"/>
                <a:cs typeface="Arial"/>
              </a:rPr>
              <a:t> who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is</a:t>
            </a:r>
            <a:r>
              <a:rPr sz="1000" spc="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charge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at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10" dirty="0">
                <a:latin typeface="Arial"/>
                <a:cs typeface="Arial"/>
              </a:rPr>
              <a:t>the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airfield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in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 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maneuver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area,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etc.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2516" y="639317"/>
            <a:ext cx="577151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Items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to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Consider:</a:t>
            </a:r>
            <a:endParaRPr sz="100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buChar char="•"/>
              <a:tabLst>
                <a:tab pos="184785" algn="l"/>
                <a:tab pos="185420" algn="l"/>
              </a:tabLst>
            </a:pPr>
            <a:r>
              <a:rPr sz="1000" dirty="0">
                <a:latin typeface="Arial"/>
                <a:cs typeface="Arial"/>
              </a:rPr>
              <a:t>The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average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Brigade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Combat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Team has </a:t>
            </a:r>
            <a:r>
              <a:rPr sz="1000" spc="-10" dirty="0">
                <a:latin typeface="Arial"/>
                <a:cs typeface="Arial"/>
              </a:rPr>
              <a:t>between</a:t>
            </a:r>
            <a:r>
              <a:rPr sz="1000" spc="-5" dirty="0">
                <a:latin typeface="Arial"/>
                <a:cs typeface="Arial"/>
              </a:rPr>
              <a:t> 1200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1400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pieces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-1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rolling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stock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 equipment.</a:t>
            </a:r>
            <a:endParaRPr sz="100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buChar char="•"/>
              <a:tabLst>
                <a:tab pos="184785" algn="l"/>
                <a:tab pos="185420" algn="l"/>
              </a:tabLst>
            </a:pPr>
            <a:r>
              <a:rPr sz="1000" dirty="0">
                <a:latin typeface="Arial"/>
                <a:cs typeface="Arial"/>
              </a:rPr>
              <a:t>The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average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Brigade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Combat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Team has</a:t>
            </a:r>
            <a:r>
              <a:rPr sz="1000" spc="-10" dirty="0">
                <a:latin typeface="Arial"/>
                <a:cs typeface="Arial"/>
              </a:rPr>
              <a:t> between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4500 to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5000 personal</a:t>
            </a:r>
            <a:r>
              <a:rPr sz="1000" spc="-2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assigned.</a:t>
            </a:r>
            <a:endParaRPr sz="100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latin typeface="Arial"/>
                <a:cs typeface="Arial"/>
              </a:rPr>
              <a:t>On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average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90%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of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Brigade’s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combat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power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non-maneuver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elements.</a:t>
            </a:r>
            <a:endParaRPr sz="100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buChar char="•"/>
              <a:tabLst>
                <a:tab pos="184785" algn="l"/>
                <a:tab pos="185420" algn="l"/>
              </a:tabLst>
            </a:pPr>
            <a:r>
              <a:rPr sz="1000" spc="-5" dirty="0">
                <a:latin typeface="Arial"/>
                <a:cs typeface="Arial"/>
              </a:rPr>
              <a:t>It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typically</a:t>
            </a:r>
            <a:r>
              <a:rPr sz="1000" spc="3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takes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3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 5</a:t>
            </a:r>
            <a:r>
              <a:rPr sz="1000" spc="-15" dirty="0">
                <a:latin typeface="Arial"/>
                <a:cs typeface="Arial"/>
              </a:rPr>
              <a:t> days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to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get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all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Brigade’s</a:t>
            </a:r>
            <a:r>
              <a:rPr sz="1000" spc="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equipment</a:t>
            </a:r>
            <a:r>
              <a:rPr sz="1000" spc="-3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into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the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maneuver</a:t>
            </a:r>
            <a:r>
              <a:rPr sz="1000" spc="-10" dirty="0">
                <a:latin typeface="Arial"/>
                <a:cs typeface="Arial"/>
              </a:rPr>
              <a:t> area.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44788" y="6578904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60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808" y="1103376"/>
            <a:ext cx="6684264" cy="50810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25346" y="45211"/>
            <a:ext cx="5894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Command &amp; </a:t>
            </a:r>
            <a:r>
              <a:rPr sz="1800" dirty="0"/>
              <a:t>Control</a:t>
            </a:r>
            <a:r>
              <a:rPr sz="1800" spc="-10" dirty="0"/>
              <a:t> </a:t>
            </a:r>
            <a:r>
              <a:rPr sz="1800" dirty="0"/>
              <a:t>of</a:t>
            </a:r>
            <a:r>
              <a:rPr sz="1800" spc="-15" dirty="0"/>
              <a:t> </a:t>
            </a:r>
            <a:r>
              <a:rPr sz="1800" dirty="0"/>
              <a:t>Building</a:t>
            </a:r>
            <a:r>
              <a:rPr sz="1800" spc="-15" dirty="0"/>
              <a:t> </a:t>
            </a:r>
            <a:r>
              <a:rPr sz="1800" dirty="0"/>
              <a:t>Combat</a:t>
            </a:r>
            <a:r>
              <a:rPr sz="1800" spc="-5" dirty="0"/>
              <a:t> </a:t>
            </a:r>
            <a:r>
              <a:rPr sz="1800" spc="5" dirty="0"/>
              <a:t>Power</a:t>
            </a:r>
            <a:r>
              <a:rPr sz="1800" spc="-35" dirty="0"/>
              <a:t> </a:t>
            </a:r>
            <a:r>
              <a:rPr sz="1800" dirty="0"/>
              <a:t>“TTP”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518871" y="531621"/>
            <a:ext cx="3112135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Arial"/>
                <a:cs typeface="Arial"/>
              </a:rPr>
              <a:t>The</a:t>
            </a:r>
            <a:r>
              <a:rPr sz="1100" b="1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BSB </a:t>
            </a:r>
            <a:r>
              <a:rPr sz="1100" b="1" dirty="0">
                <a:latin typeface="Arial"/>
                <a:cs typeface="Arial"/>
              </a:rPr>
              <a:t>is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tasked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to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C2 </a:t>
            </a:r>
            <a:r>
              <a:rPr sz="1100" b="1" dirty="0">
                <a:latin typeface="Arial"/>
                <a:cs typeface="Arial"/>
              </a:rPr>
              <a:t>all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components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 air assault PZ Operations and fix </a:t>
            </a:r>
            <a:r>
              <a:rPr sz="1100" b="1" spc="5" dirty="0">
                <a:latin typeface="Arial"/>
                <a:cs typeface="Arial"/>
              </a:rPr>
              <a:t>wing 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landing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operations.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08270" y="531621"/>
            <a:ext cx="334962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Arial"/>
                <a:cs typeface="Arial"/>
              </a:rPr>
              <a:t>The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BDE </a:t>
            </a:r>
            <a:r>
              <a:rPr sz="1100" b="1" dirty="0">
                <a:latin typeface="Arial"/>
                <a:cs typeface="Arial"/>
              </a:rPr>
              <a:t>XO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located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inside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TOC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fighting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BDE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conjunction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with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BDE </a:t>
            </a:r>
            <a:r>
              <a:rPr sz="1100" b="1" spc="-15" dirty="0">
                <a:latin typeface="Arial"/>
                <a:cs typeface="Arial"/>
              </a:rPr>
              <a:t>TAC</a:t>
            </a:r>
            <a:r>
              <a:rPr sz="1100" b="1" spc="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Forward.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59802" y="1616405"/>
            <a:ext cx="1514475" cy="10331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Arial"/>
                <a:cs typeface="Arial"/>
              </a:rPr>
              <a:t>The BEB </a:t>
            </a:r>
            <a:r>
              <a:rPr sz="1100" b="1" dirty="0">
                <a:latin typeface="Arial"/>
                <a:cs typeface="Arial"/>
              </a:rPr>
              <a:t>is tasked to 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C2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all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components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 the </a:t>
            </a:r>
            <a:r>
              <a:rPr sz="1100" b="1" spc="-5" dirty="0">
                <a:latin typeface="Arial"/>
                <a:cs typeface="Arial"/>
              </a:rPr>
              <a:t>convoy </a:t>
            </a:r>
            <a:r>
              <a:rPr sz="1100" b="1" dirty="0">
                <a:latin typeface="Arial"/>
                <a:cs typeface="Arial"/>
              </a:rPr>
              <a:t> operations from the 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ISB to the </a:t>
            </a:r>
            <a:r>
              <a:rPr sz="1100" b="1" spc="-5" dirty="0">
                <a:latin typeface="Arial"/>
                <a:cs typeface="Arial"/>
              </a:rPr>
              <a:t>maneuver </a:t>
            </a:r>
            <a:r>
              <a:rPr sz="1100" b="1" dirty="0">
                <a:latin typeface="Arial"/>
                <a:cs typeface="Arial"/>
              </a:rPr>
              <a:t> area.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96378" y="3142869"/>
            <a:ext cx="1514475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Arial"/>
                <a:cs typeface="Arial"/>
              </a:rPr>
              <a:t>The BDE </a:t>
            </a:r>
            <a:r>
              <a:rPr sz="1100" b="1" dirty="0">
                <a:latin typeface="Arial"/>
                <a:cs typeface="Arial"/>
              </a:rPr>
              <a:t>Staff </a:t>
            </a:r>
            <a:r>
              <a:rPr sz="1100" b="1" spc="-5" dirty="0">
                <a:latin typeface="Arial"/>
                <a:cs typeface="Arial"/>
              </a:rPr>
              <a:t>should </a:t>
            </a:r>
            <a:r>
              <a:rPr sz="1100" b="1" dirty="0">
                <a:latin typeface="Arial"/>
                <a:cs typeface="Arial"/>
              </a:rPr>
              <a:t> build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</a:t>
            </a:r>
            <a:r>
              <a:rPr sz="1100" b="1" spc="30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Priority 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Vehicle List (PVL) </a:t>
            </a:r>
            <a:r>
              <a:rPr sz="1100" b="1" spc="5" dirty="0">
                <a:latin typeface="Arial"/>
                <a:cs typeface="Arial"/>
              </a:rPr>
              <a:t> which </a:t>
            </a:r>
            <a:r>
              <a:rPr sz="1100" b="1" dirty="0">
                <a:latin typeface="Arial"/>
                <a:cs typeface="Arial"/>
              </a:rPr>
              <a:t>outlines </a:t>
            </a:r>
            <a:r>
              <a:rPr sz="1100" b="1" spc="-5" dirty="0">
                <a:latin typeface="Arial"/>
                <a:cs typeface="Arial"/>
              </a:rPr>
              <a:t>how </a:t>
            </a:r>
            <a:r>
              <a:rPr sz="1100" b="1" dirty="0">
                <a:latin typeface="Arial"/>
                <a:cs typeface="Arial"/>
              </a:rPr>
              <a:t> the </a:t>
            </a:r>
            <a:r>
              <a:rPr sz="1100" b="1" spc="-5" dirty="0">
                <a:latin typeface="Arial"/>
                <a:cs typeface="Arial"/>
              </a:rPr>
              <a:t>BDE </a:t>
            </a:r>
            <a:r>
              <a:rPr sz="1100" b="1" dirty="0">
                <a:latin typeface="Arial"/>
                <a:cs typeface="Arial"/>
              </a:rPr>
              <a:t>will </a:t>
            </a:r>
            <a:r>
              <a:rPr sz="1100" b="1" spc="-5" dirty="0">
                <a:latin typeface="Arial"/>
                <a:cs typeface="Arial"/>
              </a:rPr>
              <a:t>flow </a:t>
            </a:r>
            <a:r>
              <a:rPr sz="1100" b="1" dirty="0">
                <a:latin typeface="Arial"/>
                <a:cs typeface="Arial"/>
              </a:rPr>
              <a:t> combat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power</a:t>
            </a:r>
            <a:r>
              <a:rPr sz="1100" b="1" spc="-7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into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maneuver </a:t>
            </a:r>
            <a:r>
              <a:rPr sz="1100" b="1" dirty="0">
                <a:latin typeface="Arial"/>
                <a:cs typeface="Arial"/>
              </a:rPr>
              <a:t>area </a:t>
            </a:r>
            <a:r>
              <a:rPr sz="1100" b="1" spc="-15" dirty="0">
                <a:latin typeface="Arial"/>
                <a:cs typeface="Arial"/>
              </a:rPr>
              <a:t>IAW 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tactical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plan.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07045" y="5009134"/>
            <a:ext cx="1494790" cy="1778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latin typeface="Arial"/>
                <a:cs typeface="Arial"/>
              </a:rPr>
              <a:t>The</a:t>
            </a:r>
            <a:r>
              <a:rPr sz="1100" b="1" spc="5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PVL</a:t>
            </a:r>
            <a:r>
              <a:rPr sz="1100" b="1" spc="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should 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layout </a:t>
            </a:r>
            <a:r>
              <a:rPr sz="1100" b="1" dirty="0">
                <a:latin typeface="Arial"/>
                <a:cs typeface="Arial"/>
              </a:rPr>
              <a:t>in detail the 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priority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of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vehicles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for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 air assault, fix 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wing, and </a:t>
            </a:r>
            <a:r>
              <a:rPr sz="1100" b="1" spc="-5" dirty="0">
                <a:latin typeface="Arial"/>
                <a:cs typeface="Arial"/>
              </a:rPr>
              <a:t>convoy </a:t>
            </a:r>
            <a:r>
              <a:rPr sz="1100" b="1" dirty="0">
                <a:latin typeface="Arial"/>
                <a:cs typeface="Arial"/>
              </a:rPr>
              <a:t> operations. </a:t>
            </a:r>
            <a:r>
              <a:rPr sz="1100" b="1" spc="-10" dirty="0">
                <a:latin typeface="Arial"/>
                <a:cs typeface="Arial"/>
              </a:rPr>
              <a:t>Also </a:t>
            </a:r>
            <a:r>
              <a:rPr sz="1100" b="1" dirty="0">
                <a:latin typeface="Arial"/>
                <a:cs typeface="Arial"/>
              </a:rPr>
              <a:t>for 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airborne operations if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conducting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airborne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insertion.</a:t>
            </a:r>
            <a:endParaRPr sz="1100">
              <a:latin typeface="Arial"/>
              <a:cs typeface="Arial"/>
            </a:endParaRPr>
          </a:p>
          <a:p>
            <a:pPr marL="1250315">
              <a:lnSpc>
                <a:spcPct val="100000"/>
              </a:lnSpc>
              <a:spcBef>
                <a:spcPts val="480"/>
              </a:spcBef>
            </a:pPr>
            <a:r>
              <a:rPr sz="1200" b="1" spc="-5" dirty="0">
                <a:latin typeface="Arial"/>
                <a:cs typeface="Arial"/>
              </a:rPr>
              <a:t>61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82446" y="804798"/>
            <a:ext cx="6252845" cy="5387340"/>
          </a:xfrm>
          <a:custGeom>
            <a:avLst/>
            <a:gdLst/>
            <a:ahLst/>
            <a:cxnLst/>
            <a:rect l="l" t="t" r="r" b="b"/>
            <a:pathLst>
              <a:path w="6252845" h="5387340">
                <a:moveTo>
                  <a:pt x="514477" y="5373040"/>
                </a:moveTo>
                <a:lnTo>
                  <a:pt x="54444" y="4535144"/>
                </a:lnTo>
                <a:lnTo>
                  <a:pt x="77558" y="4522470"/>
                </a:lnTo>
                <a:lnTo>
                  <a:pt x="79883" y="4521200"/>
                </a:lnTo>
                <a:lnTo>
                  <a:pt x="0" y="4465955"/>
                </a:lnTo>
                <a:lnTo>
                  <a:pt x="3683" y="4562983"/>
                </a:lnTo>
                <a:lnTo>
                  <a:pt x="29032" y="4549089"/>
                </a:lnTo>
                <a:lnTo>
                  <a:pt x="489077" y="5386971"/>
                </a:lnTo>
                <a:lnTo>
                  <a:pt x="514477" y="5373040"/>
                </a:lnTo>
                <a:close/>
              </a:path>
              <a:path w="6252845" h="5387340">
                <a:moveTo>
                  <a:pt x="2906268" y="915035"/>
                </a:moveTo>
                <a:lnTo>
                  <a:pt x="2893936" y="871220"/>
                </a:lnTo>
                <a:lnTo>
                  <a:pt x="2879979" y="821563"/>
                </a:lnTo>
                <a:lnTo>
                  <a:pt x="2858528" y="841057"/>
                </a:lnTo>
                <a:lnTo>
                  <a:pt x="2093976" y="0"/>
                </a:lnTo>
                <a:lnTo>
                  <a:pt x="2072640" y="19558"/>
                </a:lnTo>
                <a:lnTo>
                  <a:pt x="2837103" y="860539"/>
                </a:lnTo>
                <a:lnTo>
                  <a:pt x="2815717" y="879983"/>
                </a:lnTo>
                <a:lnTo>
                  <a:pt x="2906268" y="915035"/>
                </a:lnTo>
                <a:close/>
              </a:path>
              <a:path w="6252845" h="5387340">
                <a:moveTo>
                  <a:pt x="4563364" y="135509"/>
                </a:moveTo>
                <a:lnTo>
                  <a:pt x="4536440" y="124841"/>
                </a:lnTo>
                <a:lnTo>
                  <a:pt x="4360138" y="573214"/>
                </a:lnTo>
                <a:lnTo>
                  <a:pt x="4333240" y="562610"/>
                </a:lnTo>
                <a:lnTo>
                  <a:pt x="4341876" y="659384"/>
                </a:lnTo>
                <a:lnTo>
                  <a:pt x="4411027" y="597281"/>
                </a:lnTo>
                <a:lnTo>
                  <a:pt x="4414139" y="594487"/>
                </a:lnTo>
                <a:lnTo>
                  <a:pt x="4387151" y="583857"/>
                </a:lnTo>
                <a:lnTo>
                  <a:pt x="4563364" y="135509"/>
                </a:lnTo>
                <a:close/>
              </a:path>
              <a:path w="6252845" h="5387340">
                <a:moveTo>
                  <a:pt x="6249924" y="1486535"/>
                </a:moveTo>
                <a:lnTo>
                  <a:pt x="6240780" y="1459103"/>
                </a:lnTo>
                <a:lnTo>
                  <a:pt x="5910186" y="1568856"/>
                </a:lnTo>
                <a:lnTo>
                  <a:pt x="5901055" y="1541399"/>
                </a:lnTo>
                <a:lnTo>
                  <a:pt x="5832348" y="1609979"/>
                </a:lnTo>
                <a:lnTo>
                  <a:pt x="5928487" y="1623822"/>
                </a:lnTo>
                <a:lnTo>
                  <a:pt x="5920867" y="1600962"/>
                </a:lnTo>
                <a:lnTo>
                  <a:pt x="5919355" y="1596402"/>
                </a:lnTo>
                <a:lnTo>
                  <a:pt x="6249924" y="1486535"/>
                </a:lnTo>
                <a:close/>
              </a:path>
              <a:path w="6252845" h="5387340">
                <a:moveTo>
                  <a:pt x="6251956" y="2939669"/>
                </a:moveTo>
                <a:lnTo>
                  <a:pt x="6238748" y="2913761"/>
                </a:lnTo>
                <a:lnTo>
                  <a:pt x="3626472" y="4237025"/>
                </a:lnTo>
                <a:lnTo>
                  <a:pt x="3613404" y="4211193"/>
                </a:lnTo>
                <a:lnTo>
                  <a:pt x="3555492" y="4289171"/>
                </a:lnTo>
                <a:lnTo>
                  <a:pt x="3652647" y="4288663"/>
                </a:lnTo>
                <a:lnTo>
                  <a:pt x="3642868" y="4269359"/>
                </a:lnTo>
                <a:lnTo>
                  <a:pt x="3639540" y="4262818"/>
                </a:lnTo>
                <a:lnTo>
                  <a:pt x="6251956" y="2939669"/>
                </a:lnTo>
                <a:close/>
              </a:path>
              <a:path w="6252845" h="5387340">
                <a:moveTo>
                  <a:pt x="6252591" y="5093982"/>
                </a:moveTo>
                <a:lnTo>
                  <a:pt x="6244094" y="5089144"/>
                </a:lnTo>
                <a:lnTo>
                  <a:pt x="6248908" y="5070170"/>
                </a:lnTo>
                <a:lnTo>
                  <a:pt x="6181306" y="5053292"/>
                </a:lnTo>
                <a:lnTo>
                  <a:pt x="5611685" y="4728121"/>
                </a:lnTo>
                <a:lnTo>
                  <a:pt x="5615775" y="4720971"/>
                </a:lnTo>
                <a:lnTo>
                  <a:pt x="5626100" y="4702937"/>
                </a:lnTo>
                <a:lnTo>
                  <a:pt x="5529072" y="4697603"/>
                </a:lnTo>
                <a:lnTo>
                  <a:pt x="5582920" y="4778375"/>
                </a:lnTo>
                <a:lnTo>
                  <a:pt x="5597271" y="4753305"/>
                </a:lnTo>
                <a:lnTo>
                  <a:pt x="6077229" y="5027307"/>
                </a:lnTo>
                <a:lnTo>
                  <a:pt x="4900561" y="4733493"/>
                </a:lnTo>
                <a:lnTo>
                  <a:pt x="4901438" y="4729988"/>
                </a:lnTo>
                <a:lnTo>
                  <a:pt x="4907534" y="4705477"/>
                </a:lnTo>
                <a:lnTo>
                  <a:pt x="4812792" y="4726559"/>
                </a:lnTo>
                <a:lnTo>
                  <a:pt x="4886579" y="4789741"/>
                </a:lnTo>
                <a:lnTo>
                  <a:pt x="4893551" y="4761700"/>
                </a:lnTo>
                <a:lnTo>
                  <a:pt x="6170244" y="5080406"/>
                </a:lnTo>
                <a:lnTo>
                  <a:pt x="6185141" y="5088902"/>
                </a:lnTo>
                <a:lnTo>
                  <a:pt x="4234853" y="4808423"/>
                </a:lnTo>
                <a:lnTo>
                  <a:pt x="4235145" y="4806353"/>
                </a:lnTo>
                <a:lnTo>
                  <a:pt x="4239006" y="4779772"/>
                </a:lnTo>
                <a:lnTo>
                  <a:pt x="4146804" y="4810379"/>
                </a:lnTo>
                <a:lnTo>
                  <a:pt x="4226560" y="4865738"/>
                </a:lnTo>
                <a:lnTo>
                  <a:pt x="4230700" y="4837087"/>
                </a:lnTo>
                <a:lnTo>
                  <a:pt x="6243320" y="5126507"/>
                </a:lnTo>
                <a:lnTo>
                  <a:pt x="6246406" y="5104727"/>
                </a:lnTo>
                <a:lnTo>
                  <a:pt x="6252591" y="50939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31722" y="6214668"/>
            <a:ext cx="3552825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You need to consider do </a:t>
            </a:r>
            <a:r>
              <a:rPr sz="1100" b="1" spc="15" dirty="0">
                <a:latin typeface="Arial"/>
                <a:cs typeface="Arial"/>
              </a:rPr>
              <a:t>we </a:t>
            </a:r>
            <a:r>
              <a:rPr sz="1100" b="1" dirty="0">
                <a:latin typeface="Arial"/>
                <a:cs typeface="Arial"/>
              </a:rPr>
              <a:t>task the </a:t>
            </a:r>
            <a:r>
              <a:rPr sz="1100" b="1" spc="-5" dirty="0">
                <a:latin typeface="Arial"/>
                <a:cs typeface="Arial"/>
              </a:rPr>
              <a:t>CSSB </a:t>
            </a:r>
            <a:r>
              <a:rPr sz="1100" b="1" dirty="0">
                <a:latin typeface="Arial"/>
                <a:cs typeface="Arial"/>
              </a:rPr>
              <a:t>to set up 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Tactical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Assembly</a:t>
            </a:r>
            <a:r>
              <a:rPr sz="1100" b="1" spc="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Area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(TAA)</a:t>
            </a:r>
            <a:r>
              <a:rPr sz="1100" b="1" spc="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order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to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conduct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FLE </a:t>
            </a:r>
            <a:r>
              <a:rPr sz="1100" b="1" dirty="0">
                <a:latin typeface="Arial"/>
                <a:cs typeface="Arial"/>
              </a:rPr>
              <a:t>or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ROM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capability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for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our convoys.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98567" y="0"/>
            <a:ext cx="23209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/>
              <a:t>Building</a:t>
            </a:r>
            <a:r>
              <a:rPr sz="1600" spc="-10" dirty="0"/>
              <a:t> </a:t>
            </a:r>
            <a:r>
              <a:rPr sz="1600" spc="-5" dirty="0"/>
              <a:t>Combat</a:t>
            </a:r>
            <a:r>
              <a:rPr sz="1600" spc="-20" dirty="0"/>
              <a:t> </a:t>
            </a:r>
            <a:r>
              <a:rPr sz="1600" spc="5" dirty="0"/>
              <a:t>Power</a:t>
            </a:r>
            <a:endParaRPr sz="1600"/>
          </a:p>
        </p:txBody>
      </p:sp>
      <p:sp>
        <p:nvSpPr>
          <p:cNvPr id="3" name="object 3"/>
          <p:cNvSpPr txBox="1"/>
          <p:nvPr/>
        </p:nvSpPr>
        <p:spPr>
          <a:xfrm>
            <a:off x="3109722" y="215900"/>
            <a:ext cx="5696585" cy="483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Developing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Priority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Vehicle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List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(PVL)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for the</a:t>
            </a:r>
            <a:r>
              <a:rPr sz="1400" b="1" spc="-15" dirty="0">
                <a:latin typeface="Arial"/>
                <a:cs typeface="Arial"/>
              </a:rPr>
              <a:t> Tactical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Road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March</a:t>
            </a:r>
            <a:endParaRPr sz="1400">
              <a:latin typeface="Arial"/>
              <a:cs typeface="Arial"/>
            </a:endParaRPr>
          </a:p>
          <a:p>
            <a:pPr marL="4445" algn="ctr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latin typeface="Arial"/>
                <a:cs typeface="Arial"/>
              </a:rPr>
              <a:t>(TTP)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4092" y="132334"/>
            <a:ext cx="144780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3985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Brigade </a:t>
            </a:r>
            <a:r>
              <a:rPr sz="1400" b="1" dirty="0">
                <a:latin typeface="Arial"/>
                <a:cs typeface="Arial"/>
              </a:rPr>
              <a:t>Staff 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es</a:t>
            </a:r>
            <a:r>
              <a:rPr sz="1400" b="1" spc="-10" dirty="0">
                <a:latin typeface="Arial"/>
                <a:cs typeface="Arial"/>
              </a:rPr>
              <a:t>pon</a:t>
            </a:r>
            <a:r>
              <a:rPr sz="1400" b="1" dirty="0">
                <a:latin typeface="Arial"/>
                <a:cs typeface="Arial"/>
              </a:rPr>
              <a:t>si</a:t>
            </a:r>
            <a:r>
              <a:rPr sz="1400" b="1" spc="-10" dirty="0">
                <a:latin typeface="Arial"/>
                <a:cs typeface="Arial"/>
              </a:rPr>
              <a:t>b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l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5" dirty="0">
                <a:latin typeface="Arial"/>
                <a:cs typeface="Arial"/>
              </a:rPr>
              <a:t>t</a:t>
            </a:r>
            <a:r>
              <a:rPr sz="1400" b="1" spc="-10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es: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897" y="4094734"/>
            <a:ext cx="124015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Battalion </a:t>
            </a:r>
            <a:r>
              <a:rPr sz="1400" b="1" dirty="0">
                <a:latin typeface="Arial"/>
                <a:cs typeface="Arial"/>
              </a:rPr>
              <a:t>Staff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es</a:t>
            </a:r>
            <a:r>
              <a:rPr sz="1400" b="1" spc="-10" dirty="0">
                <a:latin typeface="Arial"/>
                <a:cs typeface="Arial"/>
              </a:rPr>
              <a:t>pon</a:t>
            </a:r>
            <a:r>
              <a:rPr sz="1400" b="1" dirty="0">
                <a:latin typeface="Arial"/>
                <a:cs typeface="Arial"/>
              </a:rPr>
              <a:t>si</a:t>
            </a:r>
            <a:r>
              <a:rPr sz="1400" b="1" spc="-10" dirty="0">
                <a:latin typeface="Arial"/>
                <a:cs typeface="Arial"/>
              </a:rPr>
              <a:t>b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l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5" dirty="0">
                <a:latin typeface="Arial"/>
                <a:cs typeface="Arial"/>
              </a:rPr>
              <a:t>t</a:t>
            </a:r>
            <a:r>
              <a:rPr sz="1400" b="1" dirty="0">
                <a:latin typeface="Arial"/>
                <a:cs typeface="Arial"/>
              </a:rPr>
              <a:t>y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788" y="543560"/>
            <a:ext cx="6299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Cal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ulate</a:t>
            </a:r>
            <a:r>
              <a:rPr sz="1000" b="1" spc="-5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839" y="695655"/>
            <a:ext cx="35629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170" indent="-78105">
              <a:lnSpc>
                <a:spcPct val="100000"/>
              </a:lnSpc>
              <a:spcBef>
                <a:spcPts val="95"/>
              </a:spcBef>
              <a:buChar char="-"/>
              <a:tabLst>
                <a:tab pos="90805" algn="l"/>
              </a:tabLst>
            </a:pPr>
            <a:r>
              <a:rPr sz="1000" b="1" spc="-5" dirty="0">
                <a:latin typeface="Arial"/>
                <a:cs typeface="Arial"/>
              </a:rPr>
              <a:t>Based on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1200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vehicle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rolling stock in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the Brigade.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spcBef>
                <a:spcPts val="5"/>
              </a:spcBef>
              <a:buChar char="-"/>
              <a:tabLst>
                <a:tab pos="90805" algn="l"/>
              </a:tabLst>
            </a:pPr>
            <a:r>
              <a:rPr sz="1000" b="1" spc="-5" dirty="0">
                <a:latin typeface="Arial"/>
                <a:cs typeface="Arial"/>
              </a:rPr>
              <a:t>Only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20 vehicles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allowed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per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convoy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serial.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har char="-"/>
              <a:tabLst>
                <a:tab pos="90805" algn="l"/>
              </a:tabLst>
            </a:pPr>
            <a:r>
              <a:rPr sz="1000" b="1" spc="-5" dirty="0">
                <a:latin typeface="Arial"/>
                <a:cs typeface="Arial"/>
              </a:rPr>
              <a:t>Directed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speed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of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35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mph.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har char="-"/>
              <a:tabLst>
                <a:tab pos="90805" algn="l"/>
              </a:tabLst>
            </a:pPr>
            <a:r>
              <a:rPr sz="1000" b="1" spc="-5" dirty="0">
                <a:latin typeface="Arial"/>
                <a:cs typeface="Arial"/>
              </a:rPr>
              <a:t>From first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convoy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SP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from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ISB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to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last convoy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RP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into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box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788" y="1305813"/>
            <a:ext cx="3357879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Arial"/>
                <a:cs typeface="Arial"/>
              </a:rPr>
              <a:t>what </a:t>
            </a:r>
            <a:r>
              <a:rPr sz="1000" b="1" spc="-5" dirty="0">
                <a:latin typeface="Arial"/>
                <a:cs typeface="Arial"/>
              </a:rPr>
              <a:t>is the total number of hours it </a:t>
            </a:r>
            <a:r>
              <a:rPr sz="1000" b="1" dirty="0">
                <a:latin typeface="Arial"/>
                <a:cs typeface="Arial"/>
              </a:rPr>
              <a:t>will </a:t>
            </a:r>
            <a:r>
              <a:rPr sz="1000" b="1" spc="-5" dirty="0">
                <a:latin typeface="Arial"/>
                <a:cs typeface="Arial"/>
              </a:rPr>
              <a:t>take to get 1200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vehicles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into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the box.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788" y="1763013"/>
            <a:ext cx="374332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Based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BCT</a:t>
            </a:r>
            <a:r>
              <a:rPr sz="1000" b="1" i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Cdr’s</a:t>
            </a:r>
            <a:r>
              <a:rPr sz="1000" b="1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Tactical</a:t>
            </a:r>
            <a:r>
              <a:rPr sz="1000" b="1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Plan</a:t>
            </a:r>
            <a:r>
              <a:rPr sz="1000" b="1" spc="-5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  <a:p>
            <a:pPr marL="125095" indent="-7810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1000" b="1" spc="-5" dirty="0">
                <a:latin typeface="Arial"/>
                <a:cs typeface="Arial"/>
              </a:rPr>
              <a:t>Develop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the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BCT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priority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flow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for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vehicles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into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the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box.</a:t>
            </a:r>
            <a:endParaRPr sz="1000">
              <a:latin typeface="Arial"/>
              <a:cs typeface="Arial"/>
            </a:endParaRPr>
          </a:p>
          <a:p>
            <a:pPr marL="125095" indent="-7810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1000" b="1" spc="-5" dirty="0">
                <a:latin typeface="Arial"/>
                <a:cs typeface="Arial"/>
              </a:rPr>
              <a:t>Task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Bn,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i.e.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BEB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to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C2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Bde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vehicle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movements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out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of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ISB</a:t>
            </a:r>
            <a:endParaRPr sz="1000">
              <a:latin typeface="Arial"/>
              <a:cs typeface="Arial"/>
            </a:endParaRPr>
          </a:p>
          <a:p>
            <a:pPr marL="125095" indent="-7810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1000" b="1" spc="-10" dirty="0">
                <a:latin typeface="Arial"/>
                <a:cs typeface="Arial"/>
              </a:rPr>
              <a:t>Task/Assign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 Battalion to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each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serial.</a:t>
            </a:r>
            <a:endParaRPr sz="1000">
              <a:latin typeface="Arial"/>
              <a:cs typeface="Arial"/>
            </a:endParaRPr>
          </a:p>
          <a:p>
            <a:pPr marL="125095" indent="-7810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1000" b="1" spc="-5" dirty="0">
                <a:latin typeface="Arial"/>
                <a:cs typeface="Arial"/>
              </a:rPr>
              <a:t>Task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 Battalion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assign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 Serial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Cdr for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each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Serial.</a:t>
            </a:r>
            <a:endParaRPr sz="1000">
              <a:latin typeface="Arial"/>
              <a:cs typeface="Arial"/>
            </a:endParaRPr>
          </a:p>
          <a:p>
            <a:pPr marL="125095" indent="-7810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1000" b="1" spc="-5" dirty="0">
                <a:latin typeface="Arial"/>
                <a:cs typeface="Arial"/>
              </a:rPr>
              <a:t>Build a Combat </a:t>
            </a:r>
            <a:r>
              <a:rPr sz="1000" b="1" dirty="0">
                <a:latin typeface="Arial"/>
                <a:cs typeface="Arial"/>
              </a:rPr>
              <a:t>Power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availability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timeline.</a:t>
            </a:r>
            <a:endParaRPr sz="1000">
              <a:latin typeface="Arial"/>
              <a:cs typeface="Arial"/>
            </a:endParaRPr>
          </a:p>
          <a:p>
            <a:pPr marL="125095" indent="-7810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1000" b="1" spc="-5" dirty="0">
                <a:latin typeface="Arial"/>
                <a:cs typeface="Arial"/>
              </a:rPr>
              <a:t>Build Convoy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EXCHECK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(SPs times,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RP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Times,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etc).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7002" y="3106673"/>
            <a:ext cx="8495030" cy="278130"/>
          </a:xfrm>
          <a:custGeom>
            <a:avLst/>
            <a:gdLst/>
            <a:ahLst/>
            <a:cxnLst/>
            <a:rect l="l" t="t" r="r" b="b"/>
            <a:pathLst>
              <a:path w="8495030" h="278129">
                <a:moveTo>
                  <a:pt x="0" y="146303"/>
                </a:moveTo>
                <a:lnTo>
                  <a:pt x="8494776" y="118872"/>
                </a:lnTo>
              </a:path>
              <a:path w="8495030" h="278129">
                <a:moveTo>
                  <a:pt x="0" y="12191"/>
                </a:moveTo>
                <a:lnTo>
                  <a:pt x="0" y="277749"/>
                </a:lnTo>
              </a:path>
              <a:path w="8495030" h="278129">
                <a:moveTo>
                  <a:pt x="8494776" y="0"/>
                </a:moveTo>
                <a:lnTo>
                  <a:pt x="8494776" y="265556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7440930" y="1626107"/>
            <a:ext cx="195580" cy="314325"/>
            <a:chOff x="7440930" y="1626107"/>
            <a:chExt cx="195580" cy="314325"/>
          </a:xfrm>
        </p:grpSpPr>
        <p:sp>
          <p:nvSpPr>
            <p:cNvPr id="12" name="object 12"/>
            <p:cNvSpPr/>
            <p:nvPr/>
          </p:nvSpPr>
          <p:spPr>
            <a:xfrm>
              <a:off x="7550658" y="1626107"/>
              <a:ext cx="0" cy="305435"/>
            </a:xfrm>
            <a:custGeom>
              <a:avLst/>
              <a:gdLst/>
              <a:ahLst/>
              <a:cxnLst/>
              <a:rect l="l" t="t" r="r" b="b"/>
              <a:pathLst>
                <a:path h="305435">
                  <a:moveTo>
                    <a:pt x="0" y="0"/>
                  </a:moveTo>
                  <a:lnTo>
                    <a:pt x="0" y="304926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40930" y="1930145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79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447026" y="1005839"/>
            <a:ext cx="195580" cy="342900"/>
            <a:chOff x="7447026" y="1005839"/>
            <a:chExt cx="195580" cy="342900"/>
          </a:xfrm>
        </p:grpSpPr>
        <p:sp>
          <p:nvSpPr>
            <p:cNvPr id="15" name="object 15"/>
            <p:cNvSpPr/>
            <p:nvPr/>
          </p:nvSpPr>
          <p:spPr>
            <a:xfrm>
              <a:off x="7550658" y="1015745"/>
              <a:ext cx="0" cy="333375"/>
            </a:xfrm>
            <a:custGeom>
              <a:avLst/>
              <a:gdLst/>
              <a:ahLst/>
              <a:cxnLst/>
              <a:rect l="l" t="t" r="r" b="b"/>
              <a:pathLst>
                <a:path h="333375">
                  <a:moveTo>
                    <a:pt x="0" y="0"/>
                  </a:moveTo>
                  <a:lnTo>
                    <a:pt x="0" y="332994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47026" y="1015745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79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371715" y="1380871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Vehicles</a:t>
            </a:r>
            <a:endParaRPr sz="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2430" y="4443222"/>
            <a:ext cx="6305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Cal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ulate</a:t>
            </a:r>
            <a:r>
              <a:rPr sz="1000" b="1" spc="-5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7482" y="4595317"/>
            <a:ext cx="40132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170" indent="-78105">
              <a:lnSpc>
                <a:spcPct val="100000"/>
              </a:lnSpc>
              <a:spcBef>
                <a:spcPts val="95"/>
              </a:spcBef>
              <a:buChar char="-"/>
              <a:tabLst>
                <a:tab pos="90805" algn="l"/>
              </a:tabLst>
            </a:pPr>
            <a:r>
              <a:rPr sz="1000" b="1" spc="-5" dirty="0">
                <a:latin typeface="Arial"/>
                <a:cs typeface="Arial"/>
              </a:rPr>
              <a:t>Based on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60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vehicle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rolling stock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the Battalion.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spcBef>
                <a:spcPts val="5"/>
              </a:spcBef>
              <a:buChar char="-"/>
              <a:tabLst>
                <a:tab pos="90805" algn="l"/>
              </a:tabLst>
            </a:pPr>
            <a:r>
              <a:rPr sz="1000" b="1" spc="-5" dirty="0">
                <a:latin typeface="Arial"/>
                <a:cs typeface="Arial"/>
              </a:rPr>
              <a:t>Only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20 vehicles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allowed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per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convoy.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har char="-"/>
              <a:tabLst>
                <a:tab pos="90805" algn="l"/>
              </a:tabLst>
            </a:pPr>
            <a:r>
              <a:rPr sz="1000" b="1" spc="-5" dirty="0">
                <a:latin typeface="Arial"/>
                <a:cs typeface="Arial"/>
              </a:rPr>
              <a:t>Directed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35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mph.</a:t>
            </a:r>
            <a:endParaRPr sz="1000">
              <a:latin typeface="Arial"/>
              <a:cs typeface="Arial"/>
            </a:endParaRPr>
          </a:p>
          <a:p>
            <a:pPr marL="90170" indent="-78105">
              <a:lnSpc>
                <a:spcPct val="100000"/>
              </a:lnSpc>
              <a:buChar char="-"/>
              <a:tabLst>
                <a:tab pos="90805" algn="l"/>
              </a:tabLst>
            </a:pPr>
            <a:r>
              <a:rPr sz="1000" b="1" spc="-5" dirty="0">
                <a:latin typeface="Arial"/>
                <a:cs typeface="Arial"/>
              </a:rPr>
              <a:t>From first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convoy</a:t>
            </a:r>
            <a:r>
              <a:rPr sz="1000" b="1" spc="-10" dirty="0">
                <a:latin typeface="Arial"/>
                <a:cs typeface="Arial"/>
              </a:rPr>
              <a:t> SP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from</a:t>
            </a:r>
            <a:r>
              <a:rPr sz="1000" b="1" spc="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the </a:t>
            </a:r>
            <a:r>
              <a:rPr sz="1000" b="1" spc="-10" dirty="0">
                <a:latin typeface="Arial"/>
                <a:cs typeface="Arial"/>
              </a:rPr>
              <a:t>ISB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to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last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convoy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RP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into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the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box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2430" y="5205476"/>
            <a:ext cx="375221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Arial"/>
                <a:cs typeface="Arial"/>
              </a:rPr>
              <a:t>what </a:t>
            </a:r>
            <a:r>
              <a:rPr sz="1000" b="1" spc="-5" dirty="0">
                <a:latin typeface="Arial"/>
                <a:cs typeface="Arial"/>
              </a:rPr>
              <a:t>is the total number of hours it </a:t>
            </a:r>
            <a:r>
              <a:rPr sz="1000" b="1" dirty="0">
                <a:latin typeface="Arial"/>
                <a:cs typeface="Arial"/>
              </a:rPr>
              <a:t>will </a:t>
            </a:r>
            <a:r>
              <a:rPr sz="1000" b="1" spc="-5" dirty="0">
                <a:latin typeface="Arial"/>
                <a:cs typeface="Arial"/>
              </a:rPr>
              <a:t>take to get 60 vehicles </a:t>
            </a:r>
            <a:r>
              <a:rPr sz="1000" b="1" spc="-2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into the box.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2430" y="5662676"/>
            <a:ext cx="393446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Based on the </a:t>
            </a:r>
            <a:r>
              <a:rPr sz="1000" b="1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Bn Cdr’s</a:t>
            </a:r>
            <a:r>
              <a:rPr sz="1000" b="1" i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Tactical</a:t>
            </a:r>
            <a:r>
              <a:rPr sz="1000" b="1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Plan</a:t>
            </a:r>
            <a:r>
              <a:rPr sz="1000" b="1" spc="-5" dirty="0">
                <a:latin typeface="Arial"/>
                <a:cs typeface="Arial"/>
              </a:rPr>
              <a:t>:</a:t>
            </a:r>
            <a:endParaRPr sz="1000">
              <a:latin typeface="Arial"/>
              <a:cs typeface="Arial"/>
            </a:endParaRPr>
          </a:p>
          <a:p>
            <a:pPr marL="125095" indent="-7810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1000" b="1" spc="-5" dirty="0">
                <a:latin typeface="Arial"/>
                <a:cs typeface="Arial"/>
              </a:rPr>
              <a:t>Based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the assigned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serial number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of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convoys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by Brigade.</a:t>
            </a:r>
            <a:endParaRPr sz="1000">
              <a:latin typeface="Arial"/>
              <a:cs typeface="Arial"/>
            </a:endParaRPr>
          </a:p>
          <a:p>
            <a:pPr marL="125095" indent="-7810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1000" b="1" spc="-5" dirty="0">
                <a:latin typeface="Arial"/>
                <a:cs typeface="Arial"/>
              </a:rPr>
              <a:t>Develop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the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priority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flow for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vehicles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into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the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box.</a:t>
            </a:r>
            <a:endParaRPr sz="1000">
              <a:latin typeface="Arial"/>
              <a:cs typeface="Arial"/>
            </a:endParaRPr>
          </a:p>
          <a:p>
            <a:pPr marL="125095" indent="-7810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1000" b="1" spc="-10" dirty="0">
                <a:latin typeface="Arial"/>
                <a:cs typeface="Arial"/>
              </a:rPr>
              <a:t>Assign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vehicle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bumper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numbers to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your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assigned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serials</a:t>
            </a:r>
            <a:endParaRPr sz="1000">
              <a:latin typeface="Arial"/>
              <a:cs typeface="Arial"/>
            </a:endParaRPr>
          </a:p>
          <a:p>
            <a:pPr marL="125095" indent="-7810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1000" b="1" spc="-10" dirty="0">
                <a:latin typeface="Arial"/>
                <a:cs typeface="Arial"/>
              </a:rPr>
              <a:t>Assign</a:t>
            </a:r>
            <a:r>
              <a:rPr sz="1000" b="1" spc="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Serial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Convoy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Cdrs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for</a:t>
            </a:r>
            <a:r>
              <a:rPr sz="1000" b="1" spc="-10" dirty="0">
                <a:latin typeface="Arial"/>
                <a:cs typeface="Arial"/>
              </a:rPr>
              <a:t> your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serials</a:t>
            </a:r>
            <a:endParaRPr sz="1000">
              <a:latin typeface="Arial"/>
              <a:cs typeface="Arial"/>
            </a:endParaRPr>
          </a:p>
          <a:p>
            <a:pPr marL="125095" indent="-7810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1000" b="1" spc="-5" dirty="0">
                <a:latin typeface="Arial"/>
                <a:cs typeface="Arial"/>
              </a:rPr>
              <a:t>Push bumper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numbers back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up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BCT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S4 / </a:t>
            </a:r>
            <a:r>
              <a:rPr sz="1000" b="1" spc="-10" dirty="0">
                <a:latin typeface="Arial"/>
                <a:cs typeface="Arial"/>
              </a:rPr>
              <a:t>SPO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for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EXCHECK.</a:t>
            </a:r>
            <a:endParaRPr sz="1000">
              <a:latin typeface="Arial"/>
              <a:cs typeface="Arial"/>
            </a:endParaRPr>
          </a:p>
          <a:p>
            <a:pPr marL="125095" indent="-7810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1000" b="1" spc="-5" dirty="0">
                <a:latin typeface="Arial"/>
                <a:cs typeface="Arial"/>
              </a:rPr>
              <a:t>*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Denotes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Convoy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Cdr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79947" y="5881827"/>
            <a:ext cx="914400" cy="9385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0" marR="308610" algn="ctr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e</a:t>
            </a:r>
            <a:r>
              <a:rPr sz="1000" b="1" spc="-1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ial  2</a:t>
            </a:r>
            <a:endParaRPr sz="1000">
              <a:latin typeface="Arial"/>
              <a:cs typeface="Arial"/>
            </a:endParaRPr>
          </a:p>
          <a:p>
            <a:pPr marR="14604" algn="ctr">
              <a:lnSpc>
                <a:spcPts val="910"/>
              </a:lnSpc>
            </a:pPr>
            <a:r>
              <a:rPr sz="900" b="1" spc="-5" dirty="0">
                <a:latin typeface="Arial"/>
                <a:cs typeface="Arial"/>
              </a:rPr>
              <a:t>B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Co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/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2-22</a:t>
            </a:r>
            <a:endParaRPr sz="900">
              <a:latin typeface="Arial"/>
              <a:cs typeface="Arial"/>
            </a:endParaRPr>
          </a:p>
          <a:p>
            <a:pPr marR="16510" algn="ctr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(SE</a:t>
            </a:r>
            <a:r>
              <a:rPr sz="900" b="1" spc="-4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#1)</a:t>
            </a:r>
            <a:endParaRPr sz="900">
              <a:latin typeface="Arial"/>
              <a:cs typeface="Arial"/>
            </a:endParaRPr>
          </a:p>
          <a:p>
            <a:pPr marL="38100" marR="30480" algn="ctr">
              <a:lnSpc>
                <a:spcPct val="100000"/>
              </a:lnSpc>
              <a:spcBef>
                <a:spcPts val="640"/>
              </a:spcBef>
            </a:pPr>
            <a:r>
              <a:rPr sz="900" b="1" spc="-5" dirty="0">
                <a:latin typeface="Arial"/>
                <a:cs typeface="Arial"/>
              </a:rPr>
              <a:t>2</a:t>
            </a:r>
            <a:r>
              <a:rPr sz="900" b="1" spc="-7" baseline="27777" dirty="0">
                <a:latin typeface="Arial"/>
                <a:cs typeface="Arial"/>
              </a:rPr>
              <a:t>nd</a:t>
            </a:r>
            <a:r>
              <a:rPr sz="900" b="1" spc="75" baseline="27777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Bn,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22</a:t>
            </a:r>
            <a:r>
              <a:rPr sz="900" b="1" spc="-7" baseline="27777" dirty="0">
                <a:latin typeface="Arial"/>
                <a:cs typeface="Arial"/>
              </a:rPr>
              <a:t>nd</a:t>
            </a:r>
            <a:r>
              <a:rPr sz="900" b="1" spc="60" baseline="2777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INF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(Main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Effort)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13352" y="5868111"/>
            <a:ext cx="699135" cy="616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9560" marR="210820" indent="-154305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e</a:t>
            </a:r>
            <a:r>
              <a:rPr sz="1000" b="1" spc="-1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ial  1</a:t>
            </a:r>
            <a:endParaRPr sz="1000">
              <a:latin typeface="Arial"/>
              <a:cs typeface="Arial"/>
            </a:endParaRPr>
          </a:p>
          <a:p>
            <a:pPr marL="53340">
              <a:lnSpc>
                <a:spcPct val="100000"/>
              </a:lnSpc>
              <a:spcBef>
                <a:spcPts val="95"/>
              </a:spcBef>
            </a:pPr>
            <a:r>
              <a:rPr sz="900" b="1" dirty="0">
                <a:latin typeface="Arial"/>
                <a:cs typeface="Arial"/>
              </a:rPr>
              <a:t>A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Co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/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2-22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(</a:t>
            </a:r>
            <a:r>
              <a:rPr sz="900" b="1" spc="5" dirty="0">
                <a:latin typeface="Arial"/>
                <a:cs typeface="Arial"/>
              </a:rPr>
              <a:t>M</a:t>
            </a:r>
            <a:r>
              <a:rPr sz="900" b="1" spc="-5" dirty="0">
                <a:latin typeface="Arial"/>
                <a:cs typeface="Arial"/>
              </a:rPr>
              <a:t>a</a:t>
            </a:r>
            <a:r>
              <a:rPr sz="900" b="1" dirty="0">
                <a:latin typeface="Arial"/>
                <a:cs typeface="Arial"/>
              </a:rPr>
              <a:t>in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Effort)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42250" y="5932423"/>
            <a:ext cx="617220" cy="632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0" marR="165735" indent="-154305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e</a:t>
            </a:r>
            <a:r>
              <a:rPr sz="1000" b="1" spc="-1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ial  3</a:t>
            </a:r>
            <a:endParaRPr sz="1000">
              <a:latin typeface="Arial"/>
              <a:cs typeface="Arial"/>
            </a:endParaRPr>
          </a:p>
          <a:p>
            <a:pPr marL="113030" marR="5080" indent="-100965">
              <a:lnSpc>
                <a:spcPct val="100000"/>
              </a:lnSpc>
              <a:spcBef>
                <a:spcPts val="220"/>
              </a:spcBef>
            </a:pPr>
            <a:r>
              <a:rPr sz="900" b="1" spc="-5" dirty="0">
                <a:latin typeface="Arial"/>
                <a:cs typeface="Arial"/>
              </a:rPr>
              <a:t>C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Co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/</a:t>
            </a:r>
            <a:r>
              <a:rPr sz="900" b="1" spc="-4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2-22 </a:t>
            </a:r>
            <a:r>
              <a:rPr sz="900" b="1" spc="-2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(SE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#2)</a:t>
            </a:r>
            <a:endParaRPr sz="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97146" y="5640425"/>
            <a:ext cx="78232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0" dirty="0">
                <a:latin typeface="Arial"/>
                <a:cs typeface="Arial"/>
              </a:rPr>
              <a:t>AT-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A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Co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HQ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12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97146" y="5392039"/>
            <a:ext cx="8216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5" dirty="0">
                <a:latin typeface="Arial"/>
                <a:cs typeface="Arial"/>
              </a:rPr>
              <a:t>*AT-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A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Co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HQ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13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86732" y="5115814"/>
            <a:ext cx="59880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0" dirty="0">
                <a:latin typeface="Arial"/>
                <a:cs typeface="Arial"/>
              </a:rPr>
              <a:t>A/2-22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HQ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6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418076" y="4617720"/>
            <a:ext cx="129539" cy="422275"/>
          </a:xfrm>
          <a:custGeom>
            <a:avLst/>
            <a:gdLst/>
            <a:ahLst/>
            <a:cxnLst/>
            <a:rect l="l" t="t" r="r" b="b"/>
            <a:pathLst>
              <a:path w="129539" h="422275">
                <a:moveTo>
                  <a:pt x="10668" y="422147"/>
                </a:moveTo>
                <a:lnTo>
                  <a:pt x="129540" y="422147"/>
                </a:lnTo>
                <a:lnTo>
                  <a:pt x="129540" y="234695"/>
                </a:lnTo>
                <a:lnTo>
                  <a:pt x="10668" y="234695"/>
                </a:lnTo>
                <a:lnTo>
                  <a:pt x="10668" y="422147"/>
                </a:lnTo>
                <a:close/>
              </a:path>
              <a:path w="129539" h="422275">
                <a:moveTo>
                  <a:pt x="0" y="187451"/>
                </a:moveTo>
                <a:lnTo>
                  <a:pt x="118872" y="187451"/>
                </a:lnTo>
                <a:lnTo>
                  <a:pt x="118872" y="0"/>
                </a:lnTo>
                <a:lnTo>
                  <a:pt x="0" y="0"/>
                </a:lnTo>
                <a:lnTo>
                  <a:pt x="0" y="187451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192392" y="5652008"/>
            <a:ext cx="7816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0" dirty="0">
                <a:latin typeface="Arial"/>
                <a:cs typeface="Arial"/>
              </a:rPr>
              <a:t>AT-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Co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HQ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15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82614" y="5406644"/>
            <a:ext cx="7651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5" dirty="0">
                <a:latin typeface="Arial"/>
                <a:cs typeface="Arial"/>
              </a:rPr>
              <a:t>*AT-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Co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HQ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6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028944" y="4927091"/>
            <a:ext cx="120650" cy="421005"/>
          </a:xfrm>
          <a:custGeom>
            <a:avLst/>
            <a:gdLst/>
            <a:ahLst/>
            <a:cxnLst/>
            <a:rect l="l" t="t" r="r" b="b"/>
            <a:pathLst>
              <a:path w="120650" h="421004">
                <a:moveTo>
                  <a:pt x="0" y="420623"/>
                </a:moveTo>
                <a:lnTo>
                  <a:pt x="120396" y="420623"/>
                </a:lnTo>
                <a:lnTo>
                  <a:pt x="120396" y="233171"/>
                </a:lnTo>
                <a:lnTo>
                  <a:pt x="0" y="233171"/>
                </a:lnTo>
                <a:lnTo>
                  <a:pt x="0" y="420623"/>
                </a:lnTo>
                <a:close/>
              </a:path>
              <a:path w="120650" h="421004">
                <a:moveTo>
                  <a:pt x="1523" y="188975"/>
                </a:moveTo>
                <a:lnTo>
                  <a:pt x="120395" y="188975"/>
                </a:lnTo>
                <a:lnTo>
                  <a:pt x="120395" y="0"/>
                </a:lnTo>
                <a:lnTo>
                  <a:pt x="1523" y="0"/>
                </a:lnTo>
                <a:lnTo>
                  <a:pt x="1523" y="188975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192392" y="4688840"/>
            <a:ext cx="4921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latin typeface="Arial"/>
                <a:cs typeface="Arial"/>
              </a:rPr>
              <a:t>2/22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HQ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630923" y="4651247"/>
            <a:ext cx="192405" cy="654050"/>
          </a:xfrm>
          <a:custGeom>
            <a:avLst/>
            <a:gdLst/>
            <a:ahLst/>
            <a:cxnLst/>
            <a:rect l="l" t="t" r="r" b="b"/>
            <a:pathLst>
              <a:path w="192404" h="654050">
                <a:moveTo>
                  <a:pt x="0" y="0"/>
                </a:moveTo>
                <a:lnTo>
                  <a:pt x="37397" y="1250"/>
                </a:lnTo>
                <a:lnTo>
                  <a:pt x="67913" y="4667"/>
                </a:lnTo>
                <a:lnTo>
                  <a:pt x="88475" y="9751"/>
                </a:lnTo>
                <a:lnTo>
                  <a:pt x="96011" y="16001"/>
                </a:lnTo>
                <a:lnTo>
                  <a:pt x="96011" y="310895"/>
                </a:lnTo>
                <a:lnTo>
                  <a:pt x="103548" y="317146"/>
                </a:lnTo>
                <a:lnTo>
                  <a:pt x="124110" y="322230"/>
                </a:lnTo>
                <a:lnTo>
                  <a:pt x="154626" y="325647"/>
                </a:lnTo>
                <a:lnTo>
                  <a:pt x="192024" y="326897"/>
                </a:lnTo>
                <a:lnTo>
                  <a:pt x="154626" y="328148"/>
                </a:lnTo>
                <a:lnTo>
                  <a:pt x="124110" y="331565"/>
                </a:lnTo>
                <a:lnTo>
                  <a:pt x="103548" y="336649"/>
                </a:lnTo>
                <a:lnTo>
                  <a:pt x="96011" y="342900"/>
                </a:lnTo>
                <a:lnTo>
                  <a:pt x="96011" y="637793"/>
                </a:lnTo>
                <a:lnTo>
                  <a:pt x="88475" y="644044"/>
                </a:lnTo>
                <a:lnTo>
                  <a:pt x="67913" y="649128"/>
                </a:lnTo>
                <a:lnTo>
                  <a:pt x="37397" y="652545"/>
                </a:lnTo>
                <a:lnTo>
                  <a:pt x="0" y="653795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019546" y="4931155"/>
            <a:ext cx="685800" cy="389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b="1" baseline="-10416" dirty="0">
                <a:latin typeface="Arial"/>
                <a:cs typeface="Arial"/>
              </a:rPr>
              <a:t>4</a:t>
            </a:r>
            <a:r>
              <a:rPr sz="1200" b="1" spc="607" baseline="-10416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2/22 </a:t>
            </a:r>
            <a:r>
              <a:rPr sz="800" b="1" dirty="0">
                <a:latin typeface="Arial"/>
                <a:cs typeface="Arial"/>
              </a:rPr>
              <a:t>HQ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Arial"/>
              <a:cs typeface="Arial"/>
            </a:endParaRPr>
          </a:p>
          <a:p>
            <a:pPr marL="41910">
              <a:lnSpc>
                <a:spcPct val="100000"/>
              </a:lnSpc>
            </a:pPr>
            <a:r>
              <a:rPr sz="800" b="1" dirty="0">
                <a:latin typeface="Arial"/>
                <a:cs typeface="Arial"/>
              </a:rPr>
              <a:t>3</a:t>
            </a:r>
            <a:r>
              <a:rPr sz="800" b="1" spc="370" dirty="0">
                <a:latin typeface="Arial"/>
                <a:cs typeface="Arial"/>
              </a:rPr>
              <a:t> </a:t>
            </a:r>
            <a:r>
              <a:rPr sz="1200" b="1" spc="-7" baseline="3472" dirty="0">
                <a:latin typeface="Arial"/>
                <a:cs typeface="Arial"/>
              </a:rPr>
              <a:t>2/22 </a:t>
            </a:r>
            <a:r>
              <a:rPr sz="1200" b="1" baseline="3472" dirty="0">
                <a:latin typeface="Arial"/>
                <a:cs typeface="Arial"/>
              </a:rPr>
              <a:t>HQ</a:t>
            </a:r>
            <a:r>
              <a:rPr sz="1200" b="1" spc="-22" baseline="3472" dirty="0">
                <a:latin typeface="Arial"/>
                <a:cs typeface="Arial"/>
              </a:rPr>
              <a:t> </a:t>
            </a:r>
            <a:r>
              <a:rPr sz="1200" b="1" baseline="3472" dirty="0">
                <a:latin typeface="Arial"/>
                <a:cs typeface="Arial"/>
              </a:rPr>
              <a:t>6</a:t>
            </a:r>
            <a:endParaRPr sz="1200" baseline="3472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74256" y="4590415"/>
            <a:ext cx="107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B  N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874256" y="5001895"/>
            <a:ext cx="10985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715" algn="just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T  </a:t>
            </a:r>
            <a:r>
              <a:rPr sz="900" b="1" spc="-5" dirty="0">
                <a:latin typeface="Arial"/>
                <a:cs typeface="Arial"/>
              </a:rPr>
              <a:t>A  C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583938" y="4026534"/>
            <a:ext cx="7816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0" dirty="0">
                <a:latin typeface="Arial"/>
                <a:cs typeface="Arial"/>
              </a:rPr>
              <a:t>AT-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A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Co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HQ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14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566786" y="6685280"/>
            <a:ext cx="486409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Arial"/>
                <a:cs typeface="Arial"/>
              </a:rPr>
              <a:t>V</a:t>
            </a:r>
            <a:r>
              <a:rPr sz="800" b="1" spc="-5" dirty="0">
                <a:latin typeface="Arial"/>
                <a:cs typeface="Arial"/>
              </a:rPr>
              <a:t>e</a:t>
            </a:r>
            <a:r>
              <a:rPr sz="800" b="1" dirty="0">
                <a:latin typeface="Arial"/>
                <a:cs typeface="Arial"/>
              </a:rPr>
              <a:t>r</a:t>
            </a:r>
            <a:r>
              <a:rPr sz="800" b="1" spc="-5" dirty="0">
                <a:latin typeface="Arial"/>
                <a:cs typeface="Arial"/>
              </a:rPr>
              <a:t>s</a:t>
            </a:r>
            <a:r>
              <a:rPr sz="800" b="1" dirty="0">
                <a:latin typeface="Arial"/>
                <a:cs typeface="Arial"/>
              </a:rPr>
              <a:t>ion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4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500117" y="4312665"/>
            <a:ext cx="2578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tc.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453890" y="4235958"/>
            <a:ext cx="76200" cy="370840"/>
          </a:xfrm>
          <a:custGeom>
            <a:avLst/>
            <a:gdLst/>
            <a:ahLst/>
            <a:cxnLst/>
            <a:rect l="l" t="t" r="r" b="b"/>
            <a:pathLst>
              <a:path w="76200" h="370839">
                <a:moveTo>
                  <a:pt x="28194" y="294259"/>
                </a:moveTo>
                <a:lnTo>
                  <a:pt x="0" y="294259"/>
                </a:lnTo>
                <a:lnTo>
                  <a:pt x="38100" y="370459"/>
                </a:lnTo>
                <a:lnTo>
                  <a:pt x="69850" y="306959"/>
                </a:lnTo>
                <a:lnTo>
                  <a:pt x="28194" y="306959"/>
                </a:lnTo>
                <a:lnTo>
                  <a:pt x="28194" y="294259"/>
                </a:lnTo>
                <a:close/>
              </a:path>
              <a:path w="76200" h="370839">
                <a:moveTo>
                  <a:pt x="48006" y="63500"/>
                </a:moveTo>
                <a:lnTo>
                  <a:pt x="28194" y="63500"/>
                </a:lnTo>
                <a:lnTo>
                  <a:pt x="28194" y="306959"/>
                </a:lnTo>
                <a:lnTo>
                  <a:pt x="48006" y="306959"/>
                </a:lnTo>
                <a:lnTo>
                  <a:pt x="48006" y="63500"/>
                </a:lnTo>
                <a:close/>
              </a:path>
              <a:path w="76200" h="370839">
                <a:moveTo>
                  <a:pt x="76200" y="294259"/>
                </a:moveTo>
                <a:lnTo>
                  <a:pt x="48006" y="294259"/>
                </a:lnTo>
                <a:lnTo>
                  <a:pt x="48006" y="306959"/>
                </a:lnTo>
                <a:lnTo>
                  <a:pt x="69850" y="306959"/>
                </a:lnTo>
                <a:lnTo>
                  <a:pt x="76200" y="294259"/>
                </a:lnTo>
                <a:close/>
              </a:path>
              <a:path w="76200" h="370839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70839">
                <a:moveTo>
                  <a:pt x="69850" y="63500"/>
                </a:moveTo>
                <a:lnTo>
                  <a:pt x="48006" y="63500"/>
                </a:lnTo>
                <a:lnTo>
                  <a:pt x="48006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4419600" y="4620895"/>
            <a:ext cx="847725" cy="383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00"/>
              </a:spcBef>
            </a:pPr>
            <a:r>
              <a:rPr sz="1200" b="1" baseline="-10416" dirty="0">
                <a:latin typeface="Arial"/>
                <a:cs typeface="Arial"/>
              </a:rPr>
              <a:t>5</a:t>
            </a:r>
            <a:r>
              <a:rPr sz="1200" b="1" spc="419" baseline="-10416" dirty="0">
                <a:latin typeface="Arial"/>
                <a:cs typeface="Arial"/>
              </a:rPr>
              <a:t> </a:t>
            </a:r>
            <a:r>
              <a:rPr sz="800" b="1" spc="-20" dirty="0">
                <a:latin typeface="Arial"/>
                <a:cs typeface="Arial"/>
              </a:rPr>
              <a:t>AT-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HQ</a:t>
            </a:r>
            <a:endParaRPr sz="8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894"/>
              </a:spcBef>
            </a:pPr>
            <a:r>
              <a:rPr sz="1200" b="1" baseline="-13888" dirty="0">
                <a:latin typeface="Arial"/>
                <a:cs typeface="Arial"/>
              </a:rPr>
              <a:t>4</a:t>
            </a:r>
            <a:r>
              <a:rPr sz="1200" b="1" spc="607" baseline="-13888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A/2-22</a:t>
            </a:r>
            <a:r>
              <a:rPr sz="800" b="1" spc="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HQ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42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964685" y="1633727"/>
            <a:ext cx="195580" cy="314325"/>
            <a:chOff x="3964685" y="1633727"/>
            <a:chExt cx="195580" cy="314325"/>
          </a:xfrm>
        </p:grpSpPr>
        <p:sp>
          <p:nvSpPr>
            <p:cNvPr id="43" name="object 43"/>
            <p:cNvSpPr/>
            <p:nvPr/>
          </p:nvSpPr>
          <p:spPr>
            <a:xfrm>
              <a:off x="4072889" y="1633727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402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964685" y="1937765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79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3970782" y="1011936"/>
            <a:ext cx="195580" cy="344805"/>
            <a:chOff x="3970782" y="1011936"/>
            <a:chExt cx="195580" cy="344805"/>
          </a:xfrm>
        </p:grpSpPr>
        <p:sp>
          <p:nvSpPr>
            <p:cNvPr id="46" name="object 46"/>
            <p:cNvSpPr/>
            <p:nvPr/>
          </p:nvSpPr>
          <p:spPr>
            <a:xfrm>
              <a:off x="4072890" y="1021842"/>
              <a:ext cx="0" cy="334645"/>
            </a:xfrm>
            <a:custGeom>
              <a:avLst/>
              <a:gdLst/>
              <a:ahLst/>
              <a:cxnLst/>
              <a:rect l="l" t="t" r="r" b="b"/>
              <a:pathLst>
                <a:path h="334644">
                  <a:moveTo>
                    <a:pt x="0" y="0"/>
                  </a:moveTo>
                  <a:lnTo>
                    <a:pt x="0" y="334518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970782" y="1021842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79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3893565" y="1388109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Vehicles</a:t>
            </a:r>
            <a:endParaRPr sz="6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870452" y="1978279"/>
            <a:ext cx="3689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6370" marR="5080" indent="-154305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e</a:t>
            </a:r>
            <a:r>
              <a:rPr sz="1000" b="1" spc="-1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ial  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310253" y="1968499"/>
            <a:ext cx="122047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Serial</a:t>
            </a:r>
            <a:r>
              <a:rPr sz="1000" b="1" spc="434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Serial</a:t>
            </a:r>
            <a:r>
              <a:rPr sz="1000" b="1" spc="23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Serial</a:t>
            </a:r>
            <a:endParaRPr sz="1000">
              <a:latin typeface="Arial"/>
              <a:cs typeface="Arial"/>
            </a:endParaRPr>
          </a:p>
          <a:p>
            <a:pPr marL="34290" algn="ctr">
              <a:lnSpc>
                <a:spcPct val="100000"/>
              </a:lnSpc>
              <a:tabLst>
                <a:tab pos="473709" algn="l"/>
                <a:tab pos="885825" algn="l"/>
              </a:tabLst>
            </a:pPr>
            <a:r>
              <a:rPr sz="1000" b="1" spc="-5" dirty="0">
                <a:latin typeface="Arial"/>
                <a:cs typeface="Arial"/>
              </a:rPr>
              <a:t>2	3	4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600827" y="1968499"/>
            <a:ext cx="12293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Serial</a:t>
            </a:r>
            <a:r>
              <a:rPr sz="1000" b="1" spc="44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Serial</a:t>
            </a:r>
            <a:r>
              <a:rPr sz="1000" b="1" spc="30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Serial</a:t>
            </a:r>
            <a:endParaRPr sz="1000">
              <a:latin typeface="Arial"/>
              <a:cs typeface="Arial"/>
            </a:endParaRPr>
          </a:p>
          <a:p>
            <a:pPr marL="34290" algn="ctr">
              <a:lnSpc>
                <a:spcPct val="100000"/>
              </a:lnSpc>
              <a:tabLst>
                <a:tab pos="474345" algn="l"/>
                <a:tab pos="894715" algn="l"/>
              </a:tabLst>
            </a:pPr>
            <a:r>
              <a:rPr sz="1000" b="1" spc="-5" dirty="0">
                <a:latin typeface="Arial"/>
                <a:cs typeface="Arial"/>
              </a:rPr>
              <a:t>5	6	7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900798" y="1968499"/>
            <a:ext cx="80835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Serial</a:t>
            </a:r>
            <a:r>
              <a:rPr sz="1000" b="1" spc="409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Serial</a:t>
            </a:r>
            <a:endParaRPr sz="1000">
              <a:latin typeface="Arial"/>
              <a:cs typeface="Arial"/>
            </a:endParaRPr>
          </a:p>
          <a:p>
            <a:pPr marL="34290" algn="ctr">
              <a:lnSpc>
                <a:spcPct val="100000"/>
              </a:lnSpc>
              <a:tabLst>
                <a:tab pos="473709" algn="l"/>
              </a:tabLst>
            </a:pPr>
            <a:r>
              <a:rPr sz="1000" b="1" spc="-5" dirty="0">
                <a:latin typeface="Arial"/>
                <a:cs typeface="Arial"/>
              </a:rPr>
              <a:t>8	9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162290" y="1968499"/>
            <a:ext cx="3689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Serial</a:t>
            </a:r>
            <a:endParaRPr sz="1000">
              <a:latin typeface="Arial"/>
              <a:cs typeface="Arial"/>
            </a:endParaRPr>
          </a:p>
          <a:p>
            <a:pPr marL="34290" algn="ctr">
              <a:lnSpc>
                <a:spcPct val="100000"/>
              </a:lnSpc>
            </a:pPr>
            <a:r>
              <a:rPr sz="1000" b="1" spc="-10" dirty="0">
                <a:latin typeface="Arial"/>
                <a:cs typeface="Arial"/>
              </a:rPr>
              <a:t>59</a:t>
            </a:r>
            <a:endParaRPr sz="10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601582" y="1968499"/>
            <a:ext cx="3689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Serial</a:t>
            </a:r>
            <a:endParaRPr sz="1000">
              <a:latin typeface="Arial"/>
              <a:cs typeface="Arial"/>
            </a:endParaRPr>
          </a:p>
          <a:p>
            <a:pPr marL="34925" algn="ctr">
              <a:lnSpc>
                <a:spcPct val="100000"/>
              </a:lnSpc>
            </a:pPr>
            <a:r>
              <a:rPr sz="1000" b="1" spc="-10" dirty="0">
                <a:latin typeface="Arial"/>
                <a:cs typeface="Arial"/>
              </a:rPr>
              <a:t>60</a:t>
            </a:r>
            <a:endParaRPr sz="10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978402" y="2280666"/>
            <a:ext cx="1056640" cy="198120"/>
          </a:xfrm>
          <a:custGeom>
            <a:avLst/>
            <a:gdLst/>
            <a:ahLst/>
            <a:cxnLst/>
            <a:rect l="l" t="t" r="r" b="b"/>
            <a:pathLst>
              <a:path w="1056639" h="198119">
                <a:moveTo>
                  <a:pt x="1056132" y="0"/>
                </a:moveTo>
                <a:lnTo>
                  <a:pt x="1054838" y="38570"/>
                </a:lnTo>
                <a:lnTo>
                  <a:pt x="1051306" y="70056"/>
                </a:lnTo>
                <a:lnTo>
                  <a:pt x="1046059" y="91279"/>
                </a:lnTo>
                <a:lnTo>
                  <a:pt x="1039622" y="99060"/>
                </a:lnTo>
                <a:lnTo>
                  <a:pt x="544576" y="99060"/>
                </a:lnTo>
                <a:lnTo>
                  <a:pt x="538138" y="106840"/>
                </a:lnTo>
                <a:lnTo>
                  <a:pt x="532892" y="128063"/>
                </a:lnTo>
                <a:lnTo>
                  <a:pt x="529359" y="159549"/>
                </a:lnTo>
                <a:lnTo>
                  <a:pt x="528065" y="198120"/>
                </a:lnTo>
                <a:lnTo>
                  <a:pt x="526772" y="159549"/>
                </a:lnTo>
                <a:lnTo>
                  <a:pt x="523239" y="128063"/>
                </a:lnTo>
                <a:lnTo>
                  <a:pt x="517993" y="106840"/>
                </a:lnTo>
                <a:lnTo>
                  <a:pt x="511556" y="99060"/>
                </a:lnTo>
                <a:lnTo>
                  <a:pt x="16510" y="99060"/>
                </a:lnTo>
                <a:lnTo>
                  <a:pt x="10072" y="91279"/>
                </a:lnTo>
                <a:lnTo>
                  <a:pt x="4825" y="70056"/>
                </a:lnTo>
                <a:lnTo>
                  <a:pt x="1293" y="38570"/>
                </a:lnTo>
                <a:lnTo>
                  <a:pt x="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266182" y="2280666"/>
            <a:ext cx="1056640" cy="198120"/>
          </a:xfrm>
          <a:custGeom>
            <a:avLst/>
            <a:gdLst/>
            <a:ahLst/>
            <a:cxnLst/>
            <a:rect l="l" t="t" r="r" b="b"/>
            <a:pathLst>
              <a:path w="1056639" h="198119">
                <a:moveTo>
                  <a:pt x="1056131" y="0"/>
                </a:moveTo>
                <a:lnTo>
                  <a:pt x="1054838" y="38570"/>
                </a:lnTo>
                <a:lnTo>
                  <a:pt x="1051305" y="70056"/>
                </a:lnTo>
                <a:lnTo>
                  <a:pt x="1046059" y="91279"/>
                </a:lnTo>
                <a:lnTo>
                  <a:pt x="1039621" y="99060"/>
                </a:lnTo>
                <a:lnTo>
                  <a:pt x="544576" y="99060"/>
                </a:lnTo>
                <a:lnTo>
                  <a:pt x="538138" y="106840"/>
                </a:lnTo>
                <a:lnTo>
                  <a:pt x="532891" y="128063"/>
                </a:lnTo>
                <a:lnTo>
                  <a:pt x="529359" y="159549"/>
                </a:lnTo>
                <a:lnTo>
                  <a:pt x="528065" y="198120"/>
                </a:lnTo>
                <a:lnTo>
                  <a:pt x="526772" y="159549"/>
                </a:lnTo>
                <a:lnTo>
                  <a:pt x="523239" y="128063"/>
                </a:lnTo>
                <a:lnTo>
                  <a:pt x="517993" y="106840"/>
                </a:lnTo>
                <a:lnTo>
                  <a:pt x="511555" y="99060"/>
                </a:lnTo>
                <a:lnTo>
                  <a:pt x="16509" y="99060"/>
                </a:lnTo>
                <a:lnTo>
                  <a:pt x="10072" y="91279"/>
                </a:lnTo>
                <a:lnTo>
                  <a:pt x="4825" y="70056"/>
                </a:lnTo>
                <a:lnTo>
                  <a:pt x="1293" y="38570"/>
                </a:lnTo>
                <a:lnTo>
                  <a:pt x="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575297" y="2266950"/>
            <a:ext cx="2341245" cy="198120"/>
          </a:xfrm>
          <a:custGeom>
            <a:avLst/>
            <a:gdLst/>
            <a:ahLst/>
            <a:cxnLst/>
            <a:rect l="l" t="t" r="r" b="b"/>
            <a:pathLst>
              <a:path w="2341245" h="198119">
                <a:moveTo>
                  <a:pt x="1054607" y="0"/>
                </a:moveTo>
                <a:lnTo>
                  <a:pt x="1053314" y="38570"/>
                </a:lnTo>
                <a:lnTo>
                  <a:pt x="1049782" y="70056"/>
                </a:lnTo>
                <a:lnTo>
                  <a:pt x="1044535" y="91279"/>
                </a:lnTo>
                <a:lnTo>
                  <a:pt x="1038098" y="99060"/>
                </a:lnTo>
                <a:lnTo>
                  <a:pt x="543813" y="99060"/>
                </a:lnTo>
                <a:lnTo>
                  <a:pt x="537376" y="106840"/>
                </a:lnTo>
                <a:lnTo>
                  <a:pt x="532129" y="128063"/>
                </a:lnTo>
                <a:lnTo>
                  <a:pt x="528597" y="159549"/>
                </a:lnTo>
                <a:lnTo>
                  <a:pt x="527303" y="198120"/>
                </a:lnTo>
                <a:lnTo>
                  <a:pt x="526010" y="159549"/>
                </a:lnTo>
                <a:lnTo>
                  <a:pt x="522477" y="128063"/>
                </a:lnTo>
                <a:lnTo>
                  <a:pt x="517231" y="106840"/>
                </a:lnTo>
                <a:lnTo>
                  <a:pt x="510794" y="99060"/>
                </a:lnTo>
                <a:lnTo>
                  <a:pt x="16509" y="99060"/>
                </a:lnTo>
                <a:lnTo>
                  <a:pt x="10072" y="91279"/>
                </a:lnTo>
                <a:lnTo>
                  <a:pt x="4825" y="70056"/>
                </a:lnTo>
                <a:lnTo>
                  <a:pt x="1293" y="38570"/>
                </a:lnTo>
                <a:lnTo>
                  <a:pt x="0" y="0"/>
                </a:lnTo>
              </a:path>
              <a:path w="2341245" h="198119">
                <a:moveTo>
                  <a:pt x="2340863" y="4572"/>
                </a:moveTo>
                <a:lnTo>
                  <a:pt x="2339659" y="40463"/>
                </a:lnTo>
                <a:lnTo>
                  <a:pt x="2336371" y="69770"/>
                </a:lnTo>
                <a:lnTo>
                  <a:pt x="2331487" y="89529"/>
                </a:lnTo>
                <a:lnTo>
                  <a:pt x="2325497" y="96774"/>
                </a:lnTo>
                <a:lnTo>
                  <a:pt x="2033143" y="96774"/>
                </a:lnTo>
                <a:lnTo>
                  <a:pt x="2027152" y="104018"/>
                </a:lnTo>
                <a:lnTo>
                  <a:pt x="2022268" y="123777"/>
                </a:lnTo>
                <a:lnTo>
                  <a:pt x="2018980" y="153084"/>
                </a:lnTo>
                <a:lnTo>
                  <a:pt x="2017776" y="188975"/>
                </a:lnTo>
                <a:lnTo>
                  <a:pt x="2016571" y="153084"/>
                </a:lnTo>
                <a:lnTo>
                  <a:pt x="2013283" y="123777"/>
                </a:lnTo>
                <a:lnTo>
                  <a:pt x="2008399" y="104018"/>
                </a:lnTo>
                <a:lnTo>
                  <a:pt x="2002408" y="96774"/>
                </a:lnTo>
                <a:lnTo>
                  <a:pt x="1710054" y="96774"/>
                </a:lnTo>
                <a:lnTo>
                  <a:pt x="1704064" y="89529"/>
                </a:lnTo>
                <a:lnTo>
                  <a:pt x="1699180" y="69770"/>
                </a:lnTo>
                <a:lnTo>
                  <a:pt x="1695892" y="40463"/>
                </a:lnTo>
                <a:lnTo>
                  <a:pt x="1694687" y="4572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4066285" y="2537282"/>
            <a:ext cx="915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2</a:t>
            </a:r>
            <a:r>
              <a:rPr sz="900" b="1" spc="-7" baseline="27777" dirty="0">
                <a:latin typeface="Arial"/>
                <a:cs typeface="Arial"/>
              </a:rPr>
              <a:t>nd</a:t>
            </a:r>
            <a:r>
              <a:rPr sz="900" b="1" spc="89" baseline="27777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Bn,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22</a:t>
            </a:r>
            <a:r>
              <a:rPr sz="900" b="1" spc="-7" baseline="27777" dirty="0">
                <a:latin typeface="Arial"/>
                <a:cs typeface="Arial"/>
              </a:rPr>
              <a:t>nd</a:t>
            </a:r>
            <a:r>
              <a:rPr sz="900" b="1" spc="82" baseline="2777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INF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900" b="1" dirty="0">
                <a:latin typeface="Arial"/>
                <a:cs typeface="Arial"/>
              </a:rPr>
              <a:t>(Main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Effort)</a:t>
            </a:r>
            <a:endParaRPr sz="9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669658" y="2533650"/>
            <a:ext cx="10045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558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1</a:t>
            </a:r>
            <a:r>
              <a:rPr sz="900" b="1" spc="-7" baseline="27777" dirty="0">
                <a:latin typeface="Arial"/>
                <a:cs typeface="Arial"/>
              </a:rPr>
              <a:t>st </a:t>
            </a:r>
            <a:r>
              <a:rPr sz="900" b="1" spc="-5" dirty="0">
                <a:latin typeface="Arial"/>
                <a:cs typeface="Arial"/>
              </a:rPr>
              <a:t>Bn, 32</a:t>
            </a:r>
            <a:r>
              <a:rPr sz="900" b="1" spc="-7" baseline="27777" dirty="0">
                <a:latin typeface="Arial"/>
                <a:cs typeface="Arial"/>
              </a:rPr>
              <a:t>nd</a:t>
            </a:r>
            <a:r>
              <a:rPr sz="900" b="1" baseline="27777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INF 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(Spting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Effort</a:t>
            </a:r>
            <a:r>
              <a:rPr sz="900" b="1" spc="-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#2)</a:t>
            </a:r>
            <a:endParaRPr sz="9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332978" y="2531745"/>
            <a:ext cx="5480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10</a:t>
            </a:r>
            <a:r>
              <a:rPr sz="900" b="1" baseline="27777" dirty="0">
                <a:latin typeface="Arial"/>
                <a:cs typeface="Arial"/>
              </a:rPr>
              <a:t>th</a:t>
            </a:r>
            <a:r>
              <a:rPr sz="900" b="1" spc="37" baseline="27777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BSB</a:t>
            </a:r>
            <a:endParaRPr sz="9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807197" y="2161158"/>
            <a:ext cx="292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tc..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680197" y="2300477"/>
            <a:ext cx="538480" cy="76200"/>
          </a:xfrm>
          <a:custGeom>
            <a:avLst/>
            <a:gdLst/>
            <a:ahLst/>
            <a:cxnLst/>
            <a:rect l="l" t="t" r="r" b="b"/>
            <a:pathLst>
              <a:path w="538479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8006"/>
                </a:lnTo>
                <a:lnTo>
                  <a:pt x="63500" y="48006"/>
                </a:lnTo>
                <a:lnTo>
                  <a:pt x="63500" y="28194"/>
                </a:lnTo>
                <a:lnTo>
                  <a:pt x="76200" y="28194"/>
                </a:lnTo>
                <a:lnTo>
                  <a:pt x="76200" y="0"/>
                </a:lnTo>
                <a:close/>
              </a:path>
              <a:path w="538479" h="76200">
                <a:moveTo>
                  <a:pt x="461899" y="0"/>
                </a:moveTo>
                <a:lnTo>
                  <a:pt x="461899" y="76200"/>
                </a:lnTo>
                <a:lnTo>
                  <a:pt x="518286" y="48006"/>
                </a:lnTo>
                <a:lnTo>
                  <a:pt x="474599" y="48006"/>
                </a:lnTo>
                <a:lnTo>
                  <a:pt x="474599" y="28194"/>
                </a:lnTo>
                <a:lnTo>
                  <a:pt x="518287" y="28194"/>
                </a:lnTo>
                <a:lnTo>
                  <a:pt x="461899" y="0"/>
                </a:lnTo>
                <a:close/>
              </a:path>
              <a:path w="538479" h="76200">
                <a:moveTo>
                  <a:pt x="76200" y="28194"/>
                </a:moveTo>
                <a:lnTo>
                  <a:pt x="63500" y="28194"/>
                </a:lnTo>
                <a:lnTo>
                  <a:pt x="63500" y="48006"/>
                </a:lnTo>
                <a:lnTo>
                  <a:pt x="76200" y="48006"/>
                </a:lnTo>
                <a:lnTo>
                  <a:pt x="76200" y="28194"/>
                </a:lnTo>
                <a:close/>
              </a:path>
              <a:path w="538479" h="76200">
                <a:moveTo>
                  <a:pt x="461899" y="28194"/>
                </a:moveTo>
                <a:lnTo>
                  <a:pt x="76200" y="28194"/>
                </a:lnTo>
                <a:lnTo>
                  <a:pt x="76200" y="48006"/>
                </a:lnTo>
                <a:lnTo>
                  <a:pt x="461899" y="48006"/>
                </a:lnTo>
                <a:lnTo>
                  <a:pt x="461899" y="28194"/>
                </a:lnTo>
                <a:close/>
              </a:path>
              <a:path w="538479" h="76200">
                <a:moveTo>
                  <a:pt x="518287" y="28194"/>
                </a:moveTo>
                <a:lnTo>
                  <a:pt x="474599" y="28194"/>
                </a:lnTo>
                <a:lnTo>
                  <a:pt x="474599" y="48006"/>
                </a:lnTo>
                <a:lnTo>
                  <a:pt x="518286" y="48006"/>
                </a:lnTo>
                <a:lnTo>
                  <a:pt x="538099" y="38100"/>
                </a:lnTo>
                <a:lnTo>
                  <a:pt x="518287" y="28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6201917" y="4095750"/>
            <a:ext cx="7816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0" dirty="0">
                <a:latin typeface="Arial"/>
                <a:cs typeface="Arial"/>
              </a:rPr>
              <a:t>AT-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Co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HQ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16</a:t>
            </a:r>
            <a:endParaRPr sz="8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104635" y="4399026"/>
            <a:ext cx="2578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tc.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058661" y="4321302"/>
            <a:ext cx="76200" cy="370840"/>
          </a:xfrm>
          <a:custGeom>
            <a:avLst/>
            <a:gdLst/>
            <a:ahLst/>
            <a:cxnLst/>
            <a:rect l="l" t="t" r="r" b="b"/>
            <a:pathLst>
              <a:path w="76200" h="370839">
                <a:moveTo>
                  <a:pt x="28193" y="294259"/>
                </a:moveTo>
                <a:lnTo>
                  <a:pt x="0" y="294259"/>
                </a:lnTo>
                <a:lnTo>
                  <a:pt x="38100" y="370459"/>
                </a:lnTo>
                <a:lnTo>
                  <a:pt x="69850" y="306959"/>
                </a:lnTo>
                <a:lnTo>
                  <a:pt x="28193" y="306959"/>
                </a:lnTo>
                <a:lnTo>
                  <a:pt x="28193" y="294259"/>
                </a:lnTo>
                <a:close/>
              </a:path>
              <a:path w="76200" h="370839">
                <a:moveTo>
                  <a:pt x="48005" y="63500"/>
                </a:moveTo>
                <a:lnTo>
                  <a:pt x="28193" y="63500"/>
                </a:lnTo>
                <a:lnTo>
                  <a:pt x="28193" y="306959"/>
                </a:lnTo>
                <a:lnTo>
                  <a:pt x="48005" y="306959"/>
                </a:lnTo>
                <a:lnTo>
                  <a:pt x="48005" y="63500"/>
                </a:lnTo>
                <a:close/>
              </a:path>
              <a:path w="76200" h="370839">
                <a:moveTo>
                  <a:pt x="76200" y="294259"/>
                </a:moveTo>
                <a:lnTo>
                  <a:pt x="48005" y="294259"/>
                </a:lnTo>
                <a:lnTo>
                  <a:pt x="48005" y="306959"/>
                </a:lnTo>
                <a:lnTo>
                  <a:pt x="69850" y="306959"/>
                </a:lnTo>
                <a:lnTo>
                  <a:pt x="76200" y="294259"/>
                </a:lnTo>
                <a:close/>
              </a:path>
              <a:path w="76200" h="370839">
                <a:moveTo>
                  <a:pt x="38100" y="0"/>
                </a:moveTo>
                <a:lnTo>
                  <a:pt x="0" y="76200"/>
                </a:lnTo>
                <a:lnTo>
                  <a:pt x="28193" y="76200"/>
                </a:lnTo>
                <a:lnTo>
                  <a:pt x="28193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70839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4439411" y="5637276"/>
            <a:ext cx="119380" cy="18796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220"/>
              </a:spcBef>
            </a:pPr>
            <a:r>
              <a:rPr sz="800" b="1" dirty="0"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428744" y="5113020"/>
            <a:ext cx="119380" cy="18796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365"/>
              </a:spcBef>
            </a:pPr>
            <a:r>
              <a:rPr sz="800" b="1" dirty="0"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425696" y="4023359"/>
            <a:ext cx="133350" cy="18796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80"/>
              </a:spcBef>
            </a:pPr>
            <a:r>
              <a:rPr sz="800" b="1" spc="-5" dirty="0">
                <a:latin typeface="Arial"/>
                <a:cs typeface="Arial"/>
              </a:rPr>
              <a:t>20</a:t>
            </a:r>
            <a:endParaRPr sz="8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439411" y="5388864"/>
            <a:ext cx="119380" cy="18796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280"/>
              </a:spcBef>
            </a:pPr>
            <a:r>
              <a:rPr sz="800" b="1" dirty="0"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75640" y="2974975"/>
            <a:ext cx="34417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22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Jan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1851660" y="3082925"/>
            <a:ext cx="4587875" cy="768350"/>
            <a:chOff x="1851660" y="3082925"/>
            <a:chExt cx="4587875" cy="768350"/>
          </a:xfrm>
        </p:grpSpPr>
        <p:sp>
          <p:nvSpPr>
            <p:cNvPr id="72" name="object 72"/>
            <p:cNvSpPr/>
            <p:nvPr/>
          </p:nvSpPr>
          <p:spPr>
            <a:xfrm>
              <a:off x="3573017" y="3097529"/>
              <a:ext cx="2851785" cy="287020"/>
            </a:xfrm>
            <a:custGeom>
              <a:avLst/>
              <a:gdLst/>
              <a:ahLst/>
              <a:cxnLst/>
              <a:rect l="l" t="t" r="r" b="b"/>
              <a:pathLst>
                <a:path w="2851785" h="287020">
                  <a:moveTo>
                    <a:pt x="0" y="21336"/>
                  </a:moveTo>
                  <a:lnTo>
                    <a:pt x="0" y="286893"/>
                  </a:lnTo>
                </a:path>
                <a:path w="2851785" h="287020">
                  <a:moveTo>
                    <a:pt x="2851404" y="0"/>
                  </a:moveTo>
                  <a:lnTo>
                    <a:pt x="2851404" y="265557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870710" y="3370325"/>
              <a:ext cx="807720" cy="462280"/>
            </a:xfrm>
            <a:custGeom>
              <a:avLst/>
              <a:gdLst/>
              <a:ahLst/>
              <a:cxnLst/>
              <a:rect l="l" t="t" r="r" b="b"/>
              <a:pathLst>
                <a:path w="807719" h="462279">
                  <a:moveTo>
                    <a:pt x="0" y="461772"/>
                  </a:moveTo>
                  <a:lnTo>
                    <a:pt x="807719" y="461772"/>
                  </a:lnTo>
                  <a:lnTo>
                    <a:pt x="807719" y="0"/>
                  </a:lnTo>
                  <a:lnTo>
                    <a:pt x="0" y="0"/>
                  </a:lnTo>
                  <a:lnTo>
                    <a:pt x="0" y="461772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8714358" y="2947162"/>
            <a:ext cx="34417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25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Jan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4409694" y="1639823"/>
            <a:ext cx="195580" cy="314325"/>
            <a:chOff x="4409694" y="1639823"/>
            <a:chExt cx="195580" cy="314325"/>
          </a:xfrm>
        </p:grpSpPr>
        <p:sp>
          <p:nvSpPr>
            <p:cNvPr id="76" name="object 76"/>
            <p:cNvSpPr/>
            <p:nvPr/>
          </p:nvSpPr>
          <p:spPr>
            <a:xfrm>
              <a:off x="4517898" y="1639823"/>
              <a:ext cx="0" cy="305435"/>
            </a:xfrm>
            <a:custGeom>
              <a:avLst/>
              <a:gdLst/>
              <a:ahLst/>
              <a:cxnLst/>
              <a:rect l="l" t="t" r="r" b="b"/>
              <a:pathLst>
                <a:path h="305435">
                  <a:moveTo>
                    <a:pt x="0" y="0"/>
                  </a:moveTo>
                  <a:lnTo>
                    <a:pt x="0" y="304926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409694" y="1943861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79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4415790" y="1019555"/>
            <a:ext cx="195580" cy="342900"/>
            <a:chOff x="4415790" y="1019555"/>
            <a:chExt cx="195580" cy="342900"/>
          </a:xfrm>
        </p:grpSpPr>
        <p:sp>
          <p:nvSpPr>
            <p:cNvPr id="79" name="object 79"/>
            <p:cNvSpPr/>
            <p:nvPr/>
          </p:nvSpPr>
          <p:spPr>
            <a:xfrm>
              <a:off x="4517898" y="1029461"/>
              <a:ext cx="0" cy="333375"/>
            </a:xfrm>
            <a:custGeom>
              <a:avLst/>
              <a:gdLst/>
              <a:ahLst/>
              <a:cxnLst/>
              <a:rect l="l" t="t" r="r" b="b"/>
              <a:pathLst>
                <a:path h="333375">
                  <a:moveTo>
                    <a:pt x="0" y="0"/>
                  </a:moveTo>
                  <a:lnTo>
                    <a:pt x="0" y="332994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415790" y="1029461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80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 txBox="1"/>
          <p:nvPr/>
        </p:nvSpPr>
        <p:spPr>
          <a:xfrm>
            <a:off x="4338954" y="1394586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Vehicles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4839461" y="1621536"/>
            <a:ext cx="195580" cy="315595"/>
            <a:chOff x="4839461" y="1621536"/>
            <a:chExt cx="195580" cy="315595"/>
          </a:xfrm>
        </p:grpSpPr>
        <p:sp>
          <p:nvSpPr>
            <p:cNvPr id="83" name="object 83"/>
            <p:cNvSpPr/>
            <p:nvPr/>
          </p:nvSpPr>
          <p:spPr>
            <a:xfrm>
              <a:off x="4947665" y="1621536"/>
              <a:ext cx="0" cy="305435"/>
            </a:xfrm>
            <a:custGeom>
              <a:avLst/>
              <a:gdLst/>
              <a:ahLst/>
              <a:cxnLst/>
              <a:rect l="l" t="t" r="r" b="b"/>
              <a:pathLst>
                <a:path h="305435">
                  <a:moveTo>
                    <a:pt x="0" y="0"/>
                  </a:moveTo>
                  <a:lnTo>
                    <a:pt x="0" y="304926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839461" y="1927097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79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5" name="object 85"/>
          <p:cNvGrpSpPr/>
          <p:nvPr/>
        </p:nvGrpSpPr>
        <p:grpSpPr>
          <a:xfrm>
            <a:off x="4845558" y="1001267"/>
            <a:ext cx="195580" cy="342900"/>
            <a:chOff x="4845558" y="1001267"/>
            <a:chExt cx="195580" cy="342900"/>
          </a:xfrm>
        </p:grpSpPr>
        <p:sp>
          <p:nvSpPr>
            <p:cNvPr id="86" name="object 86"/>
            <p:cNvSpPr/>
            <p:nvPr/>
          </p:nvSpPr>
          <p:spPr>
            <a:xfrm>
              <a:off x="4947666" y="1011173"/>
              <a:ext cx="0" cy="333375"/>
            </a:xfrm>
            <a:custGeom>
              <a:avLst/>
              <a:gdLst/>
              <a:ahLst/>
              <a:cxnLst/>
              <a:rect l="l" t="t" r="r" b="b"/>
              <a:pathLst>
                <a:path h="333375">
                  <a:moveTo>
                    <a:pt x="0" y="0"/>
                  </a:moveTo>
                  <a:lnTo>
                    <a:pt x="0" y="332994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845558" y="1011173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79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 txBox="1"/>
          <p:nvPr/>
        </p:nvSpPr>
        <p:spPr>
          <a:xfrm>
            <a:off x="4769611" y="1376934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Vehicles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285994" y="1629155"/>
            <a:ext cx="195580" cy="314325"/>
            <a:chOff x="5285994" y="1629155"/>
            <a:chExt cx="195580" cy="314325"/>
          </a:xfrm>
        </p:grpSpPr>
        <p:sp>
          <p:nvSpPr>
            <p:cNvPr id="90" name="object 90"/>
            <p:cNvSpPr/>
            <p:nvPr/>
          </p:nvSpPr>
          <p:spPr>
            <a:xfrm>
              <a:off x="5394198" y="1629155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403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285994" y="1933193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79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2" name="object 92"/>
          <p:cNvGrpSpPr/>
          <p:nvPr/>
        </p:nvGrpSpPr>
        <p:grpSpPr>
          <a:xfrm>
            <a:off x="5290565" y="1007363"/>
            <a:ext cx="195580" cy="344805"/>
            <a:chOff x="5290565" y="1007363"/>
            <a:chExt cx="195580" cy="344805"/>
          </a:xfrm>
        </p:grpSpPr>
        <p:sp>
          <p:nvSpPr>
            <p:cNvPr id="93" name="object 93"/>
            <p:cNvSpPr/>
            <p:nvPr/>
          </p:nvSpPr>
          <p:spPr>
            <a:xfrm>
              <a:off x="5394197" y="1017269"/>
              <a:ext cx="0" cy="334645"/>
            </a:xfrm>
            <a:custGeom>
              <a:avLst/>
              <a:gdLst/>
              <a:ahLst/>
              <a:cxnLst/>
              <a:rect l="l" t="t" r="r" b="b"/>
              <a:pathLst>
                <a:path h="334644">
                  <a:moveTo>
                    <a:pt x="0" y="0"/>
                  </a:moveTo>
                  <a:lnTo>
                    <a:pt x="0" y="334517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5290565" y="1017269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80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5" name="object 95"/>
          <p:cNvSpPr txBox="1"/>
          <p:nvPr/>
        </p:nvSpPr>
        <p:spPr>
          <a:xfrm>
            <a:off x="5214873" y="1383284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Vehicles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5720334" y="1629155"/>
            <a:ext cx="195580" cy="315595"/>
            <a:chOff x="5720334" y="1629155"/>
            <a:chExt cx="195580" cy="315595"/>
          </a:xfrm>
        </p:grpSpPr>
        <p:sp>
          <p:nvSpPr>
            <p:cNvPr id="97" name="object 97"/>
            <p:cNvSpPr/>
            <p:nvPr/>
          </p:nvSpPr>
          <p:spPr>
            <a:xfrm>
              <a:off x="5828538" y="1629155"/>
              <a:ext cx="0" cy="305435"/>
            </a:xfrm>
            <a:custGeom>
              <a:avLst/>
              <a:gdLst/>
              <a:ahLst/>
              <a:cxnLst/>
              <a:rect l="l" t="t" r="r" b="b"/>
              <a:pathLst>
                <a:path h="305435">
                  <a:moveTo>
                    <a:pt x="0" y="0"/>
                  </a:moveTo>
                  <a:lnTo>
                    <a:pt x="0" y="304927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5720334" y="1934717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79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9" name="object 99"/>
          <p:cNvGrpSpPr/>
          <p:nvPr/>
        </p:nvGrpSpPr>
        <p:grpSpPr>
          <a:xfrm>
            <a:off x="5724905" y="1008888"/>
            <a:ext cx="195580" cy="344805"/>
            <a:chOff x="5724905" y="1008888"/>
            <a:chExt cx="195580" cy="344805"/>
          </a:xfrm>
        </p:grpSpPr>
        <p:sp>
          <p:nvSpPr>
            <p:cNvPr id="100" name="object 100"/>
            <p:cNvSpPr/>
            <p:nvPr/>
          </p:nvSpPr>
          <p:spPr>
            <a:xfrm>
              <a:off x="5828537" y="1018794"/>
              <a:ext cx="0" cy="334645"/>
            </a:xfrm>
            <a:custGeom>
              <a:avLst/>
              <a:gdLst/>
              <a:ahLst/>
              <a:cxnLst/>
              <a:rect l="l" t="t" r="r" b="b"/>
              <a:pathLst>
                <a:path h="334644">
                  <a:moveTo>
                    <a:pt x="0" y="0"/>
                  </a:moveTo>
                  <a:lnTo>
                    <a:pt x="0" y="334517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724905" y="1018794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80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5649214" y="1384553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Vehicles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6165341" y="1636776"/>
            <a:ext cx="195580" cy="314325"/>
            <a:chOff x="6165341" y="1636776"/>
            <a:chExt cx="195580" cy="314325"/>
          </a:xfrm>
        </p:grpSpPr>
        <p:sp>
          <p:nvSpPr>
            <p:cNvPr id="104" name="object 104"/>
            <p:cNvSpPr/>
            <p:nvPr/>
          </p:nvSpPr>
          <p:spPr>
            <a:xfrm>
              <a:off x="6273545" y="163677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402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6165341" y="1940814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80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6" name="object 106"/>
          <p:cNvGrpSpPr/>
          <p:nvPr/>
        </p:nvGrpSpPr>
        <p:grpSpPr>
          <a:xfrm>
            <a:off x="6171438" y="1014983"/>
            <a:ext cx="195580" cy="344805"/>
            <a:chOff x="6171438" y="1014983"/>
            <a:chExt cx="195580" cy="344805"/>
          </a:xfrm>
        </p:grpSpPr>
        <p:sp>
          <p:nvSpPr>
            <p:cNvPr id="107" name="object 107"/>
            <p:cNvSpPr/>
            <p:nvPr/>
          </p:nvSpPr>
          <p:spPr>
            <a:xfrm>
              <a:off x="6273546" y="1024889"/>
              <a:ext cx="0" cy="334645"/>
            </a:xfrm>
            <a:custGeom>
              <a:avLst/>
              <a:gdLst/>
              <a:ahLst/>
              <a:cxnLst/>
              <a:rect l="l" t="t" r="r" b="b"/>
              <a:pathLst>
                <a:path h="334644">
                  <a:moveTo>
                    <a:pt x="0" y="0"/>
                  </a:moveTo>
                  <a:lnTo>
                    <a:pt x="0" y="334518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6171438" y="1024889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79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9" name="object 109"/>
          <p:cNvSpPr txBox="1"/>
          <p:nvPr/>
        </p:nvSpPr>
        <p:spPr>
          <a:xfrm>
            <a:off x="6207378" y="1391158"/>
            <a:ext cx="1111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6560057" y="1621536"/>
            <a:ext cx="195580" cy="314325"/>
            <a:chOff x="6560057" y="1621536"/>
            <a:chExt cx="195580" cy="314325"/>
          </a:xfrm>
        </p:grpSpPr>
        <p:sp>
          <p:nvSpPr>
            <p:cNvPr id="111" name="object 111"/>
            <p:cNvSpPr/>
            <p:nvPr/>
          </p:nvSpPr>
          <p:spPr>
            <a:xfrm>
              <a:off x="6668261" y="1621536"/>
              <a:ext cx="0" cy="303530"/>
            </a:xfrm>
            <a:custGeom>
              <a:avLst/>
              <a:gdLst/>
              <a:ahLst/>
              <a:cxnLst/>
              <a:rect l="l" t="t" r="r" b="b"/>
              <a:pathLst>
                <a:path h="303530">
                  <a:moveTo>
                    <a:pt x="0" y="0"/>
                  </a:moveTo>
                  <a:lnTo>
                    <a:pt x="0" y="303402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560057" y="1925574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80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3" name="object 113"/>
          <p:cNvGrpSpPr/>
          <p:nvPr/>
        </p:nvGrpSpPr>
        <p:grpSpPr>
          <a:xfrm>
            <a:off x="6566154" y="999744"/>
            <a:ext cx="195580" cy="344805"/>
            <a:chOff x="6566154" y="999744"/>
            <a:chExt cx="195580" cy="344805"/>
          </a:xfrm>
        </p:grpSpPr>
        <p:sp>
          <p:nvSpPr>
            <p:cNvPr id="114" name="object 114"/>
            <p:cNvSpPr/>
            <p:nvPr/>
          </p:nvSpPr>
          <p:spPr>
            <a:xfrm>
              <a:off x="6668262" y="1009650"/>
              <a:ext cx="0" cy="334645"/>
            </a:xfrm>
            <a:custGeom>
              <a:avLst/>
              <a:gdLst/>
              <a:ahLst/>
              <a:cxnLst/>
              <a:rect l="l" t="t" r="r" b="b"/>
              <a:pathLst>
                <a:path h="334644">
                  <a:moveTo>
                    <a:pt x="0" y="0"/>
                  </a:moveTo>
                  <a:lnTo>
                    <a:pt x="0" y="334518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6566154" y="1009650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79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6" name="object 116"/>
          <p:cNvSpPr txBox="1"/>
          <p:nvPr/>
        </p:nvSpPr>
        <p:spPr>
          <a:xfrm>
            <a:off x="6602348" y="1375917"/>
            <a:ext cx="1111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6069203" y="1467358"/>
            <a:ext cx="7804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900" b="1" spc="-7" baseline="-9259" dirty="0">
                <a:latin typeface="Arial"/>
                <a:cs typeface="Arial"/>
              </a:rPr>
              <a:t>Vehicles</a:t>
            </a:r>
            <a:r>
              <a:rPr sz="900" b="1" spc="705" baseline="-9259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Vehicles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18" name="object 118"/>
          <p:cNvGrpSpPr/>
          <p:nvPr/>
        </p:nvGrpSpPr>
        <p:grpSpPr>
          <a:xfrm>
            <a:off x="7005066" y="1627632"/>
            <a:ext cx="195580" cy="314325"/>
            <a:chOff x="7005066" y="1627632"/>
            <a:chExt cx="195580" cy="314325"/>
          </a:xfrm>
        </p:grpSpPr>
        <p:sp>
          <p:nvSpPr>
            <p:cNvPr id="119" name="object 119"/>
            <p:cNvSpPr/>
            <p:nvPr/>
          </p:nvSpPr>
          <p:spPr>
            <a:xfrm>
              <a:off x="7113270" y="1627632"/>
              <a:ext cx="0" cy="305435"/>
            </a:xfrm>
            <a:custGeom>
              <a:avLst/>
              <a:gdLst/>
              <a:ahLst/>
              <a:cxnLst/>
              <a:rect l="l" t="t" r="r" b="b"/>
              <a:pathLst>
                <a:path h="305435">
                  <a:moveTo>
                    <a:pt x="0" y="0"/>
                  </a:moveTo>
                  <a:lnTo>
                    <a:pt x="0" y="304926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7005066" y="1931670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79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1" name="object 121"/>
          <p:cNvGrpSpPr/>
          <p:nvPr/>
        </p:nvGrpSpPr>
        <p:grpSpPr>
          <a:xfrm>
            <a:off x="7011161" y="1007363"/>
            <a:ext cx="195580" cy="342900"/>
            <a:chOff x="7011161" y="1007363"/>
            <a:chExt cx="195580" cy="342900"/>
          </a:xfrm>
        </p:grpSpPr>
        <p:sp>
          <p:nvSpPr>
            <p:cNvPr id="122" name="object 122"/>
            <p:cNvSpPr/>
            <p:nvPr/>
          </p:nvSpPr>
          <p:spPr>
            <a:xfrm>
              <a:off x="7113269" y="1017269"/>
              <a:ext cx="0" cy="333375"/>
            </a:xfrm>
            <a:custGeom>
              <a:avLst/>
              <a:gdLst/>
              <a:ahLst/>
              <a:cxnLst/>
              <a:rect l="l" t="t" r="r" b="b"/>
              <a:pathLst>
                <a:path h="333375">
                  <a:moveTo>
                    <a:pt x="0" y="0"/>
                  </a:moveTo>
                  <a:lnTo>
                    <a:pt x="0" y="332994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7011161" y="1017269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80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4" name="object 124"/>
          <p:cNvSpPr txBox="1"/>
          <p:nvPr/>
        </p:nvSpPr>
        <p:spPr>
          <a:xfrm>
            <a:off x="6934581" y="1382395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Vehicles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25" name="object 125"/>
          <p:cNvGrpSpPr/>
          <p:nvPr/>
        </p:nvGrpSpPr>
        <p:grpSpPr>
          <a:xfrm>
            <a:off x="8230361" y="1635251"/>
            <a:ext cx="195580" cy="314325"/>
            <a:chOff x="8230361" y="1635251"/>
            <a:chExt cx="195580" cy="314325"/>
          </a:xfrm>
        </p:grpSpPr>
        <p:sp>
          <p:nvSpPr>
            <p:cNvPr id="126" name="object 126"/>
            <p:cNvSpPr/>
            <p:nvPr/>
          </p:nvSpPr>
          <p:spPr>
            <a:xfrm>
              <a:off x="8340089" y="1635251"/>
              <a:ext cx="0" cy="305435"/>
            </a:xfrm>
            <a:custGeom>
              <a:avLst/>
              <a:gdLst/>
              <a:ahLst/>
              <a:cxnLst/>
              <a:rect l="l" t="t" r="r" b="b"/>
              <a:pathLst>
                <a:path h="305435">
                  <a:moveTo>
                    <a:pt x="0" y="0"/>
                  </a:moveTo>
                  <a:lnTo>
                    <a:pt x="0" y="304926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8230361" y="1939289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80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8" name="object 128"/>
          <p:cNvGrpSpPr/>
          <p:nvPr/>
        </p:nvGrpSpPr>
        <p:grpSpPr>
          <a:xfrm>
            <a:off x="8236457" y="1014983"/>
            <a:ext cx="195580" cy="342900"/>
            <a:chOff x="8236457" y="1014983"/>
            <a:chExt cx="195580" cy="342900"/>
          </a:xfrm>
        </p:grpSpPr>
        <p:sp>
          <p:nvSpPr>
            <p:cNvPr id="129" name="object 129"/>
            <p:cNvSpPr/>
            <p:nvPr/>
          </p:nvSpPr>
          <p:spPr>
            <a:xfrm>
              <a:off x="8340089" y="1024889"/>
              <a:ext cx="0" cy="333375"/>
            </a:xfrm>
            <a:custGeom>
              <a:avLst/>
              <a:gdLst/>
              <a:ahLst/>
              <a:cxnLst/>
              <a:rect l="l" t="t" r="r" b="b"/>
              <a:pathLst>
                <a:path h="333375">
                  <a:moveTo>
                    <a:pt x="0" y="0"/>
                  </a:moveTo>
                  <a:lnTo>
                    <a:pt x="0" y="332994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8236457" y="1024889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80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1" name="object 131"/>
          <p:cNvSpPr txBox="1"/>
          <p:nvPr/>
        </p:nvSpPr>
        <p:spPr>
          <a:xfrm>
            <a:off x="8161146" y="1390015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Vehicles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32" name="object 132"/>
          <p:cNvGrpSpPr/>
          <p:nvPr/>
        </p:nvGrpSpPr>
        <p:grpSpPr>
          <a:xfrm>
            <a:off x="8676893" y="1641348"/>
            <a:ext cx="195580" cy="315595"/>
            <a:chOff x="8676893" y="1641348"/>
            <a:chExt cx="195580" cy="315595"/>
          </a:xfrm>
        </p:grpSpPr>
        <p:sp>
          <p:nvSpPr>
            <p:cNvPr id="133" name="object 133"/>
            <p:cNvSpPr/>
            <p:nvPr/>
          </p:nvSpPr>
          <p:spPr>
            <a:xfrm>
              <a:off x="8785097" y="1641348"/>
              <a:ext cx="0" cy="305435"/>
            </a:xfrm>
            <a:custGeom>
              <a:avLst/>
              <a:gdLst/>
              <a:ahLst/>
              <a:cxnLst/>
              <a:rect l="l" t="t" r="r" b="b"/>
              <a:pathLst>
                <a:path h="305435">
                  <a:moveTo>
                    <a:pt x="0" y="0"/>
                  </a:moveTo>
                  <a:lnTo>
                    <a:pt x="0" y="304926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8676893" y="1946910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79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5" name="object 135"/>
          <p:cNvGrpSpPr/>
          <p:nvPr/>
        </p:nvGrpSpPr>
        <p:grpSpPr>
          <a:xfrm>
            <a:off x="8681466" y="1021080"/>
            <a:ext cx="195580" cy="344805"/>
            <a:chOff x="8681466" y="1021080"/>
            <a:chExt cx="195580" cy="344805"/>
          </a:xfrm>
        </p:grpSpPr>
        <p:sp>
          <p:nvSpPr>
            <p:cNvPr id="136" name="object 136"/>
            <p:cNvSpPr/>
            <p:nvPr/>
          </p:nvSpPr>
          <p:spPr>
            <a:xfrm>
              <a:off x="8785098" y="1030986"/>
              <a:ext cx="0" cy="334645"/>
            </a:xfrm>
            <a:custGeom>
              <a:avLst/>
              <a:gdLst/>
              <a:ahLst/>
              <a:cxnLst/>
              <a:rect l="l" t="t" r="r" b="b"/>
              <a:pathLst>
                <a:path h="334644">
                  <a:moveTo>
                    <a:pt x="0" y="0"/>
                  </a:moveTo>
                  <a:lnTo>
                    <a:pt x="0" y="334517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8681466" y="1030986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79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8" name="object 138"/>
          <p:cNvSpPr txBox="1"/>
          <p:nvPr/>
        </p:nvSpPr>
        <p:spPr>
          <a:xfrm>
            <a:off x="8606408" y="1396746"/>
            <a:ext cx="3346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20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b="1" spc="-5" dirty="0">
                <a:latin typeface="Arial"/>
                <a:cs typeface="Arial"/>
              </a:rPr>
              <a:t>Vehicles</a:t>
            </a:r>
            <a:endParaRPr sz="60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98526" y="3394963"/>
            <a:ext cx="394970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22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0300</a:t>
            </a:r>
            <a:endParaRPr sz="800">
              <a:latin typeface="Arial"/>
              <a:cs typeface="Arial"/>
            </a:endParaRPr>
          </a:p>
          <a:p>
            <a:pPr marL="128270" marR="6350" indent="-113030">
              <a:lnSpc>
                <a:spcPct val="100000"/>
              </a:lnSpc>
            </a:pP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5" dirty="0">
                <a:latin typeface="Arial"/>
                <a:cs typeface="Arial"/>
              </a:rPr>
              <a:t>e</a:t>
            </a:r>
            <a:r>
              <a:rPr sz="800" b="1" dirty="0">
                <a:latin typeface="Arial"/>
                <a:cs typeface="Arial"/>
              </a:rPr>
              <a:t>ri</a:t>
            </a:r>
            <a:r>
              <a:rPr sz="800" b="1" spc="-5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l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1  SP</a:t>
            </a:r>
            <a:endParaRPr sz="80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758444" y="3389121"/>
            <a:ext cx="394970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22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0400</a:t>
            </a:r>
            <a:endParaRPr sz="800">
              <a:latin typeface="Arial"/>
              <a:cs typeface="Arial"/>
            </a:endParaRPr>
          </a:p>
          <a:p>
            <a:pPr marL="128270" marR="6350" indent="-113030">
              <a:lnSpc>
                <a:spcPct val="100000"/>
              </a:lnSpc>
            </a:pP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5" dirty="0">
                <a:latin typeface="Arial"/>
                <a:cs typeface="Arial"/>
              </a:rPr>
              <a:t>e</a:t>
            </a:r>
            <a:r>
              <a:rPr sz="800" b="1" dirty="0">
                <a:latin typeface="Arial"/>
                <a:cs typeface="Arial"/>
              </a:rPr>
              <a:t>ri</a:t>
            </a:r>
            <a:r>
              <a:rPr sz="800" b="1" spc="-5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l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4  SP</a:t>
            </a:r>
            <a:endParaRPr sz="80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1313814" y="3407409"/>
            <a:ext cx="394970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2</a:t>
            </a:r>
            <a:r>
              <a:rPr sz="800" b="1" dirty="0">
                <a:latin typeface="Arial"/>
                <a:cs typeface="Arial"/>
              </a:rPr>
              <a:t>2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050</a:t>
            </a:r>
            <a:r>
              <a:rPr sz="800" b="1" dirty="0">
                <a:latin typeface="Arial"/>
                <a:cs typeface="Arial"/>
              </a:rPr>
              <a:t>0</a:t>
            </a:r>
            <a:endParaRPr sz="8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5" dirty="0">
                <a:latin typeface="Arial"/>
                <a:cs typeface="Arial"/>
              </a:rPr>
              <a:t>e</a:t>
            </a:r>
            <a:r>
              <a:rPr sz="800" b="1" dirty="0">
                <a:latin typeface="Arial"/>
                <a:cs typeface="Arial"/>
              </a:rPr>
              <a:t>ri</a:t>
            </a:r>
            <a:r>
              <a:rPr sz="800" b="1" spc="-5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l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7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800" b="1" dirty="0">
                <a:latin typeface="Arial"/>
                <a:cs typeface="Arial"/>
              </a:rPr>
              <a:t>SP</a:t>
            </a:r>
            <a:endParaRPr sz="80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6035040" y="5647944"/>
            <a:ext cx="119380" cy="18796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34290">
              <a:lnSpc>
                <a:spcPct val="100000"/>
              </a:lnSpc>
              <a:spcBef>
                <a:spcPts val="190"/>
              </a:spcBef>
            </a:pPr>
            <a:r>
              <a:rPr sz="800" b="1" dirty="0"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6024371" y="5402579"/>
            <a:ext cx="119380" cy="18796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33655">
              <a:lnSpc>
                <a:spcPct val="100000"/>
              </a:lnSpc>
              <a:spcBef>
                <a:spcPts val="225"/>
              </a:spcBef>
            </a:pPr>
            <a:r>
              <a:rPr sz="800" b="1" dirty="0"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6035040" y="4684776"/>
            <a:ext cx="119380" cy="18796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240"/>
              </a:spcBef>
            </a:pPr>
            <a:r>
              <a:rPr sz="800" b="1" dirty="0"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6044184" y="4091940"/>
            <a:ext cx="132080" cy="18923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235"/>
              </a:spcBef>
            </a:pPr>
            <a:r>
              <a:rPr sz="800" b="1" spc="-5" dirty="0">
                <a:latin typeface="Arial"/>
                <a:cs typeface="Arial"/>
              </a:rPr>
              <a:t>20</a:t>
            </a:r>
            <a:endParaRPr sz="80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951482" y="3399789"/>
            <a:ext cx="644525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2085" marR="5080" indent="-16002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20%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Cbt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Pwr </a:t>
            </a:r>
            <a:r>
              <a:rPr sz="800" b="1" spc="-2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In the 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Box</a:t>
            </a:r>
            <a:endParaRPr sz="800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4889753" y="3301746"/>
            <a:ext cx="807720" cy="462280"/>
          </a:xfrm>
          <a:custGeom>
            <a:avLst/>
            <a:gdLst/>
            <a:ahLst/>
            <a:cxnLst/>
            <a:rect l="l" t="t" r="r" b="b"/>
            <a:pathLst>
              <a:path w="807720" h="462279">
                <a:moveTo>
                  <a:pt x="0" y="461771"/>
                </a:moveTo>
                <a:lnTo>
                  <a:pt x="807720" y="461771"/>
                </a:lnTo>
                <a:lnTo>
                  <a:pt x="807720" y="0"/>
                </a:lnTo>
                <a:lnTo>
                  <a:pt x="0" y="0"/>
                </a:lnTo>
                <a:lnTo>
                  <a:pt x="0" y="461771"/>
                </a:lnTo>
                <a:close/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 txBox="1"/>
          <p:nvPr/>
        </p:nvSpPr>
        <p:spPr>
          <a:xfrm>
            <a:off x="4970779" y="3332226"/>
            <a:ext cx="644525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2720" marR="5080" indent="-16002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60%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Cbt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Pwr </a:t>
            </a:r>
            <a:r>
              <a:rPr sz="800" b="1" spc="-2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In the 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Box</a:t>
            </a:r>
            <a:endParaRPr sz="800">
              <a:latin typeface="Arial"/>
              <a:cs typeface="Arial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7812785" y="3330702"/>
            <a:ext cx="807720" cy="462280"/>
          </a:xfrm>
          <a:custGeom>
            <a:avLst/>
            <a:gdLst/>
            <a:ahLst/>
            <a:cxnLst/>
            <a:rect l="l" t="t" r="r" b="b"/>
            <a:pathLst>
              <a:path w="807720" h="462279">
                <a:moveTo>
                  <a:pt x="0" y="461772"/>
                </a:moveTo>
                <a:lnTo>
                  <a:pt x="807720" y="461772"/>
                </a:lnTo>
                <a:lnTo>
                  <a:pt x="807720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 txBox="1"/>
          <p:nvPr/>
        </p:nvSpPr>
        <p:spPr>
          <a:xfrm>
            <a:off x="7893811" y="3361435"/>
            <a:ext cx="644525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2720" marR="5080" indent="-16002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90%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Cbt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Pwr </a:t>
            </a:r>
            <a:r>
              <a:rPr sz="800" b="1" spc="-2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In the 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Box</a:t>
            </a:r>
            <a:endParaRPr sz="800">
              <a:latin typeface="Arial"/>
              <a:cs typeface="Arial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2274570" y="3065526"/>
            <a:ext cx="5942330" cy="332740"/>
          </a:xfrm>
          <a:custGeom>
            <a:avLst/>
            <a:gdLst/>
            <a:ahLst/>
            <a:cxnLst/>
            <a:rect l="l" t="t" r="r" b="b"/>
            <a:pathLst>
              <a:path w="5942330" h="332739">
                <a:moveTo>
                  <a:pt x="0" y="67056"/>
                </a:moveTo>
                <a:lnTo>
                  <a:pt x="0" y="332613"/>
                </a:lnTo>
              </a:path>
              <a:path w="5942330" h="332739">
                <a:moveTo>
                  <a:pt x="3014472" y="0"/>
                </a:moveTo>
                <a:lnTo>
                  <a:pt x="3014472" y="265557"/>
                </a:lnTo>
              </a:path>
              <a:path w="5942330" h="332739">
                <a:moveTo>
                  <a:pt x="5942076" y="0"/>
                </a:moveTo>
                <a:lnTo>
                  <a:pt x="5942076" y="265557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 txBox="1"/>
          <p:nvPr/>
        </p:nvSpPr>
        <p:spPr>
          <a:xfrm>
            <a:off x="2933826" y="3376929"/>
            <a:ext cx="446405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22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2200</a:t>
            </a:r>
            <a:endParaRPr sz="800">
              <a:latin typeface="Arial"/>
              <a:cs typeface="Arial"/>
            </a:endParaRPr>
          </a:p>
          <a:p>
            <a:pPr marL="154305" marR="5080" indent="-142240">
              <a:lnSpc>
                <a:spcPct val="100000"/>
              </a:lnSpc>
            </a:pP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5" dirty="0">
                <a:latin typeface="Arial"/>
                <a:cs typeface="Arial"/>
              </a:rPr>
              <a:t>e</a:t>
            </a:r>
            <a:r>
              <a:rPr sz="800" b="1" dirty="0">
                <a:latin typeface="Arial"/>
                <a:cs typeface="Arial"/>
              </a:rPr>
              <a:t>ri</a:t>
            </a:r>
            <a:r>
              <a:rPr sz="800" b="1" spc="-5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l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2</a:t>
            </a:r>
            <a:r>
              <a:rPr sz="800" b="1" dirty="0">
                <a:latin typeface="Arial"/>
                <a:cs typeface="Arial"/>
              </a:rPr>
              <a:t>1  SP</a:t>
            </a:r>
            <a:endParaRPr sz="800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4092955" y="3355594"/>
            <a:ext cx="446405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23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0400</a:t>
            </a:r>
            <a:endParaRPr sz="800">
              <a:latin typeface="Arial"/>
              <a:cs typeface="Arial"/>
            </a:endParaRPr>
          </a:p>
          <a:p>
            <a:pPr marL="154305" marR="5080" indent="-142240">
              <a:lnSpc>
                <a:spcPct val="100000"/>
              </a:lnSpc>
            </a:pP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5" dirty="0">
                <a:latin typeface="Arial"/>
                <a:cs typeface="Arial"/>
              </a:rPr>
              <a:t>e</a:t>
            </a:r>
            <a:r>
              <a:rPr sz="800" b="1" dirty="0">
                <a:latin typeface="Arial"/>
                <a:cs typeface="Arial"/>
              </a:rPr>
              <a:t>ri</a:t>
            </a:r>
            <a:r>
              <a:rPr sz="800" b="1" spc="-5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l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3</a:t>
            </a:r>
            <a:r>
              <a:rPr sz="800" b="1" dirty="0">
                <a:latin typeface="Arial"/>
                <a:cs typeface="Arial"/>
              </a:rPr>
              <a:t>2  SP</a:t>
            </a:r>
            <a:endParaRPr sz="800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7177531" y="3271265"/>
            <a:ext cx="39497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24</a:t>
            </a:r>
            <a:r>
              <a:rPr sz="800" b="1" spc="-4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1400</a:t>
            </a:r>
            <a:endParaRPr sz="800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7151623" y="3393185"/>
            <a:ext cx="446405" cy="269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4305" marR="5080" indent="-14224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5" dirty="0">
                <a:latin typeface="Arial"/>
                <a:cs typeface="Arial"/>
              </a:rPr>
              <a:t>e</a:t>
            </a:r>
            <a:r>
              <a:rPr sz="800" b="1" dirty="0">
                <a:latin typeface="Arial"/>
                <a:cs typeface="Arial"/>
              </a:rPr>
              <a:t>ri</a:t>
            </a:r>
            <a:r>
              <a:rPr sz="800" b="1" spc="-5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l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4</a:t>
            </a:r>
            <a:r>
              <a:rPr sz="800" b="1" dirty="0">
                <a:latin typeface="Arial"/>
                <a:cs typeface="Arial"/>
              </a:rPr>
              <a:t>5  SP</a:t>
            </a:r>
            <a:endParaRPr sz="800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6626479" y="3373628"/>
            <a:ext cx="292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tc..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6505193" y="3521202"/>
            <a:ext cx="538480" cy="76200"/>
          </a:xfrm>
          <a:custGeom>
            <a:avLst/>
            <a:gdLst/>
            <a:ahLst/>
            <a:cxnLst/>
            <a:rect l="l" t="t" r="r" b="b"/>
            <a:pathLst>
              <a:path w="538479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8006"/>
                </a:lnTo>
                <a:lnTo>
                  <a:pt x="63500" y="48006"/>
                </a:lnTo>
                <a:lnTo>
                  <a:pt x="63500" y="28194"/>
                </a:lnTo>
                <a:lnTo>
                  <a:pt x="76200" y="28194"/>
                </a:lnTo>
                <a:lnTo>
                  <a:pt x="76200" y="0"/>
                </a:lnTo>
                <a:close/>
              </a:path>
              <a:path w="538479" h="76200">
                <a:moveTo>
                  <a:pt x="461899" y="0"/>
                </a:moveTo>
                <a:lnTo>
                  <a:pt x="461899" y="76200"/>
                </a:lnTo>
                <a:lnTo>
                  <a:pt x="518286" y="48006"/>
                </a:lnTo>
                <a:lnTo>
                  <a:pt x="474599" y="48006"/>
                </a:lnTo>
                <a:lnTo>
                  <a:pt x="474599" y="28194"/>
                </a:lnTo>
                <a:lnTo>
                  <a:pt x="518287" y="28194"/>
                </a:lnTo>
                <a:lnTo>
                  <a:pt x="461899" y="0"/>
                </a:lnTo>
                <a:close/>
              </a:path>
              <a:path w="538479" h="76200">
                <a:moveTo>
                  <a:pt x="76200" y="28194"/>
                </a:moveTo>
                <a:lnTo>
                  <a:pt x="63500" y="28194"/>
                </a:lnTo>
                <a:lnTo>
                  <a:pt x="63500" y="48006"/>
                </a:lnTo>
                <a:lnTo>
                  <a:pt x="76200" y="48006"/>
                </a:lnTo>
                <a:lnTo>
                  <a:pt x="76200" y="28194"/>
                </a:lnTo>
                <a:close/>
              </a:path>
              <a:path w="538479" h="76200">
                <a:moveTo>
                  <a:pt x="461899" y="28194"/>
                </a:moveTo>
                <a:lnTo>
                  <a:pt x="76200" y="28194"/>
                </a:lnTo>
                <a:lnTo>
                  <a:pt x="76200" y="48006"/>
                </a:lnTo>
                <a:lnTo>
                  <a:pt x="461899" y="48006"/>
                </a:lnTo>
                <a:lnTo>
                  <a:pt x="461899" y="28194"/>
                </a:lnTo>
                <a:close/>
              </a:path>
              <a:path w="538479" h="76200">
                <a:moveTo>
                  <a:pt x="518287" y="28194"/>
                </a:moveTo>
                <a:lnTo>
                  <a:pt x="474599" y="28194"/>
                </a:lnTo>
                <a:lnTo>
                  <a:pt x="474599" y="48006"/>
                </a:lnTo>
                <a:lnTo>
                  <a:pt x="518286" y="48006"/>
                </a:lnTo>
                <a:lnTo>
                  <a:pt x="538099" y="38100"/>
                </a:lnTo>
                <a:lnTo>
                  <a:pt x="518287" y="28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 txBox="1"/>
          <p:nvPr/>
        </p:nvSpPr>
        <p:spPr>
          <a:xfrm>
            <a:off x="3578097" y="3398266"/>
            <a:ext cx="292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tc..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3457194" y="3545585"/>
            <a:ext cx="538480" cy="76200"/>
          </a:xfrm>
          <a:custGeom>
            <a:avLst/>
            <a:gdLst/>
            <a:ahLst/>
            <a:cxnLst/>
            <a:rect l="l" t="t" r="r" b="b"/>
            <a:pathLst>
              <a:path w="538479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8005"/>
                </a:lnTo>
                <a:lnTo>
                  <a:pt x="63500" y="48005"/>
                </a:lnTo>
                <a:lnTo>
                  <a:pt x="63500" y="28193"/>
                </a:lnTo>
                <a:lnTo>
                  <a:pt x="76200" y="28193"/>
                </a:lnTo>
                <a:lnTo>
                  <a:pt x="76200" y="0"/>
                </a:lnTo>
                <a:close/>
              </a:path>
              <a:path w="538479" h="76200">
                <a:moveTo>
                  <a:pt x="461898" y="0"/>
                </a:moveTo>
                <a:lnTo>
                  <a:pt x="461898" y="76200"/>
                </a:lnTo>
                <a:lnTo>
                  <a:pt x="518287" y="48005"/>
                </a:lnTo>
                <a:lnTo>
                  <a:pt x="474598" y="48005"/>
                </a:lnTo>
                <a:lnTo>
                  <a:pt x="474598" y="28193"/>
                </a:lnTo>
                <a:lnTo>
                  <a:pt x="518286" y="28193"/>
                </a:lnTo>
                <a:lnTo>
                  <a:pt x="461898" y="0"/>
                </a:lnTo>
                <a:close/>
              </a:path>
              <a:path w="538479" h="76200">
                <a:moveTo>
                  <a:pt x="76200" y="28193"/>
                </a:moveTo>
                <a:lnTo>
                  <a:pt x="63500" y="28193"/>
                </a:lnTo>
                <a:lnTo>
                  <a:pt x="63500" y="48005"/>
                </a:lnTo>
                <a:lnTo>
                  <a:pt x="76200" y="48005"/>
                </a:lnTo>
                <a:lnTo>
                  <a:pt x="76200" y="28193"/>
                </a:lnTo>
                <a:close/>
              </a:path>
              <a:path w="538479" h="76200">
                <a:moveTo>
                  <a:pt x="461898" y="28193"/>
                </a:moveTo>
                <a:lnTo>
                  <a:pt x="76200" y="28193"/>
                </a:lnTo>
                <a:lnTo>
                  <a:pt x="76200" y="48005"/>
                </a:lnTo>
                <a:lnTo>
                  <a:pt x="461898" y="48005"/>
                </a:lnTo>
                <a:lnTo>
                  <a:pt x="461898" y="28193"/>
                </a:lnTo>
                <a:close/>
              </a:path>
              <a:path w="538479" h="76200">
                <a:moveTo>
                  <a:pt x="518286" y="28193"/>
                </a:moveTo>
                <a:lnTo>
                  <a:pt x="474598" y="28193"/>
                </a:lnTo>
                <a:lnTo>
                  <a:pt x="474598" y="48005"/>
                </a:lnTo>
                <a:lnTo>
                  <a:pt x="518287" y="48005"/>
                </a:lnTo>
                <a:lnTo>
                  <a:pt x="538098" y="38100"/>
                </a:lnTo>
                <a:lnTo>
                  <a:pt x="518286" y="281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 txBox="1"/>
          <p:nvPr/>
        </p:nvSpPr>
        <p:spPr>
          <a:xfrm>
            <a:off x="8009001" y="5696508"/>
            <a:ext cx="7816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0" dirty="0">
                <a:latin typeface="Arial"/>
                <a:cs typeface="Arial"/>
              </a:rPr>
              <a:t>AT-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Co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HQ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20</a:t>
            </a:r>
            <a:endParaRPr sz="800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7999603" y="5451094"/>
            <a:ext cx="8216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15" dirty="0">
                <a:latin typeface="Arial"/>
                <a:cs typeface="Arial"/>
              </a:rPr>
              <a:t>*AT-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Co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HQ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24</a:t>
            </a:r>
            <a:endParaRPr sz="800">
              <a:latin typeface="Arial"/>
              <a:cs typeface="Arial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7845552" y="4972811"/>
            <a:ext cx="120650" cy="421005"/>
          </a:xfrm>
          <a:custGeom>
            <a:avLst/>
            <a:gdLst/>
            <a:ahLst/>
            <a:cxnLst/>
            <a:rect l="l" t="t" r="r" b="b"/>
            <a:pathLst>
              <a:path w="120650" h="421004">
                <a:moveTo>
                  <a:pt x="0" y="420624"/>
                </a:moveTo>
                <a:lnTo>
                  <a:pt x="120396" y="420624"/>
                </a:lnTo>
                <a:lnTo>
                  <a:pt x="120396" y="233172"/>
                </a:lnTo>
                <a:lnTo>
                  <a:pt x="0" y="233172"/>
                </a:lnTo>
                <a:lnTo>
                  <a:pt x="0" y="420624"/>
                </a:lnTo>
                <a:close/>
              </a:path>
              <a:path w="120650" h="421004">
                <a:moveTo>
                  <a:pt x="0" y="187451"/>
                </a:moveTo>
                <a:lnTo>
                  <a:pt x="120396" y="187451"/>
                </a:lnTo>
                <a:lnTo>
                  <a:pt x="120396" y="0"/>
                </a:lnTo>
                <a:lnTo>
                  <a:pt x="0" y="0"/>
                </a:lnTo>
                <a:lnTo>
                  <a:pt x="0" y="187451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 txBox="1"/>
          <p:nvPr/>
        </p:nvSpPr>
        <p:spPr>
          <a:xfrm>
            <a:off x="7836154" y="4975605"/>
            <a:ext cx="842644" cy="389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b="1" baseline="-10416" dirty="0">
                <a:latin typeface="Arial"/>
                <a:cs typeface="Arial"/>
              </a:rPr>
              <a:t>4</a:t>
            </a:r>
            <a:r>
              <a:rPr sz="1200" b="1" spc="637" baseline="-10416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2/22</a:t>
            </a:r>
            <a:r>
              <a:rPr sz="800" b="1" dirty="0">
                <a:latin typeface="Arial"/>
                <a:cs typeface="Arial"/>
              </a:rPr>
              <a:t> HQ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31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00">
              <a:latin typeface="Arial"/>
              <a:cs typeface="Arial"/>
            </a:endParaRPr>
          </a:p>
          <a:p>
            <a:pPr marL="42545">
              <a:lnSpc>
                <a:spcPct val="100000"/>
              </a:lnSpc>
            </a:pPr>
            <a:r>
              <a:rPr sz="800" b="1" dirty="0">
                <a:latin typeface="Arial"/>
                <a:cs typeface="Arial"/>
              </a:rPr>
              <a:t>3</a:t>
            </a:r>
            <a:r>
              <a:rPr sz="800" b="1" spc="385" dirty="0">
                <a:latin typeface="Arial"/>
                <a:cs typeface="Arial"/>
              </a:rPr>
              <a:t> </a:t>
            </a:r>
            <a:r>
              <a:rPr sz="1200" b="1" spc="-7" baseline="3472" dirty="0">
                <a:latin typeface="Arial"/>
                <a:cs typeface="Arial"/>
              </a:rPr>
              <a:t>C/2-22 </a:t>
            </a:r>
            <a:r>
              <a:rPr sz="1200" b="1" baseline="3472" dirty="0">
                <a:latin typeface="Arial"/>
                <a:cs typeface="Arial"/>
              </a:rPr>
              <a:t>HQ</a:t>
            </a:r>
            <a:r>
              <a:rPr sz="1200" b="1" spc="-15" baseline="3472" dirty="0">
                <a:latin typeface="Arial"/>
                <a:cs typeface="Arial"/>
              </a:rPr>
              <a:t> </a:t>
            </a:r>
            <a:r>
              <a:rPr sz="1200" b="1" baseline="3472" dirty="0">
                <a:latin typeface="Arial"/>
                <a:cs typeface="Arial"/>
              </a:rPr>
              <a:t>6</a:t>
            </a:r>
            <a:endParaRPr sz="1200" baseline="3472">
              <a:latin typeface="Arial"/>
              <a:cs typeface="Arial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8009381" y="4733035"/>
            <a:ext cx="64897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2/22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HQ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35</a:t>
            </a:r>
            <a:endParaRPr sz="800">
              <a:latin typeface="Arial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8018526" y="4140200"/>
            <a:ext cx="7816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0" dirty="0">
                <a:latin typeface="Arial"/>
                <a:cs typeface="Arial"/>
              </a:rPr>
              <a:t>AT-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Co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HQ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21</a:t>
            </a:r>
            <a:endParaRPr sz="800">
              <a:latin typeface="Arial"/>
              <a:cs typeface="Arial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7921243" y="4443222"/>
            <a:ext cx="2578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tc.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7875269" y="4367021"/>
            <a:ext cx="76200" cy="370840"/>
          </a:xfrm>
          <a:custGeom>
            <a:avLst/>
            <a:gdLst/>
            <a:ahLst/>
            <a:cxnLst/>
            <a:rect l="l" t="t" r="r" b="b"/>
            <a:pathLst>
              <a:path w="76200" h="370839">
                <a:moveTo>
                  <a:pt x="28194" y="294258"/>
                </a:moveTo>
                <a:lnTo>
                  <a:pt x="0" y="294258"/>
                </a:lnTo>
                <a:lnTo>
                  <a:pt x="38100" y="370458"/>
                </a:lnTo>
                <a:lnTo>
                  <a:pt x="69850" y="306958"/>
                </a:lnTo>
                <a:lnTo>
                  <a:pt x="28194" y="306958"/>
                </a:lnTo>
                <a:lnTo>
                  <a:pt x="28194" y="294258"/>
                </a:lnTo>
                <a:close/>
              </a:path>
              <a:path w="76200" h="370839">
                <a:moveTo>
                  <a:pt x="48005" y="63500"/>
                </a:moveTo>
                <a:lnTo>
                  <a:pt x="28194" y="63500"/>
                </a:lnTo>
                <a:lnTo>
                  <a:pt x="28194" y="306958"/>
                </a:lnTo>
                <a:lnTo>
                  <a:pt x="48005" y="306958"/>
                </a:lnTo>
                <a:lnTo>
                  <a:pt x="48005" y="63500"/>
                </a:lnTo>
                <a:close/>
              </a:path>
              <a:path w="76200" h="370839">
                <a:moveTo>
                  <a:pt x="76200" y="294258"/>
                </a:moveTo>
                <a:lnTo>
                  <a:pt x="48005" y="294258"/>
                </a:lnTo>
                <a:lnTo>
                  <a:pt x="48005" y="306958"/>
                </a:lnTo>
                <a:lnTo>
                  <a:pt x="69850" y="306958"/>
                </a:lnTo>
                <a:lnTo>
                  <a:pt x="76200" y="294258"/>
                </a:lnTo>
                <a:close/>
              </a:path>
              <a:path w="76200" h="370839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70839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 txBox="1"/>
          <p:nvPr/>
        </p:nvSpPr>
        <p:spPr>
          <a:xfrm>
            <a:off x="7851647" y="5693664"/>
            <a:ext cx="119380" cy="18796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34290">
              <a:lnSpc>
                <a:spcPct val="100000"/>
              </a:lnSpc>
              <a:spcBef>
                <a:spcPts val="180"/>
              </a:spcBef>
            </a:pPr>
            <a:r>
              <a:rPr sz="800" b="1" dirty="0"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7840980" y="5448300"/>
            <a:ext cx="119380" cy="18796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27305" rIns="0" bIns="0" rtlCol="0">
            <a:spAutoFit/>
          </a:bodyPr>
          <a:lstStyle/>
          <a:p>
            <a:pPr marL="33655">
              <a:lnSpc>
                <a:spcPct val="100000"/>
              </a:lnSpc>
              <a:spcBef>
                <a:spcPts val="215"/>
              </a:spcBef>
            </a:pPr>
            <a:r>
              <a:rPr sz="800" b="1" dirty="0"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7851647" y="4730496"/>
            <a:ext cx="119380" cy="18796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229"/>
              </a:spcBef>
            </a:pPr>
            <a:r>
              <a:rPr sz="800" b="1" dirty="0"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7860792" y="4137659"/>
            <a:ext cx="132080" cy="18796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225"/>
              </a:spcBef>
            </a:pPr>
            <a:r>
              <a:rPr sz="800" b="1" spc="-5" dirty="0">
                <a:latin typeface="Arial"/>
                <a:cs typeface="Arial"/>
              </a:rPr>
              <a:t>20</a:t>
            </a:r>
            <a:endParaRPr sz="800">
              <a:latin typeface="Arial"/>
              <a:cs typeface="Arial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124205" y="3941826"/>
            <a:ext cx="8898255" cy="0"/>
          </a:xfrm>
          <a:custGeom>
            <a:avLst/>
            <a:gdLst/>
            <a:ahLst/>
            <a:cxnLst/>
            <a:rect l="l" t="t" r="r" b="b"/>
            <a:pathLst>
              <a:path w="8898255">
                <a:moveTo>
                  <a:pt x="0" y="0"/>
                </a:moveTo>
                <a:lnTo>
                  <a:pt x="8898128" y="0"/>
                </a:lnTo>
              </a:path>
            </a:pathLst>
          </a:custGeom>
          <a:ln w="2895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 txBox="1"/>
          <p:nvPr/>
        </p:nvSpPr>
        <p:spPr>
          <a:xfrm>
            <a:off x="581355" y="3071241"/>
            <a:ext cx="160909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i="1" dirty="0">
                <a:latin typeface="Arial"/>
                <a:cs typeface="Arial"/>
              </a:rPr>
              <a:t>Times</a:t>
            </a:r>
            <a:r>
              <a:rPr sz="800" b="1" i="1" spc="-15" dirty="0">
                <a:latin typeface="Arial"/>
                <a:cs typeface="Arial"/>
              </a:rPr>
              <a:t> </a:t>
            </a:r>
            <a:r>
              <a:rPr sz="800" b="1" i="1" spc="-5" dirty="0">
                <a:latin typeface="Arial"/>
                <a:cs typeface="Arial"/>
              </a:rPr>
              <a:t>used</a:t>
            </a:r>
            <a:r>
              <a:rPr sz="800" b="1" i="1" dirty="0">
                <a:latin typeface="Arial"/>
                <a:cs typeface="Arial"/>
              </a:rPr>
              <a:t> are for </a:t>
            </a:r>
            <a:r>
              <a:rPr sz="800" b="1" i="1" spc="-5" dirty="0">
                <a:latin typeface="Arial"/>
                <a:cs typeface="Arial"/>
              </a:rPr>
              <a:t>example</a:t>
            </a:r>
            <a:r>
              <a:rPr sz="800" b="1" i="1" spc="5" dirty="0">
                <a:latin typeface="Arial"/>
                <a:cs typeface="Arial"/>
              </a:rPr>
              <a:t> </a:t>
            </a:r>
            <a:r>
              <a:rPr sz="800" b="1" i="1" spc="-5" dirty="0">
                <a:latin typeface="Arial"/>
                <a:cs typeface="Arial"/>
              </a:rPr>
              <a:t>only</a:t>
            </a:r>
            <a:endParaRPr sz="800">
              <a:latin typeface="Arial"/>
              <a:cs typeface="Arial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1958339" y="2961258"/>
            <a:ext cx="1852930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1495425" algn="l"/>
              </a:tabLst>
            </a:pPr>
            <a:r>
              <a:rPr sz="800" b="1" spc="-5" dirty="0">
                <a:latin typeface="Arial"/>
                <a:cs typeface="Arial"/>
              </a:rPr>
              <a:t>22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1000</a:t>
            </a:r>
            <a:r>
              <a:rPr sz="800" b="1" spc="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Jan	</a:t>
            </a:r>
            <a:r>
              <a:rPr sz="1200" b="1" spc="-7" baseline="6944" dirty="0">
                <a:latin typeface="Arial"/>
                <a:cs typeface="Arial"/>
              </a:rPr>
              <a:t>23</a:t>
            </a:r>
            <a:r>
              <a:rPr sz="1200" b="1" spc="-44" baseline="6944" dirty="0">
                <a:latin typeface="Arial"/>
                <a:cs typeface="Arial"/>
              </a:rPr>
              <a:t> </a:t>
            </a:r>
            <a:r>
              <a:rPr sz="1200" b="1" spc="-7" baseline="6944" dirty="0">
                <a:latin typeface="Arial"/>
                <a:cs typeface="Arial"/>
              </a:rPr>
              <a:t>Jan</a:t>
            </a:r>
            <a:endParaRPr sz="1200" baseline="6944">
              <a:latin typeface="Arial"/>
              <a:cs typeface="Arial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4968621" y="2543047"/>
            <a:ext cx="166751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5609" marR="295275" indent="66675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1</a:t>
            </a:r>
            <a:r>
              <a:rPr sz="900" b="1" spc="-7" baseline="27777" dirty="0">
                <a:latin typeface="Arial"/>
                <a:cs typeface="Arial"/>
              </a:rPr>
              <a:t>st</a:t>
            </a:r>
            <a:r>
              <a:rPr sz="900" b="1" baseline="27777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Bn, </a:t>
            </a:r>
            <a:r>
              <a:rPr sz="900" b="1" dirty="0">
                <a:latin typeface="Arial"/>
                <a:cs typeface="Arial"/>
              </a:rPr>
              <a:t>87</a:t>
            </a:r>
            <a:r>
              <a:rPr sz="900" b="1" baseline="27777" dirty="0">
                <a:latin typeface="Arial"/>
                <a:cs typeface="Arial"/>
              </a:rPr>
              <a:t>th </a:t>
            </a:r>
            <a:r>
              <a:rPr sz="900" b="1" dirty="0">
                <a:latin typeface="Arial"/>
                <a:cs typeface="Arial"/>
              </a:rPr>
              <a:t>INF 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(Spting</a:t>
            </a:r>
            <a:r>
              <a:rPr sz="900" b="1" spc="-5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Effort</a:t>
            </a:r>
            <a:r>
              <a:rPr sz="900" b="1" spc="-5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#1)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5"/>
              </a:spcBef>
              <a:tabLst>
                <a:tab pos="1297305" algn="l"/>
              </a:tabLst>
            </a:pPr>
            <a:r>
              <a:rPr sz="1200" b="1" spc="-7" baseline="6944" dirty="0">
                <a:latin typeface="Arial"/>
                <a:cs typeface="Arial"/>
              </a:rPr>
              <a:t>23</a:t>
            </a:r>
            <a:r>
              <a:rPr sz="1200" b="1" spc="22" baseline="6944" dirty="0">
                <a:latin typeface="Arial"/>
                <a:cs typeface="Arial"/>
              </a:rPr>
              <a:t> </a:t>
            </a:r>
            <a:r>
              <a:rPr sz="1200" b="1" spc="-7" baseline="6944" dirty="0">
                <a:latin typeface="Arial"/>
                <a:cs typeface="Arial"/>
              </a:rPr>
              <a:t>1100</a:t>
            </a:r>
            <a:r>
              <a:rPr sz="1200" b="1" spc="30" baseline="6944" dirty="0">
                <a:latin typeface="Arial"/>
                <a:cs typeface="Arial"/>
              </a:rPr>
              <a:t> </a:t>
            </a:r>
            <a:r>
              <a:rPr sz="1200" b="1" spc="-7" baseline="6944" dirty="0">
                <a:latin typeface="Arial"/>
                <a:cs typeface="Arial"/>
              </a:rPr>
              <a:t>Jan	</a:t>
            </a:r>
            <a:r>
              <a:rPr sz="800" b="1" spc="-5" dirty="0">
                <a:latin typeface="Arial"/>
                <a:cs typeface="Arial"/>
              </a:rPr>
              <a:t>24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Jan</a:t>
            </a:r>
            <a:endParaRPr sz="800">
              <a:latin typeface="Arial"/>
              <a:cs typeface="Arial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7869428" y="2935351"/>
            <a:ext cx="60007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latin typeface="Arial"/>
                <a:cs typeface="Arial"/>
              </a:rPr>
              <a:t>24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2020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Jan</a:t>
            </a:r>
            <a:endParaRPr sz="800">
              <a:latin typeface="Arial"/>
              <a:cs typeface="Arial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8738743" y="6565493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62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4" y="341375"/>
            <a:ext cx="9034271" cy="64709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08173" y="45211"/>
            <a:ext cx="3328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Building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Combat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5" dirty="0">
                <a:latin typeface="Arial"/>
                <a:cs typeface="Arial"/>
              </a:rPr>
              <a:t>Power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“TTP”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764523" y="6548628"/>
            <a:ext cx="355600" cy="277495"/>
          </a:xfrm>
          <a:custGeom>
            <a:avLst/>
            <a:gdLst/>
            <a:ahLst/>
            <a:cxnLst/>
            <a:rect l="l" t="t" r="r" b="b"/>
            <a:pathLst>
              <a:path w="355600" h="277495">
                <a:moveTo>
                  <a:pt x="355092" y="0"/>
                </a:moveTo>
                <a:lnTo>
                  <a:pt x="0" y="0"/>
                </a:lnTo>
                <a:lnTo>
                  <a:pt x="0" y="277368"/>
                </a:lnTo>
                <a:lnTo>
                  <a:pt x="355092" y="277368"/>
                </a:lnTo>
                <a:lnTo>
                  <a:pt x="3550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819388" y="6593340"/>
            <a:ext cx="284480" cy="22796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40"/>
              </a:spcBef>
            </a:pPr>
            <a:r>
              <a:rPr sz="1200" b="1" spc="-5" dirty="0">
                <a:latin typeface="Arial"/>
                <a:cs typeface="Arial"/>
              </a:rPr>
              <a:t>63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67378" y="4330446"/>
            <a:ext cx="1080770" cy="337185"/>
          </a:xfrm>
          <a:custGeom>
            <a:avLst/>
            <a:gdLst/>
            <a:ahLst/>
            <a:cxnLst/>
            <a:rect l="l" t="t" r="r" b="b"/>
            <a:pathLst>
              <a:path w="1080770" h="337185">
                <a:moveTo>
                  <a:pt x="0" y="336803"/>
                </a:moveTo>
                <a:lnTo>
                  <a:pt x="1080515" y="336803"/>
                </a:lnTo>
                <a:lnTo>
                  <a:pt x="1080515" y="0"/>
                </a:lnTo>
                <a:lnTo>
                  <a:pt x="0" y="0"/>
                </a:lnTo>
                <a:lnTo>
                  <a:pt x="0" y="336803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27492" y="1152144"/>
            <a:ext cx="37465" cy="5633085"/>
          </a:xfrm>
          <a:custGeom>
            <a:avLst/>
            <a:gdLst/>
            <a:ahLst/>
            <a:cxnLst/>
            <a:rect l="l" t="t" r="r" b="b"/>
            <a:pathLst>
              <a:path w="37465" h="5633084">
                <a:moveTo>
                  <a:pt x="0" y="0"/>
                </a:moveTo>
                <a:lnTo>
                  <a:pt x="37337" y="5632495"/>
                </a:lnTo>
              </a:path>
            </a:pathLst>
          </a:custGeom>
          <a:ln w="609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581401" y="6228334"/>
            <a:ext cx="3862704" cy="629920"/>
            <a:chOff x="2581401" y="6228334"/>
            <a:chExt cx="3862704" cy="629920"/>
          </a:xfrm>
        </p:grpSpPr>
        <p:sp>
          <p:nvSpPr>
            <p:cNvPr id="5" name="object 5"/>
            <p:cNvSpPr/>
            <p:nvPr/>
          </p:nvSpPr>
          <p:spPr>
            <a:xfrm>
              <a:off x="2591561" y="6238494"/>
              <a:ext cx="3842385" cy="609600"/>
            </a:xfrm>
            <a:custGeom>
              <a:avLst/>
              <a:gdLst/>
              <a:ahLst/>
              <a:cxnLst/>
              <a:rect l="l" t="t" r="r" b="b"/>
              <a:pathLst>
                <a:path w="3842385" h="609600">
                  <a:moveTo>
                    <a:pt x="0" y="152399"/>
                  </a:moveTo>
                  <a:lnTo>
                    <a:pt x="3537204" y="152399"/>
                  </a:lnTo>
                  <a:lnTo>
                    <a:pt x="3537204" y="0"/>
                  </a:lnTo>
                  <a:lnTo>
                    <a:pt x="3842004" y="304799"/>
                  </a:lnTo>
                  <a:lnTo>
                    <a:pt x="3537204" y="609599"/>
                  </a:lnTo>
                  <a:lnTo>
                    <a:pt x="3537204" y="457199"/>
                  </a:lnTo>
                  <a:lnTo>
                    <a:pt x="0" y="457199"/>
                  </a:lnTo>
                  <a:lnTo>
                    <a:pt x="0" y="152399"/>
                  </a:lnTo>
                  <a:close/>
                </a:path>
              </a:pathLst>
            </a:custGeom>
            <a:ln w="1981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57727" y="6409944"/>
              <a:ext cx="2575560" cy="247015"/>
            </a:xfrm>
            <a:custGeom>
              <a:avLst/>
              <a:gdLst/>
              <a:ahLst/>
              <a:cxnLst/>
              <a:rect l="l" t="t" r="r" b="b"/>
              <a:pathLst>
                <a:path w="2575560" h="247015">
                  <a:moveTo>
                    <a:pt x="2575560" y="0"/>
                  </a:moveTo>
                  <a:lnTo>
                    <a:pt x="0" y="0"/>
                  </a:lnTo>
                  <a:lnTo>
                    <a:pt x="0" y="246887"/>
                  </a:lnTo>
                  <a:lnTo>
                    <a:pt x="2575560" y="246887"/>
                  </a:lnTo>
                  <a:lnTo>
                    <a:pt x="25755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36722" y="6441440"/>
            <a:ext cx="8915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90%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Complete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435725" y="1077341"/>
            <a:ext cx="852169" cy="5639435"/>
            <a:chOff x="6435725" y="1077341"/>
            <a:chExt cx="852169" cy="5639435"/>
          </a:xfrm>
        </p:grpSpPr>
        <p:sp>
          <p:nvSpPr>
            <p:cNvPr id="9" name="object 9"/>
            <p:cNvSpPr/>
            <p:nvPr/>
          </p:nvSpPr>
          <p:spPr>
            <a:xfrm>
              <a:off x="6438900" y="1080516"/>
              <a:ext cx="37465" cy="5633085"/>
            </a:xfrm>
            <a:custGeom>
              <a:avLst/>
              <a:gdLst/>
              <a:ahLst/>
              <a:cxnLst/>
              <a:rect l="l" t="t" r="r" b="b"/>
              <a:pathLst>
                <a:path w="37464" h="5633084">
                  <a:moveTo>
                    <a:pt x="0" y="0"/>
                  </a:moveTo>
                  <a:lnTo>
                    <a:pt x="37337" y="5632500"/>
                  </a:lnTo>
                </a:path>
              </a:pathLst>
            </a:custGeom>
            <a:ln w="609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96050" y="1215390"/>
              <a:ext cx="777240" cy="676910"/>
            </a:xfrm>
            <a:custGeom>
              <a:avLst/>
              <a:gdLst/>
              <a:ahLst/>
              <a:cxnLst/>
              <a:rect l="l" t="t" r="r" b="b"/>
              <a:pathLst>
                <a:path w="777240" h="676910">
                  <a:moveTo>
                    <a:pt x="0" y="676655"/>
                  </a:moveTo>
                  <a:lnTo>
                    <a:pt x="777240" y="676655"/>
                  </a:lnTo>
                  <a:lnTo>
                    <a:pt x="777240" y="0"/>
                  </a:lnTo>
                  <a:lnTo>
                    <a:pt x="0" y="0"/>
                  </a:lnTo>
                  <a:lnTo>
                    <a:pt x="0" y="676655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439161" y="1210817"/>
            <a:ext cx="777240" cy="67691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143510" rIns="0" bIns="0" rtlCol="0">
            <a:spAutoFit/>
          </a:bodyPr>
          <a:lstStyle/>
          <a:p>
            <a:pPr marL="80010" marR="69850" indent="26034">
              <a:lnSpc>
                <a:spcPct val="100000"/>
              </a:lnSpc>
              <a:spcBef>
                <a:spcPts val="1130"/>
              </a:spcBef>
            </a:pPr>
            <a:r>
              <a:rPr sz="1200" b="1" dirty="0">
                <a:latin typeface="Arial"/>
                <a:cs typeface="Arial"/>
              </a:rPr>
              <a:t>Mission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nal</a:t>
            </a:r>
            <a:r>
              <a:rPr sz="1200" b="1" spc="-30" dirty="0">
                <a:latin typeface="Arial"/>
                <a:cs typeface="Arial"/>
              </a:rPr>
              <a:t>y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dirty="0">
                <a:latin typeface="Arial"/>
                <a:cs typeface="Arial"/>
              </a:rPr>
              <a:t>is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63973" y="1218438"/>
            <a:ext cx="777240" cy="67691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69850" rIns="0" bIns="0" rtlCol="0">
            <a:spAutoFit/>
          </a:bodyPr>
          <a:lstStyle/>
          <a:p>
            <a:pPr marL="8890" algn="ctr">
              <a:lnSpc>
                <a:spcPct val="100000"/>
              </a:lnSpc>
              <a:spcBef>
                <a:spcPts val="550"/>
              </a:spcBef>
            </a:pPr>
            <a:r>
              <a:rPr sz="1200" b="1" spc="-5" dirty="0">
                <a:latin typeface="Arial"/>
                <a:cs typeface="Arial"/>
              </a:rPr>
              <a:t>COA</a:t>
            </a:r>
            <a:endParaRPr sz="1200">
              <a:latin typeface="Arial"/>
              <a:cs typeface="Arial"/>
            </a:endParaRPr>
          </a:p>
          <a:p>
            <a:pPr marL="5080" algn="ctr">
              <a:lnSpc>
                <a:spcPct val="100000"/>
              </a:lnSpc>
              <a:spcBef>
                <a:spcPts val="15"/>
              </a:spcBef>
            </a:pPr>
            <a:r>
              <a:rPr sz="900" b="1" spc="-5" dirty="0">
                <a:latin typeface="Arial"/>
                <a:cs typeface="Arial"/>
              </a:rPr>
              <a:t>Development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10528" y="1274190"/>
            <a:ext cx="76708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COA</a:t>
            </a:r>
            <a:endParaRPr sz="1200">
              <a:latin typeface="Arial"/>
              <a:cs typeface="Arial"/>
            </a:endParaRPr>
          </a:p>
          <a:p>
            <a:pPr marR="4445" algn="ctr">
              <a:lnSpc>
                <a:spcPct val="100000"/>
              </a:lnSpc>
              <a:spcBef>
                <a:spcPts val="5"/>
              </a:spcBef>
            </a:pPr>
            <a:r>
              <a:rPr sz="1000" b="1" spc="-5" dirty="0">
                <a:latin typeface="Arial"/>
                <a:cs typeface="Arial"/>
              </a:rPr>
              <a:t>Comparison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09026" y="1216913"/>
            <a:ext cx="777240" cy="67691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560"/>
              </a:spcBef>
            </a:pPr>
            <a:r>
              <a:rPr sz="1200" b="1" dirty="0">
                <a:latin typeface="Arial"/>
                <a:cs typeface="Arial"/>
              </a:rPr>
              <a:t>Orders</a:t>
            </a:r>
            <a:endParaRPr sz="1200">
              <a:latin typeface="Arial"/>
              <a:cs typeface="Arial"/>
            </a:endParaRPr>
          </a:p>
          <a:p>
            <a:pPr marL="5715" algn="ctr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Production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53806" y="998346"/>
            <a:ext cx="4832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Step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09866" y="1216913"/>
            <a:ext cx="777240" cy="676910"/>
          </a:xfrm>
          <a:custGeom>
            <a:avLst/>
            <a:gdLst/>
            <a:ahLst/>
            <a:cxnLst/>
            <a:rect l="l" t="t" r="r" b="b"/>
            <a:pathLst>
              <a:path w="777240" h="676910">
                <a:moveTo>
                  <a:pt x="0" y="676655"/>
                </a:moveTo>
                <a:lnTo>
                  <a:pt x="777240" y="676655"/>
                </a:lnTo>
                <a:lnTo>
                  <a:pt x="777240" y="0"/>
                </a:lnTo>
                <a:lnTo>
                  <a:pt x="0" y="0"/>
                </a:lnTo>
                <a:lnTo>
                  <a:pt x="0" y="676655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306056" y="1275969"/>
            <a:ext cx="767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COA</a:t>
            </a:r>
            <a:endParaRPr sz="1200">
              <a:latin typeface="Arial"/>
              <a:cs typeface="Arial"/>
            </a:endParaRPr>
          </a:p>
          <a:p>
            <a:pPr marL="22860" algn="ctr">
              <a:lnSpc>
                <a:spcPct val="100000"/>
              </a:lnSpc>
            </a:pPr>
            <a:r>
              <a:rPr sz="1200" b="1" spc="-10" dirty="0">
                <a:latin typeface="Arial"/>
                <a:cs typeface="Arial"/>
              </a:rPr>
              <a:t>Approval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4403" y="991615"/>
            <a:ext cx="2481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10410" algn="l"/>
              </a:tabLst>
            </a:pPr>
            <a:r>
              <a:rPr sz="1800" b="1" baseline="2314" dirty="0">
                <a:latin typeface="Arial"/>
                <a:cs typeface="Arial"/>
              </a:rPr>
              <a:t>Step </a:t>
            </a:r>
            <a:r>
              <a:rPr sz="1800" b="1" spc="-7" baseline="2314" dirty="0">
                <a:latin typeface="Arial"/>
                <a:cs typeface="Arial"/>
              </a:rPr>
              <a:t>1	</a:t>
            </a:r>
            <a:r>
              <a:rPr sz="1200" b="1" dirty="0">
                <a:latin typeface="Arial"/>
                <a:cs typeface="Arial"/>
              </a:rPr>
              <a:t>Step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1198" y="1206246"/>
            <a:ext cx="777240" cy="676910"/>
          </a:xfrm>
          <a:prstGeom prst="rect">
            <a:avLst/>
          </a:prstGeom>
          <a:ln w="28956">
            <a:solidFill>
              <a:srgbClr val="000000"/>
            </a:solidFill>
          </a:ln>
        </p:spPr>
        <p:txBody>
          <a:bodyPr vert="horz" wrap="square" lIns="0" tIns="70485" rIns="0" bIns="0" rtlCol="0">
            <a:spAutoFit/>
          </a:bodyPr>
          <a:lstStyle/>
          <a:p>
            <a:pPr marL="93980" marR="95885" indent="-29209" algn="ctr">
              <a:lnSpc>
                <a:spcPct val="100000"/>
              </a:lnSpc>
              <a:spcBef>
                <a:spcPts val="555"/>
              </a:spcBef>
            </a:pPr>
            <a:r>
              <a:rPr sz="1200" b="1" dirty="0">
                <a:latin typeface="Arial"/>
                <a:cs typeface="Arial"/>
              </a:rPr>
              <a:t>Receipt 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 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5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s</a:t>
            </a:r>
            <a:r>
              <a:rPr sz="1200" b="1" dirty="0">
                <a:latin typeface="Arial"/>
                <a:cs typeface="Arial"/>
              </a:rPr>
              <a:t>ion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45946" y="1950720"/>
            <a:ext cx="997585" cy="622935"/>
            <a:chOff x="345946" y="1950720"/>
            <a:chExt cx="997585" cy="622935"/>
          </a:xfrm>
        </p:grpSpPr>
        <p:sp>
          <p:nvSpPr>
            <p:cNvPr id="21" name="object 21"/>
            <p:cNvSpPr/>
            <p:nvPr/>
          </p:nvSpPr>
          <p:spPr>
            <a:xfrm>
              <a:off x="751331" y="1956816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38862" y="0"/>
                  </a:lnTo>
                  <a:lnTo>
                    <a:pt x="38862" y="196596"/>
                  </a:lnTo>
                  <a:lnTo>
                    <a:pt x="0" y="196596"/>
                  </a:lnTo>
                  <a:lnTo>
                    <a:pt x="77724" y="274320"/>
                  </a:lnTo>
                  <a:lnTo>
                    <a:pt x="155448" y="196596"/>
                  </a:lnTo>
                  <a:lnTo>
                    <a:pt x="116586" y="196596"/>
                  </a:lnTo>
                  <a:lnTo>
                    <a:pt x="1165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51331" y="1956816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116586" y="196596"/>
                  </a:lnTo>
                  <a:lnTo>
                    <a:pt x="155448" y="196596"/>
                  </a:lnTo>
                  <a:lnTo>
                    <a:pt x="77724" y="274320"/>
                  </a:lnTo>
                  <a:lnTo>
                    <a:pt x="0" y="196596"/>
                  </a:lnTo>
                  <a:lnTo>
                    <a:pt x="38862" y="196596"/>
                  </a:lnTo>
                  <a:lnTo>
                    <a:pt x="38862" y="0"/>
                  </a:lnTo>
                  <a:lnTo>
                    <a:pt x="116586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60424" y="2293776"/>
              <a:ext cx="969010" cy="265430"/>
            </a:xfrm>
            <a:custGeom>
              <a:avLst/>
              <a:gdLst/>
              <a:ahLst/>
              <a:cxnLst/>
              <a:rect l="l" t="t" r="r" b="b"/>
              <a:pathLst>
                <a:path w="969010" h="265430">
                  <a:moveTo>
                    <a:pt x="87504" y="87346"/>
                  </a:moveTo>
                  <a:lnTo>
                    <a:pt x="117038" y="45547"/>
                  </a:lnTo>
                  <a:lnTo>
                    <a:pt x="160381" y="31178"/>
                  </a:lnTo>
                  <a:lnTo>
                    <a:pt x="217210" y="23846"/>
                  </a:lnTo>
                  <a:lnTo>
                    <a:pt x="242432" y="23314"/>
                  </a:lnTo>
                  <a:lnTo>
                    <a:pt x="267351" y="24354"/>
                  </a:lnTo>
                  <a:lnTo>
                    <a:pt x="291453" y="26918"/>
                  </a:lnTo>
                  <a:lnTo>
                    <a:pt x="314225" y="30958"/>
                  </a:lnTo>
                  <a:lnTo>
                    <a:pt x="344378" y="17293"/>
                  </a:lnTo>
                  <a:lnTo>
                    <a:pt x="384867" y="9272"/>
                  </a:lnTo>
                  <a:lnTo>
                    <a:pt x="430488" y="7491"/>
                  </a:lnTo>
                  <a:lnTo>
                    <a:pt x="476036" y="12543"/>
                  </a:lnTo>
                  <a:lnTo>
                    <a:pt x="483524" y="14162"/>
                  </a:lnTo>
                  <a:lnTo>
                    <a:pt x="490674" y="15972"/>
                  </a:lnTo>
                  <a:lnTo>
                    <a:pt x="497454" y="17972"/>
                  </a:lnTo>
                  <a:lnTo>
                    <a:pt x="503836" y="20163"/>
                  </a:lnTo>
                  <a:lnTo>
                    <a:pt x="527739" y="8727"/>
                  </a:lnTo>
                  <a:lnTo>
                    <a:pt x="560418" y="1827"/>
                  </a:lnTo>
                  <a:lnTo>
                    <a:pt x="597644" y="0"/>
                  </a:lnTo>
                  <a:lnTo>
                    <a:pt x="635192" y="3780"/>
                  </a:lnTo>
                  <a:lnTo>
                    <a:pt x="644905" y="5873"/>
                  </a:lnTo>
                  <a:lnTo>
                    <a:pt x="653893" y="8336"/>
                  </a:lnTo>
                  <a:lnTo>
                    <a:pt x="662070" y="11156"/>
                  </a:lnTo>
                  <a:lnTo>
                    <a:pt x="669355" y="14321"/>
                  </a:lnTo>
                  <a:lnTo>
                    <a:pt x="703314" y="4371"/>
                  </a:lnTo>
                  <a:lnTo>
                    <a:pt x="743528" y="160"/>
                  </a:lnTo>
                  <a:lnTo>
                    <a:pt x="785053" y="1855"/>
                  </a:lnTo>
                  <a:lnTo>
                    <a:pt x="822949" y="9622"/>
                  </a:lnTo>
                  <a:lnTo>
                    <a:pt x="836204" y="14601"/>
                  </a:lnTo>
                  <a:lnTo>
                    <a:pt x="846891" y="20306"/>
                  </a:lnTo>
                  <a:lnTo>
                    <a:pt x="854803" y="26606"/>
                  </a:lnTo>
                  <a:lnTo>
                    <a:pt x="859728" y="33371"/>
                  </a:lnTo>
                  <a:lnTo>
                    <a:pt x="902224" y="41316"/>
                  </a:lnTo>
                  <a:lnTo>
                    <a:pt x="932189" y="54262"/>
                  </a:lnTo>
                  <a:lnTo>
                    <a:pt x="946926" y="70447"/>
                  </a:lnTo>
                  <a:lnTo>
                    <a:pt x="943738" y="88108"/>
                  </a:lnTo>
                  <a:lnTo>
                    <a:pt x="942341" y="90140"/>
                  </a:lnTo>
                  <a:lnTo>
                    <a:pt x="940436" y="92045"/>
                  </a:lnTo>
                  <a:lnTo>
                    <a:pt x="938277" y="93950"/>
                  </a:lnTo>
                  <a:lnTo>
                    <a:pt x="964862" y="114121"/>
                  </a:lnTo>
                  <a:lnTo>
                    <a:pt x="949975" y="156368"/>
                  </a:lnTo>
                  <a:lnTo>
                    <a:pt x="910337" y="173325"/>
                  </a:lnTo>
                  <a:lnTo>
                    <a:pt x="858336" y="183005"/>
                  </a:lnTo>
                  <a:lnTo>
                    <a:pt x="839230" y="184501"/>
                  </a:lnTo>
                  <a:lnTo>
                    <a:pt x="828626" y="203269"/>
                  </a:lnTo>
                  <a:lnTo>
                    <a:pt x="800478" y="218537"/>
                  </a:lnTo>
                  <a:lnTo>
                    <a:pt x="758997" y="228756"/>
                  </a:lnTo>
                  <a:lnTo>
                    <a:pt x="708395" y="232380"/>
                  </a:lnTo>
                  <a:lnTo>
                    <a:pt x="690571" y="231836"/>
                  </a:lnTo>
                  <a:lnTo>
                    <a:pt x="673187" y="230411"/>
                  </a:lnTo>
                  <a:lnTo>
                    <a:pt x="656485" y="228129"/>
                  </a:lnTo>
                  <a:lnTo>
                    <a:pt x="640704" y="225014"/>
                  </a:lnTo>
                  <a:lnTo>
                    <a:pt x="612222" y="244840"/>
                  </a:lnTo>
                  <a:lnTo>
                    <a:pt x="567196" y="258558"/>
                  </a:lnTo>
                  <a:lnTo>
                    <a:pt x="511702" y="264965"/>
                  </a:lnTo>
                  <a:lnTo>
                    <a:pt x="451817" y="262860"/>
                  </a:lnTo>
                  <a:lnTo>
                    <a:pt x="427576" y="259218"/>
                  </a:lnTo>
                  <a:lnTo>
                    <a:pt x="405512" y="254113"/>
                  </a:lnTo>
                  <a:lnTo>
                    <a:pt x="386087" y="247697"/>
                  </a:lnTo>
                  <a:lnTo>
                    <a:pt x="369762" y="240127"/>
                  </a:lnTo>
                  <a:lnTo>
                    <a:pt x="318294" y="247838"/>
                  </a:lnTo>
                  <a:lnTo>
                    <a:pt x="264875" y="249118"/>
                  </a:lnTo>
                  <a:lnTo>
                    <a:pt x="213422" y="244333"/>
                  </a:lnTo>
                  <a:lnTo>
                    <a:pt x="167852" y="233848"/>
                  </a:lnTo>
                  <a:lnTo>
                    <a:pt x="132081" y="218029"/>
                  </a:lnTo>
                  <a:lnTo>
                    <a:pt x="130850" y="217140"/>
                  </a:lnTo>
                  <a:lnTo>
                    <a:pt x="130240" y="216759"/>
                  </a:lnTo>
                  <a:lnTo>
                    <a:pt x="91527" y="215620"/>
                  </a:lnTo>
                  <a:lnTo>
                    <a:pt x="33755" y="198721"/>
                  </a:lnTo>
                  <a:lnTo>
                    <a:pt x="21520" y="177053"/>
                  </a:lnTo>
                  <a:lnTo>
                    <a:pt x="25913" y="169372"/>
                  </a:lnTo>
                  <a:lnTo>
                    <a:pt x="34625" y="162238"/>
                  </a:lnTo>
                  <a:lnTo>
                    <a:pt x="47423" y="155926"/>
                  </a:lnTo>
                  <a:lnTo>
                    <a:pt x="18552" y="146288"/>
                  </a:lnTo>
                  <a:lnTo>
                    <a:pt x="2370" y="133685"/>
                  </a:lnTo>
                  <a:lnTo>
                    <a:pt x="0" y="119725"/>
                  </a:lnTo>
                  <a:lnTo>
                    <a:pt x="12562" y="106015"/>
                  </a:lnTo>
                  <a:lnTo>
                    <a:pt x="26422" y="99145"/>
                  </a:lnTo>
                  <a:lnTo>
                    <a:pt x="43926" y="93727"/>
                  </a:lnTo>
                  <a:lnTo>
                    <a:pt x="64281" y="89977"/>
                  </a:lnTo>
                  <a:lnTo>
                    <a:pt x="86692" y="88108"/>
                  </a:lnTo>
                  <a:lnTo>
                    <a:pt x="87504" y="87346"/>
                  </a:lnTo>
                  <a:close/>
                </a:path>
                <a:path w="969010" h="265430">
                  <a:moveTo>
                    <a:pt x="105297" y="159736"/>
                  </a:moveTo>
                  <a:lnTo>
                    <a:pt x="90463" y="159767"/>
                  </a:lnTo>
                  <a:lnTo>
                    <a:pt x="75881" y="158942"/>
                  </a:lnTo>
                  <a:lnTo>
                    <a:pt x="61799" y="157307"/>
                  </a:lnTo>
                  <a:lnTo>
                    <a:pt x="48465" y="154910"/>
                  </a:lnTo>
                </a:path>
                <a:path w="969010" h="265430">
                  <a:moveTo>
                    <a:pt x="155437" y="213330"/>
                  </a:moveTo>
                  <a:lnTo>
                    <a:pt x="147461" y="214473"/>
                  </a:lnTo>
                  <a:lnTo>
                    <a:pt x="139105" y="215235"/>
                  </a:lnTo>
                  <a:lnTo>
                    <a:pt x="130570" y="215616"/>
                  </a:lnTo>
                </a:path>
                <a:path w="969010" h="265430">
                  <a:moveTo>
                    <a:pt x="369711" y="238984"/>
                  </a:moveTo>
                  <a:lnTo>
                    <a:pt x="363717" y="235682"/>
                  </a:lnTo>
                  <a:lnTo>
                    <a:pt x="358688" y="232126"/>
                  </a:lnTo>
                  <a:lnTo>
                    <a:pt x="354725" y="228316"/>
                  </a:lnTo>
                </a:path>
                <a:path w="969010" h="265430">
                  <a:moveTo>
                    <a:pt x="646787" y="212441"/>
                  </a:moveTo>
                  <a:lnTo>
                    <a:pt x="645898" y="216378"/>
                  </a:lnTo>
                  <a:lnTo>
                    <a:pt x="643891" y="220315"/>
                  </a:lnTo>
                  <a:lnTo>
                    <a:pt x="640805" y="224125"/>
                  </a:lnTo>
                </a:path>
                <a:path w="969010" h="265430">
                  <a:moveTo>
                    <a:pt x="765748" y="139924"/>
                  </a:moveTo>
                  <a:lnTo>
                    <a:pt x="796174" y="147645"/>
                  </a:lnTo>
                  <a:lnTo>
                    <a:pt x="819234" y="157974"/>
                  </a:lnTo>
                  <a:lnTo>
                    <a:pt x="833789" y="170231"/>
                  </a:lnTo>
                  <a:lnTo>
                    <a:pt x="838697" y="183739"/>
                  </a:lnTo>
                </a:path>
                <a:path w="969010" h="265430">
                  <a:moveTo>
                    <a:pt x="937769" y="93315"/>
                  </a:moveTo>
                  <a:lnTo>
                    <a:pt x="931619" y="97928"/>
                  </a:lnTo>
                  <a:lnTo>
                    <a:pt x="924093" y="102221"/>
                  </a:lnTo>
                  <a:lnTo>
                    <a:pt x="915293" y="106156"/>
                  </a:lnTo>
                  <a:lnTo>
                    <a:pt x="905321" y="109698"/>
                  </a:lnTo>
                </a:path>
                <a:path w="969010" h="265430">
                  <a:moveTo>
                    <a:pt x="859868" y="32355"/>
                  </a:moveTo>
                  <a:lnTo>
                    <a:pt x="861100" y="34895"/>
                  </a:lnTo>
                  <a:lnTo>
                    <a:pt x="861684" y="37562"/>
                  </a:lnTo>
                  <a:lnTo>
                    <a:pt x="861582" y="40102"/>
                  </a:lnTo>
                </a:path>
                <a:path w="969010" h="265430">
                  <a:moveTo>
                    <a:pt x="652413" y="23338"/>
                  </a:moveTo>
                  <a:lnTo>
                    <a:pt x="656642" y="19782"/>
                  </a:lnTo>
                  <a:lnTo>
                    <a:pt x="662256" y="16480"/>
                  </a:lnTo>
                  <a:lnTo>
                    <a:pt x="669050" y="13432"/>
                  </a:lnTo>
                </a:path>
                <a:path w="969010" h="265430">
                  <a:moveTo>
                    <a:pt x="496775" y="28037"/>
                  </a:moveTo>
                  <a:lnTo>
                    <a:pt x="498502" y="25116"/>
                  </a:lnTo>
                  <a:lnTo>
                    <a:pt x="501207" y="22195"/>
                  </a:lnTo>
                  <a:lnTo>
                    <a:pt x="504826" y="19528"/>
                  </a:lnTo>
                </a:path>
                <a:path w="969010" h="265430">
                  <a:moveTo>
                    <a:pt x="314111" y="30958"/>
                  </a:moveTo>
                  <a:lnTo>
                    <a:pt x="321901" y="32766"/>
                  </a:lnTo>
                  <a:lnTo>
                    <a:pt x="329373" y="34752"/>
                  </a:lnTo>
                  <a:lnTo>
                    <a:pt x="336506" y="36905"/>
                  </a:lnTo>
                  <a:lnTo>
                    <a:pt x="343282" y="39213"/>
                  </a:lnTo>
                </a:path>
                <a:path w="969010" h="265430">
                  <a:moveTo>
                    <a:pt x="92597" y="95982"/>
                  </a:moveTo>
                  <a:lnTo>
                    <a:pt x="90286" y="93188"/>
                  </a:lnTo>
                  <a:lnTo>
                    <a:pt x="88584" y="90267"/>
                  </a:lnTo>
                  <a:lnTo>
                    <a:pt x="87504" y="87346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67639" y="2322322"/>
            <a:ext cx="5537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Out</a:t>
            </a:r>
            <a:r>
              <a:rPr sz="1000" b="1" spc="-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Puts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29995" y="2680716"/>
            <a:ext cx="167640" cy="287020"/>
            <a:chOff x="729995" y="2680716"/>
            <a:chExt cx="167640" cy="287020"/>
          </a:xfrm>
        </p:grpSpPr>
        <p:sp>
          <p:nvSpPr>
            <p:cNvPr id="26" name="object 26"/>
            <p:cNvSpPr/>
            <p:nvPr/>
          </p:nvSpPr>
          <p:spPr>
            <a:xfrm>
              <a:off x="736091" y="2686812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38862" y="0"/>
                  </a:lnTo>
                  <a:lnTo>
                    <a:pt x="38862" y="196596"/>
                  </a:lnTo>
                  <a:lnTo>
                    <a:pt x="0" y="196596"/>
                  </a:lnTo>
                  <a:lnTo>
                    <a:pt x="77723" y="274320"/>
                  </a:lnTo>
                  <a:lnTo>
                    <a:pt x="155448" y="196596"/>
                  </a:lnTo>
                  <a:lnTo>
                    <a:pt x="116586" y="196596"/>
                  </a:lnTo>
                  <a:lnTo>
                    <a:pt x="1165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36091" y="2686812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116586" y="196596"/>
                  </a:lnTo>
                  <a:lnTo>
                    <a:pt x="155448" y="196596"/>
                  </a:lnTo>
                  <a:lnTo>
                    <a:pt x="77723" y="274320"/>
                  </a:lnTo>
                  <a:lnTo>
                    <a:pt x="0" y="196596"/>
                  </a:lnTo>
                  <a:lnTo>
                    <a:pt x="38862" y="196596"/>
                  </a:lnTo>
                  <a:lnTo>
                    <a:pt x="38862" y="0"/>
                  </a:lnTo>
                  <a:lnTo>
                    <a:pt x="116586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0510" y="3045078"/>
            <a:ext cx="148780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Commander’s</a:t>
            </a:r>
            <a:r>
              <a:rPr sz="1050" b="1" spc="-7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Directed</a:t>
            </a:r>
            <a:endParaRPr sz="1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50" b="1" i="1" dirty="0">
                <a:latin typeface="Arial"/>
                <a:cs typeface="Arial"/>
              </a:rPr>
              <a:t>“Fighting</a:t>
            </a:r>
            <a:r>
              <a:rPr sz="1050" b="1" i="1" spc="-75" dirty="0">
                <a:latin typeface="Arial"/>
                <a:cs typeface="Arial"/>
              </a:rPr>
              <a:t> </a:t>
            </a:r>
            <a:r>
              <a:rPr sz="1050" b="1" i="1" spc="-5" dirty="0">
                <a:latin typeface="Arial"/>
                <a:cs typeface="Arial"/>
              </a:rPr>
              <a:t>Products”</a:t>
            </a:r>
            <a:endParaRPr sz="10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9544" y="3513835"/>
            <a:ext cx="1233170" cy="1306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0020" indent="-147955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160655" algn="l"/>
              </a:tabLst>
            </a:pPr>
            <a:r>
              <a:rPr sz="1050" b="1" dirty="0">
                <a:latin typeface="Arial"/>
                <a:cs typeface="Arial"/>
              </a:rPr>
              <a:t>EVENTEMP</a:t>
            </a:r>
            <a:endParaRPr sz="1050">
              <a:latin typeface="Arial"/>
              <a:cs typeface="Arial"/>
            </a:endParaRPr>
          </a:p>
          <a:p>
            <a:pPr marL="160020" indent="-147955">
              <a:lnSpc>
                <a:spcPct val="100000"/>
              </a:lnSpc>
              <a:buAutoNum type="arabicPeriod"/>
              <a:tabLst>
                <a:tab pos="160655" algn="l"/>
              </a:tabLst>
            </a:pPr>
            <a:r>
              <a:rPr sz="1050" b="1" spc="-5" dirty="0">
                <a:latin typeface="Arial"/>
                <a:cs typeface="Arial"/>
              </a:rPr>
              <a:t>Initial</a:t>
            </a:r>
            <a:r>
              <a:rPr sz="1050" b="1" spc="-6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CCIR</a:t>
            </a:r>
            <a:endParaRPr sz="1050">
              <a:latin typeface="Arial"/>
              <a:cs typeface="Arial"/>
            </a:endParaRPr>
          </a:p>
          <a:p>
            <a:pPr marL="160020" indent="-147955">
              <a:lnSpc>
                <a:spcPct val="100000"/>
              </a:lnSpc>
              <a:buAutoNum type="arabicPeriod"/>
              <a:tabLst>
                <a:tab pos="160655" algn="l"/>
              </a:tabLst>
            </a:pPr>
            <a:r>
              <a:rPr sz="1050" b="1" spc="-5" dirty="0">
                <a:latin typeface="Arial"/>
                <a:cs typeface="Arial"/>
              </a:rPr>
              <a:t>IC</a:t>
            </a:r>
            <a:r>
              <a:rPr sz="1050" b="1" spc="-5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SYNCHMAT</a:t>
            </a:r>
            <a:endParaRPr sz="1050">
              <a:latin typeface="Arial"/>
              <a:cs typeface="Arial"/>
            </a:endParaRPr>
          </a:p>
          <a:p>
            <a:pPr marL="160020" indent="-147955">
              <a:lnSpc>
                <a:spcPct val="100000"/>
              </a:lnSpc>
              <a:buAutoNum type="arabicPeriod"/>
              <a:tabLst>
                <a:tab pos="160655" algn="l"/>
              </a:tabLst>
            </a:pPr>
            <a:r>
              <a:rPr sz="1050" b="1" dirty="0">
                <a:latin typeface="Arial"/>
                <a:cs typeface="Arial"/>
              </a:rPr>
              <a:t>DST</a:t>
            </a:r>
            <a:endParaRPr sz="1050">
              <a:latin typeface="Arial"/>
              <a:cs typeface="Arial"/>
            </a:endParaRPr>
          </a:p>
          <a:p>
            <a:pPr marL="160020" indent="-147955">
              <a:lnSpc>
                <a:spcPct val="100000"/>
              </a:lnSpc>
              <a:buAutoNum type="arabicPeriod"/>
              <a:tabLst>
                <a:tab pos="160655" algn="l"/>
              </a:tabLst>
            </a:pPr>
            <a:r>
              <a:rPr sz="1050" b="1" dirty="0">
                <a:latin typeface="Arial"/>
                <a:cs typeface="Arial"/>
              </a:rPr>
              <a:t>HPTL</a:t>
            </a:r>
            <a:endParaRPr sz="1050">
              <a:latin typeface="Arial"/>
              <a:cs typeface="Arial"/>
            </a:endParaRPr>
          </a:p>
          <a:p>
            <a:pPr marL="160020" indent="-147955">
              <a:lnSpc>
                <a:spcPct val="100000"/>
              </a:lnSpc>
              <a:buAutoNum type="arabicPeriod"/>
              <a:tabLst>
                <a:tab pos="160655" algn="l"/>
              </a:tabLst>
            </a:pPr>
            <a:r>
              <a:rPr sz="1050" b="1" dirty="0">
                <a:latin typeface="Arial"/>
                <a:cs typeface="Arial"/>
              </a:rPr>
              <a:t>TGT</a:t>
            </a:r>
            <a:r>
              <a:rPr sz="1050" b="1" spc="-7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SYNCHMAT</a:t>
            </a:r>
            <a:endParaRPr sz="1050">
              <a:latin typeface="Arial"/>
              <a:cs typeface="Arial"/>
            </a:endParaRPr>
          </a:p>
          <a:p>
            <a:pPr marL="160020" indent="-147955">
              <a:lnSpc>
                <a:spcPct val="100000"/>
              </a:lnSpc>
              <a:buAutoNum type="arabicPeriod"/>
              <a:tabLst>
                <a:tab pos="160655" algn="l"/>
              </a:tabLst>
            </a:pPr>
            <a:r>
              <a:rPr sz="1050" b="1" spc="-5" dirty="0">
                <a:latin typeface="Arial"/>
                <a:cs typeface="Arial"/>
              </a:rPr>
              <a:t>SYNCHMAT</a:t>
            </a:r>
            <a:endParaRPr sz="1050">
              <a:latin typeface="Arial"/>
              <a:cs typeface="Arial"/>
            </a:endParaRPr>
          </a:p>
          <a:p>
            <a:pPr marL="160020" indent="-147955">
              <a:lnSpc>
                <a:spcPct val="100000"/>
              </a:lnSpc>
              <a:buAutoNum type="arabicPeriod"/>
              <a:tabLst>
                <a:tab pos="160655" algn="l"/>
              </a:tabLst>
            </a:pPr>
            <a:r>
              <a:rPr sz="1050" b="1" spc="-5" dirty="0">
                <a:latin typeface="Arial"/>
                <a:cs typeface="Arial"/>
              </a:rPr>
              <a:t>GRAPHICS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328570" y="1930654"/>
            <a:ext cx="998219" cy="632460"/>
            <a:chOff x="2328570" y="1930654"/>
            <a:chExt cx="998219" cy="632460"/>
          </a:xfrm>
        </p:grpSpPr>
        <p:sp>
          <p:nvSpPr>
            <p:cNvPr id="31" name="object 31"/>
            <p:cNvSpPr/>
            <p:nvPr/>
          </p:nvSpPr>
          <p:spPr>
            <a:xfrm>
              <a:off x="2752344" y="1937004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38862" y="0"/>
                  </a:lnTo>
                  <a:lnTo>
                    <a:pt x="38862" y="196596"/>
                  </a:lnTo>
                  <a:lnTo>
                    <a:pt x="0" y="196596"/>
                  </a:lnTo>
                  <a:lnTo>
                    <a:pt x="77724" y="274320"/>
                  </a:lnTo>
                  <a:lnTo>
                    <a:pt x="155448" y="196596"/>
                  </a:lnTo>
                  <a:lnTo>
                    <a:pt x="116586" y="196596"/>
                  </a:lnTo>
                  <a:lnTo>
                    <a:pt x="1165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752344" y="1937004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116586" y="196596"/>
                  </a:lnTo>
                  <a:lnTo>
                    <a:pt x="155448" y="196596"/>
                  </a:lnTo>
                  <a:lnTo>
                    <a:pt x="77724" y="274320"/>
                  </a:lnTo>
                  <a:lnTo>
                    <a:pt x="0" y="196596"/>
                  </a:lnTo>
                  <a:lnTo>
                    <a:pt x="38862" y="196596"/>
                  </a:lnTo>
                  <a:lnTo>
                    <a:pt x="38862" y="0"/>
                  </a:lnTo>
                  <a:lnTo>
                    <a:pt x="116586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43175" y="2283108"/>
              <a:ext cx="969010" cy="265430"/>
            </a:xfrm>
            <a:custGeom>
              <a:avLst/>
              <a:gdLst/>
              <a:ahLst/>
              <a:cxnLst/>
              <a:rect l="l" t="t" r="r" b="b"/>
              <a:pathLst>
                <a:path w="969010" h="265430">
                  <a:moveTo>
                    <a:pt x="87477" y="87346"/>
                  </a:moveTo>
                  <a:lnTo>
                    <a:pt x="116972" y="45547"/>
                  </a:lnTo>
                  <a:lnTo>
                    <a:pt x="160307" y="31178"/>
                  </a:lnTo>
                  <a:lnTo>
                    <a:pt x="217144" y="23846"/>
                  </a:lnTo>
                  <a:lnTo>
                    <a:pt x="242395" y="23314"/>
                  </a:lnTo>
                  <a:lnTo>
                    <a:pt x="267325" y="24354"/>
                  </a:lnTo>
                  <a:lnTo>
                    <a:pt x="291421" y="26918"/>
                  </a:lnTo>
                  <a:lnTo>
                    <a:pt x="314172" y="30958"/>
                  </a:lnTo>
                  <a:lnTo>
                    <a:pt x="344328" y="17293"/>
                  </a:lnTo>
                  <a:lnTo>
                    <a:pt x="384831" y="9272"/>
                  </a:lnTo>
                  <a:lnTo>
                    <a:pt x="430454" y="7491"/>
                  </a:lnTo>
                  <a:lnTo>
                    <a:pt x="475970" y="12543"/>
                  </a:lnTo>
                  <a:lnTo>
                    <a:pt x="483494" y="14162"/>
                  </a:lnTo>
                  <a:lnTo>
                    <a:pt x="490638" y="15972"/>
                  </a:lnTo>
                  <a:lnTo>
                    <a:pt x="497401" y="17972"/>
                  </a:lnTo>
                  <a:lnTo>
                    <a:pt x="503783" y="20163"/>
                  </a:lnTo>
                  <a:lnTo>
                    <a:pt x="527679" y="8727"/>
                  </a:lnTo>
                  <a:lnTo>
                    <a:pt x="560361" y="1827"/>
                  </a:lnTo>
                  <a:lnTo>
                    <a:pt x="597616" y="0"/>
                  </a:lnTo>
                  <a:lnTo>
                    <a:pt x="635228" y="3780"/>
                  </a:lnTo>
                  <a:lnTo>
                    <a:pt x="644904" y="5873"/>
                  </a:lnTo>
                  <a:lnTo>
                    <a:pt x="653865" y="8336"/>
                  </a:lnTo>
                  <a:lnTo>
                    <a:pt x="662017" y="11156"/>
                  </a:lnTo>
                  <a:lnTo>
                    <a:pt x="669264" y="14321"/>
                  </a:lnTo>
                  <a:lnTo>
                    <a:pt x="703258" y="4371"/>
                  </a:lnTo>
                  <a:lnTo>
                    <a:pt x="743479" y="160"/>
                  </a:lnTo>
                  <a:lnTo>
                    <a:pt x="785010" y="1855"/>
                  </a:lnTo>
                  <a:lnTo>
                    <a:pt x="822934" y="9622"/>
                  </a:lnTo>
                  <a:lnTo>
                    <a:pt x="836189" y="14601"/>
                  </a:lnTo>
                  <a:lnTo>
                    <a:pt x="846873" y="20306"/>
                  </a:lnTo>
                  <a:lnTo>
                    <a:pt x="854795" y="26606"/>
                  </a:lnTo>
                  <a:lnTo>
                    <a:pt x="859764" y="33371"/>
                  </a:lnTo>
                  <a:lnTo>
                    <a:pt x="902223" y="41316"/>
                  </a:lnTo>
                  <a:lnTo>
                    <a:pt x="932170" y="54262"/>
                  </a:lnTo>
                  <a:lnTo>
                    <a:pt x="946900" y="70447"/>
                  </a:lnTo>
                  <a:lnTo>
                    <a:pt x="943711" y="88108"/>
                  </a:lnTo>
                  <a:lnTo>
                    <a:pt x="942314" y="90140"/>
                  </a:lnTo>
                  <a:lnTo>
                    <a:pt x="940409" y="92045"/>
                  </a:lnTo>
                  <a:lnTo>
                    <a:pt x="938250" y="93950"/>
                  </a:lnTo>
                  <a:lnTo>
                    <a:pt x="964834" y="114121"/>
                  </a:lnTo>
                  <a:lnTo>
                    <a:pt x="949948" y="156368"/>
                  </a:lnTo>
                  <a:lnTo>
                    <a:pt x="910310" y="173325"/>
                  </a:lnTo>
                  <a:lnTo>
                    <a:pt x="858321" y="183005"/>
                  </a:lnTo>
                  <a:lnTo>
                    <a:pt x="839190" y="184501"/>
                  </a:lnTo>
                  <a:lnTo>
                    <a:pt x="828609" y="203269"/>
                  </a:lnTo>
                  <a:lnTo>
                    <a:pt x="800455" y="218537"/>
                  </a:lnTo>
                  <a:lnTo>
                    <a:pt x="758965" y="228756"/>
                  </a:lnTo>
                  <a:lnTo>
                    <a:pt x="708380" y="232380"/>
                  </a:lnTo>
                  <a:lnTo>
                    <a:pt x="690534" y="231836"/>
                  </a:lnTo>
                  <a:lnTo>
                    <a:pt x="673153" y="230411"/>
                  </a:lnTo>
                  <a:lnTo>
                    <a:pt x="656463" y="228129"/>
                  </a:lnTo>
                  <a:lnTo>
                    <a:pt x="640689" y="225014"/>
                  </a:lnTo>
                  <a:lnTo>
                    <a:pt x="612199" y="244840"/>
                  </a:lnTo>
                  <a:lnTo>
                    <a:pt x="567172" y="258558"/>
                  </a:lnTo>
                  <a:lnTo>
                    <a:pt x="511690" y="264965"/>
                  </a:lnTo>
                  <a:lnTo>
                    <a:pt x="451840" y="262860"/>
                  </a:lnTo>
                  <a:lnTo>
                    <a:pt x="427555" y="259218"/>
                  </a:lnTo>
                  <a:lnTo>
                    <a:pt x="405485" y="254113"/>
                  </a:lnTo>
                  <a:lnTo>
                    <a:pt x="386081" y="247697"/>
                  </a:lnTo>
                  <a:lnTo>
                    <a:pt x="369798" y="240127"/>
                  </a:lnTo>
                  <a:lnTo>
                    <a:pt x="318299" y="247838"/>
                  </a:lnTo>
                  <a:lnTo>
                    <a:pt x="264861" y="249118"/>
                  </a:lnTo>
                  <a:lnTo>
                    <a:pt x="213399" y="244333"/>
                  </a:lnTo>
                  <a:lnTo>
                    <a:pt x="167825" y="233848"/>
                  </a:lnTo>
                  <a:lnTo>
                    <a:pt x="132054" y="218029"/>
                  </a:lnTo>
                  <a:lnTo>
                    <a:pt x="130784" y="217140"/>
                  </a:lnTo>
                  <a:lnTo>
                    <a:pt x="130276" y="216759"/>
                  </a:lnTo>
                  <a:lnTo>
                    <a:pt x="91521" y="215620"/>
                  </a:lnTo>
                  <a:lnTo>
                    <a:pt x="33728" y="198721"/>
                  </a:lnTo>
                  <a:lnTo>
                    <a:pt x="21484" y="177053"/>
                  </a:lnTo>
                  <a:lnTo>
                    <a:pt x="25850" y="169372"/>
                  </a:lnTo>
                  <a:lnTo>
                    <a:pt x="34549" y="162238"/>
                  </a:lnTo>
                  <a:lnTo>
                    <a:pt x="47345" y="155926"/>
                  </a:lnTo>
                  <a:lnTo>
                    <a:pt x="18530" y="146288"/>
                  </a:lnTo>
                  <a:lnTo>
                    <a:pt x="2371" y="133685"/>
                  </a:lnTo>
                  <a:lnTo>
                    <a:pt x="0" y="119725"/>
                  </a:lnTo>
                  <a:lnTo>
                    <a:pt x="12547" y="106015"/>
                  </a:lnTo>
                  <a:lnTo>
                    <a:pt x="26421" y="99145"/>
                  </a:lnTo>
                  <a:lnTo>
                    <a:pt x="43916" y="93727"/>
                  </a:lnTo>
                  <a:lnTo>
                    <a:pt x="64267" y="89977"/>
                  </a:lnTo>
                  <a:lnTo>
                    <a:pt x="86715" y="88108"/>
                  </a:lnTo>
                  <a:lnTo>
                    <a:pt x="87477" y="87346"/>
                  </a:lnTo>
                  <a:close/>
                </a:path>
                <a:path w="969010" h="265430">
                  <a:moveTo>
                    <a:pt x="105257" y="159736"/>
                  </a:moveTo>
                  <a:lnTo>
                    <a:pt x="90439" y="159767"/>
                  </a:lnTo>
                  <a:lnTo>
                    <a:pt x="75872" y="158942"/>
                  </a:lnTo>
                  <a:lnTo>
                    <a:pt x="61805" y="157307"/>
                  </a:lnTo>
                  <a:lnTo>
                    <a:pt x="48488" y="154910"/>
                  </a:lnTo>
                </a:path>
                <a:path w="969010" h="265430">
                  <a:moveTo>
                    <a:pt x="155422" y="213330"/>
                  </a:moveTo>
                  <a:lnTo>
                    <a:pt x="147421" y="214473"/>
                  </a:lnTo>
                  <a:lnTo>
                    <a:pt x="139039" y="215235"/>
                  </a:lnTo>
                  <a:lnTo>
                    <a:pt x="130530" y="215616"/>
                  </a:lnTo>
                </a:path>
                <a:path w="969010" h="265430">
                  <a:moveTo>
                    <a:pt x="369671" y="238984"/>
                  </a:moveTo>
                  <a:lnTo>
                    <a:pt x="363702" y="235682"/>
                  </a:lnTo>
                  <a:lnTo>
                    <a:pt x="358622" y="232126"/>
                  </a:lnTo>
                  <a:lnTo>
                    <a:pt x="354685" y="228316"/>
                  </a:lnTo>
                </a:path>
                <a:path w="969010" h="265430">
                  <a:moveTo>
                    <a:pt x="646785" y="212441"/>
                  </a:moveTo>
                  <a:lnTo>
                    <a:pt x="645896" y="216378"/>
                  </a:lnTo>
                  <a:lnTo>
                    <a:pt x="643864" y="220315"/>
                  </a:lnTo>
                  <a:lnTo>
                    <a:pt x="640816" y="224125"/>
                  </a:lnTo>
                </a:path>
                <a:path w="969010" h="265430">
                  <a:moveTo>
                    <a:pt x="765657" y="139924"/>
                  </a:moveTo>
                  <a:lnTo>
                    <a:pt x="796141" y="147645"/>
                  </a:lnTo>
                  <a:lnTo>
                    <a:pt x="819219" y="157974"/>
                  </a:lnTo>
                  <a:lnTo>
                    <a:pt x="833772" y="170231"/>
                  </a:lnTo>
                  <a:lnTo>
                    <a:pt x="838682" y="183739"/>
                  </a:lnTo>
                </a:path>
                <a:path w="969010" h="265430">
                  <a:moveTo>
                    <a:pt x="937742" y="93315"/>
                  </a:moveTo>
                  <a:lnTo>
                    <a:pt x="931592" y="97928"/>
                  </a:lnTo>
                  <a:lnTo>
                    <a:pt x="924073" y="102221"/>
                  </a:lnTo>
                  <a:lnTo>
                    <a:pt x="915292" y="106156"/>
                  </a:lnTo>
                  <a:lnTo>
                    <a:pt x="905357" y="109698"/>
                  </a:lnTo>
                </a:path>
                <a:path w="969010" h="265430">
                  <a:moveTo>
                    <a:pt x="859891" y="32355"/>
                  </a:moveTo>
                  <a:lnTo>
                    <a:pt x="861034" y="34895"/>
                  </a:lnTo>
                  <a:lnTo>
                    <a:pt x="861669" y="37562"/>
                  </a:lnTo>
                  <a:lnTo>
                    <a:pt x="861542" y="40102"/>
                  </a:lnTo>
                </a:path>
                <a:path w="969010" h="265430">
                  <a:moveTo>
                    <a:pt x="652373" y="23338"/>
                  </a:moveTo>
                  <a:lnTo>
                    <a:pt x="656564" y="19782"/>
                  </a:lnTo>
                  <a:lnTo>
                    <a:pt x="662279" y="16480"/>
                  </a:lnTo>
                  <a:lnTo>
                    <a:pt x="669010" y="13432"/>
                  </a:lnTo>
                </a:path>
                <a:path w="969010" h="265430">
                  <a:moveTo>
                    <a:pt x="496798" y="28037"/>
                  </a:moveTo>
                  <a:lnTo>
                    <a:pt x="498449" y="25116"/>
                  </a:lnTo>
                  <a:lnTo>
                    <a:pt x="501116" y="22195"/>
                  </a:lnTo>
                  <a:lnTo>
                    <a:pt x="504799" y="19528"/>
                  </a:lnTo>
                </a:path>
                <a:path w="969010" h="265430">
                  <a:moveTo>
                    <a:pt x="314045" y="30958"/>
                  </a:moveTo>
                  <a:lnTo>
                    <a:pt x="321877" y="32765"/>
                  </a:lnTo>
                  <a:lnTo>
                    <a:pt x="329364" y="34752"/>
                  </a:lnTo>
                  <a:lnTo>
                    <a:pt x="336494" y="36905"/>
                  </a:lnTo>
                  <a:lnTo>
                    <a:pt x="343255" y="39213"/>
                  </a:lnTo>
                </a:path>
                <a:path w="969010" h="265430">
                  <a:moveTo>
                    <a:pt x="92557" y="95982"/>
                  </a:moveTo>
                  <a:lnTo>
                    <a:pt x="90271" y="93188"/>
                  </a:lnTo>
                  <a:lnTo>
                    <a:pt x="88620" y="90267"/>
                  </a:lnTo>
                  <a:lnTo>
                    <a:pt x="87477" y="87346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549779" y="2312669"/>
            <a:ext cx="5537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Out</a:t>
            </a:r>
            <a:r>
              <a:rPr sz="1000" b="1" spc="-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Puts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610867" y="2643885"/>
            <a:ext cx="2578735" cy="4084954"/>
            <a:chOff x="1610867" y="2643885"/>
            <a:chExt cx="2578735" cy="4084954"/>
          </a:xfrm>
        </p:grpSpPr>
        <p:sp>
          <p:nvSpPr>
            <p:cNvPr id="36" name="object 36"/>
            <p:cNvSpPr/>
            <p:nvPr/>
          </p:nvSpPr>
          <p:spPr>
            <a:xfrm>
              <a:off x="2738627" y="2650235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38862" y="0"/>
                  </a:lnTo>
                  <a:lnTo>
                    <a:pt x="38862" y="196596"/>
                  </a:lnTo>
                  <a:lnTo>
                    <a:pt x="0" y="196596"/>
                  </a:lnTo>
                  <a:lnTo>
                    <a:pt x="77724" y="274319"/>
                  </a:lnTo>
                  <a:lnTo>
                    <a:pt x="155448" y="196596"/>
                  </a:lnTo>
                  <a:lnTo>
                    <a:pt x="116586" y="196596"/>
                  </a:lnTo>
                  <a:lnTo>
                    <a:pt x="1165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738627" y="2650235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116586" y="196596"/>
                  </a:lnTo>
                  <a:lnTo>
                    <a:pt x="155448" y="196596"/>
                  </a:lnTo>
                  <a:lnTo>
                    <a:pt x="77724" y="274319"/>
                  </a:lnTo>
                  <a:lnTo>
                    <a:pt x="0" y="196596"/>
                  </a:lnTo>
                  <a:lnTo>
                    <a:pt x="38862" y="196596"/>
                  </a:lnTo>
                  <a:lnTo>
                    <a:pt x="38862" y="0"/>
                  </a:lnTo>
                  <a:lnTo>
                    <a:pt x="116586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0867" y="3098291"/>
              <a:ext cx="2578608" cy="3630167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2212975" y="2914268"/>
            <a:ext cx="4997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I</a:t>
            </a:r>
            <a:r>
              <a:rPr sz="1000" b="1" spc="5" dirty="0">
                <a:latin typeface="Arial"/>
                <a:cs typeface="Arial"/>
              </a:rPr>
              <a:t>T</a:t>
            </a: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15" dirty="0">
                <a:latin typeface="Arial"/>
                <a:cs typeface="Arial"/>
              </a:rPr>
              <a:t>M</a:t>
            </a:r>
            <a:r>
              <a:rPr sz="1000" b="1" spc="-5" dirty="0">
                <a:latin typeface="Arial"/>
                <a:cs typeface="Arial"/>
              </a:rPr>
              <a:t>P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658872" y="3255645"/>
            <a:ext cx="28638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OBJ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140710" y="3457447"/>
            <a:ext cx="2794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F</a:t>
            </a:r>
            <a:r>
              <a:rPr sz="600" b="1" spc="-5" dirty="0">
                <a:latin typeface="Arial"/>
                <a:cs typeface="Arial"/>
              </a:rPr>
              <a:t>EEDS</a:t>
            </a:r>
            <a:endParaRPr sz="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70022" y="5198745"/>
            <a:ext cx="4464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F</a:t>
            </a:r>
            <a:r>
              <a:rPr sz="1000" b="1" spc="-10" dirty="0">
                <a:latin typeface="Arial"/>
                <a:cs typeface="Arial"/>
              </a:rPr>
              <a:t>EE</a:t>
            </a:r>
            <a:r>
              <a:rPr sz="1000" b="1" spc="-5" dirty="0">
                <a:latin typeface="Arial"/>
                <a:cs typeface="Arial"/>
              </a:rPr>
              <a:t>DS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710689" y="3998722"/>
            <a:ext cx="1165860" cy="899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EVENT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TEMPLATE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80%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Complete</a:t>
            </a:r>
            <a:endParaRPr sz="1000">
              <a:latin typeface="Arial"/>
              <a:cs typeface="Arial"/>
            </a:endParaRPr>
          </a:p>
          <a:p>
            <a:pPr marL="425450" marR="676910" algn="just">
              <a:lnSpc>
                <a:spcPct val="100000"/>
              </a:lnSpc>
              <a:spcBef>
                <a:spcPts val="880"/>
              </a:spcBef>
            </a:pPr>
            <a:r>
              <a:rPr sz="600" b="1" dirty="0">
                <a:latin typeface="Arial"/>
                <a:cs typeface="Arial"/>
              </a:rPr>
              <a:t>F  E  E  </a:t>
            </a:r>
            <a:r>
              <a:rPr sz="600" b="1" spc="-5" dirty="0">
                <a:latin typeface="Arial"/>
                <a:cs typeface="Arial"/>
              </a:rPr>
              <a:t>D  </a:t>
            </a:r>
            <a:r>
              <a:rPr sz="600" b="1" dirty="0"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852422" y="4972050"/>
            <a:ext cx="424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4" marR="5080" indent="-1397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Initi</a:t>
            </a:r>
            <a:r>
              <a:rPr sz="1200" b="1" spc="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l 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spc="-10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IR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703070" y="5339334"/>
            <a:ext cx="7239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latin typeface="Arial"/>
                <a:cs typeface="Arial"/>
              </a:rPr>
              <a:t>50%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Complete</a:t>
            </a:r>
            <a:endParaRPr sz="8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997455" y="6164986"/>
            <a:ext cx="3251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Initi</a:t>
            </a:r>
            <a:r>
              <a:rPr sz="900" b="1" spc="-5" dirty="0">
                <a:latin typeface="Arial"/>
                <a:cs typeface="Arial"/>
              </a:rPr>
              <a:t>a</a:t>
            </a:r>
            <a:r>
              <a:rPr sz="900" b="1" dirty="0">
                <a:latin typeface="Arial"/>
                <a:cs typeface="Arial"/>
              </a:rPr>
              <a:t>l</a:t>
            </a:r>
            <a:endParaRPr sz="9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791716" y="6302146"/>
            <a:ext cx="737870" cy="393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Collection 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Synch</a:t>
            </a:r>
            <a:r>
              <a:rPr sz="900" b="1" spc="-5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Matrix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600" b="1" spc="-5" dirty="0">
                <a:latin typeface="Arial"/>
                <a:cs typeface="Arial"/>
              </a:rPr>
              <a:t>20%</a:t>
            </a:r>
            <a:r>
              <a:rPr sz="600" b="1" spc="-2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Complete</a:t>
            </a:r>
            <a:endParaRPr sz="6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115439" y="5584342"/>
            <a:ext cx="806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F  E  E  </a:t>
            </a:r>
            <a:r>
              <a:rPr sz="600" b="1" spc="-5" dirty="0">
                <a:latin typeface="Arial"/>
                <a:cs typeface="Arial"/>
              </a:rPr>
              <a:t>D  </a:t>
            </a:r>
            <a:r>
              <a:rPr sz="600" b="1" dirty="0">
                <a:latin typeface="Arial"/>
                <a:cs typeface="Arial"/>
              </a:rPr>
              <a:t>S</a:t>
            </a:r>
            <a:endParaRPr sz="6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675638" y="3464178"/>
            <a:ext cx="125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384805" y="4907407"/>
            <a:ext cx="125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412238" y="6005271"/>
            <a:ext cx="1250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608959" y="3166109"/>
            <a:ext cx="4254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480" algn="just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High </a:t>
            </a:r>
            <a:r>
              <a:rPr sz="1200" b="1" spc="-325" dirty="0">
                <a:latin typeface="Arial"/>
                <a:cs typeface="Arial"/>
              </a:rPr>
              <a:t> </a:t>
            </a:r>
            <a:r>
              <a:rPr sz="1200" b="1" spc="-60" dirty="0">
                <a:latin typeface="Arial"/>
                <a:cs typeface="Arial"/>
              </a:rPr>
              <a:t>V</a:t>
            </a:r>
            <a:r>
              <a:rPr sz="1200" b="1" spc="-5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lue  TGT</a:t>
            </a:r>
            <a:endParaRPr sz="1200">
              <a:latin typeface="Arial"/>
              <a:cs typeface="Arial"/>
            </a:endParaRPr>
          </a:p>
          <a:p>
            <a:pPr marL="762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List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4271670" y="1964182"/>
            <a:ext cx="998219" cy="633730"/>
            <a:chOff x="4271670" y="1964182"/>
            <a:chExt cx="998219" cy="633730"/>
          </a:xfrm>
        </p:grpSpPr>
        <p:sp>
          <p:nvSpPr>
            <p:cNvPr id="54" name="object 54"/>
            <p:cNvSpPr/>
            <p:nvPr/>
          </p:nvSpPr>
          <p:spPr>
            <a:xfrm>
              <a:off x="4696967" y="1970532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38862" y="0"/>
                  </a:lnTo>
                  <a:lnTo>
                    <a:pt x="38862" y="196595"/>
                  </a:lnTo>
                  <a:lnTo>
                    <a:pt x="0" y="196595"/>
                  </a:lnTo>
                  <a:lnTo>
                    <a:pt x="77724" y="274319"/>
                  </a:lnTo>
                  <a:lnTo>
                    <a:pt x="155448" y="196595"/>
                  </a:lnTo>
                  <a:lnTo>
                    <a:pt x="116586" y="196595"/>
                  </a:lnTo>
                  <a:lnTo>
                    <a:pt x="1165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696967" y="1970532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116586" y="196595"/>
                  </a:lnTo>
                  <a:lnTo>
                    <a:pt x="155448" y="196595"/>
                  </a:lnTo>
                  <a:lnTo>
                    <a:pt x="77724" y="274319"/>
                  </a:lnTo>
                  <a:lnTo>
                    <a:pt x="0" y="196595"/>
                  </a:lnTo>
                  <a:lnTo>
                    <a:pt x="38862" y="196595"/>
                  </a:lnTo>
                  <a:lnTo>
                    <a:pt x="38862" y="0"/>
                  </a:lnTo>
                  <a:lnTo>
                    <a:pt x="116586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286275" y="2318160"/>
              <a:ext cx="969010" cy="265430"/>
            </a:xfrm>
            <a:custGeom>
              <a:avLst/>
              <a:gdLst/>
              <a:ahLst/>
              <a:cxnLst/>
              <a:rect l="l" t="t" r="r" b="b"/>
              <a:pathLst>
                <a:path w="969010" h="265430">
                  <a:moveTo>
                    <a:pt x="87477" y="87346"/>
                  </a:moveTo>
                  <a:lnTo>
                    <a:pt x="116972" y="45547"/>
                  </a:lnTo>
                  <a:lnTo>
                    <a:pt x="160307" y="31178"/>
                  </a:lnTo>
                  <a:lnTo>
                    <a:pt x="217144" y="23846"/>
                  </a:lnTo>
                  <a:lnTo>
                    <a:pt x="242395" y="23314"/>
                  </a:lnTo>
                  <a:lnTo>
                    <a:pt x="267325" y="24354"/>
                  </a:lnTo>
                  <a:lnTo>
                    <a:pt x="291421" y="26918"/>
                  </a:lnTo>
                  <a:lnTo>
                    <a:pt x="314172" y="30958"/>
                  </a:lnTo>
                  <a:lnTo>
                    <a:pt x="344328" y="17293"/>
                  </a:lnTo>
                  <a:lnTo>
                    <a:pt x="384831" y="9272"/>
                  </a:lnTo>
                  <a:lnTo>
                    <a:pt x="430454" y="7491"/>
                  </a:lnTo>
                  <a:lnTo>
                    <a:pt x="475970" y="12543"/>
                  </a:lnTo>
                  <a:lnTo>
                    <a:pt x="483494" y="14162"/>
                  </a:lnTo>
                  <a:lnTo>
                    <a:pt x="490638" y="15972"/>
                  </a:lnTo>
                  <a:lnTo>
                    <a:pt x="497401" y="17972"/>
                  </a:lnTo>
                  <a:lnTo>
                    <a:pt x="503783" y="20163"/>
                  </a:lnTo>
                  <a:lnTo>
                    <a:pt x="527679" y="8727"/>
                  </a:lnTo>
                  <a:lnTo>
                    <a:pt x="560361" y="1827"/>
                  </a:lnTo>
                  <a:lnTo>
                    <a:pt x="597616" y="0"/>
                  </a:lnTo>
                  <a:lnTo>
                    <a:pt x="635228" y="3780"/>
                  </a:lnTo>
                  <a:lnTo>
                    <a:pt x="644904" y="5873"/>
                  </a:lnTo>
                  <a:lnTo>
                    <a:pt x="653865" y="8336"/>
                  </a:lnTo>
                  <a:lnTo>
                    <a:pt x="662017" y="11156"/>
                  </a:lnTo>
                  <a:lnTo>
                    <a:pt x="669264" y="14321"/>
                  </a:lnTo>
                  <a:lnTo>
                    <a:pt x="703258" y="4371"/>
                  </a:lnTo>
                  <a:lnTo>
                    <a:pt x="743479" y="160"/>
                  </a:lnTo>
                  <a:lnTo>
                    <a:pt x="785010" y="1855"/>
                  </a:lnTo>
                  <a:lnTo>
                    <a:pt x="822934" y="9622"/>
                  </a:lnTo>
                  <a:lnTo>
                    <a:pt x="836189" y="14601"/>
                  </a:lnTo>
                  <a:lnTo>
                    <a:pt x="846873" y="20306"/>
                  </a:lnTo>
                  <a:lnTo>
                    <a:pt x="854795" y="26606"/>
                  </a:lnTo>
                  <a:lnTo>
                    <a:pt x="859764" y="33371"/>
                  </a:lnTo>
                  <a:lnTo>
                    <a:pt x="902223" y="41316"/>
                  </a:lnTo>
                  <a:lnTo>
                    <a:pt x="932170" y="54262"/>
                  </a:lnTo>
                  <a:lnTo>
                    <a:pt x="946900" y="70447"/>
                  </a:lnTo>
                  <a:lnTo>
                    <a:pt x="943711" y="88108"/>
                  </a:lnTo>
                  <a:lnTo>
                    <a:pt x="942314" y="90140"/>
                  </a:lnTo>
                  <a:lnTo>
                    <a:pt x="940409" y="92045"/>
                  </a:lnTo>
                  <a:lnTo>
                    <a:pt x="938250" y="93950"/>
                  </a:lnTo>
                  <a:lnTo>
                    <a:pt x="964834" y="114121"/>
                  </a:lnTo>
                  <a:lnTo>
                    <a:pt x="949948" y="156368"/>
                  </a:lnTo>
                  <a:lnTo>
                    <a:pt x="910310" y="173325"/>
                  </a:lnTo>
                  <a:lnTo>
                    <a:pt x="858321" y="183005"/>
                  </a:lnTo>
                  <a:lnTo>
                    <a:pt x="839190" y="184501"/>
                  </a:lnTo>
                  <a:lnTo>
                    <a:pt x="828609" y="203269"/>
                  </a:lnTo>
                  <a:lnTo>
                    <a:pt x="800455" y="218537"/>
                  </a:lnTo>
                  <a:lnTo>
                    <a:pt x="758965" y="228756"/>
                  </a:lnTo>
                  <a:lnTo>
                    <a:pt x="708380" y="232380"/>
                  </a:lnTo>
                  <a:lnTo>
                    <a:pt x="690534" y="231836"/>
                  </a:lnTo>
                  <a:lnTo>
                    <a:pt x="673153" y="230411"/>
                  </a:lnTo>
                  <a:lnTo>
                    <a:pt x="656462" y="228129"/>
                  </a:lnTo>
                  <a:lnTo>
                    <a:pt x="640689" y="225014"/>
                  </a:lnTo>
                  <a:lnTo>
                    <a:pt x="612199" y="244840"/>
                  </a:lnTo>
                  <a:lnTo>
                    <a:pt x="567172" y="258558"/>
                  </a:lnTo>
                  <a:lnTo>
                    <a:pt x="511690" y="264965"/>
                  </a:lnTo>
                  <a:lnTo>
                    <a:pt x="451840" y="262860"/>
                  </a:lnTo>
                  <a:lnTo>
                    <a:pt x="427555" y="259218"/>
                  </a:lnTo>
                  <a:lnTo>
                    <a:pt x="405485" y="254113"/>
                  </a:lnTo>
                  <a:lnTo>
                    <a:pt x="386081" y="247697"/>
                  </a:lnTo>
                  <a:lnTo>
                    <a:pt x="369798" y="240127"/>
                  </a:lnTo>
                  <a:lnTo>
                    <a:pt x="318299" y="247838"/>
                  </a:lnTo>
                  <a:lnTo>
                    <a:pt x="264861" y="249118"/>
                  </a:lnTo>
                  <a:lnTo>
                    <a:pt x="213399" y="244333"/>
                  </a:lnTo>
                  <a:lnTo>
                    <a:pt x="167825" y="233848"/>
                  </a:lnTo>
                  <a:lnTo>
                    <a:pt x="132054" y="218029"/>
                  </a:lnTo>
                  <a:lnTo>
                    <a:pt x="130784" y="217140"/>
                  </a:lnTo>
                  <a:lnTo>
                    <a:pt x="130276" y="216759"/>
                  </a:lnTo>
                  <a:lnTo>
                    <a:pt x="91521" y="215620"/>
                  </a:lnTo>
                  <a:lnTo>
                    <a:pt x="33728" y="198721"/>
                  </a:lnTo>
                  <a:lnTo>
                    <a:pt x="21484" y="177053"/>
                  </a:lnTo>
                  <a:lnTo>
                    <a:pt x="25850" y="169372"/>
                  </a:lnTo>
                  <a:lnTo>
                    <a:pt x="34549" y="162238"/>
                  </a:lnTo>
                  <a:lnTo>
                    <a:pt x="47345" y="155926"/>
                  </a:lnTo>
                  <a:lnTo>
                    <a:pt x="18530" y="146288"/>
                  </a:lnTo>
                  <a:lnTo>
                    <a:pt x="2371" y="133685"/>
                  </a:lnTo>
                  <a:lnTo>
                    <a:pt x="0" y="119725"/>
                  </a:lnTo>
                  <a:lnTo>
                    <a:pt x="12547" y="106015"/>
                  </a:lnTo>
                  <a:lnTo>
                    <a:pt x="26421" y="99145"/>
                  </a:lnTo>
                  <a:lnTo>
                    <a:pt x="43916" y="93727"/>
                  </a:lnTo>
                  <a:lnTo>
                    <a:pt x="64267" y="89977"/>
                  </a:lnTo>
                  <a:lnTo>
                    <a:pt x="86715" y="88108"/>
                  </a:lnTo>
                  <a:lnTo>
                    <a:pt x="87477" y="87346"/>
                  </a:lnTo>
                  <a:close/>
                </a:path>
                <a:path w="969010" h="265430">
                  <a:moveTo>
                    <a:pt x="105257" y="159736"/>
                  </a:moveTo>
                  <a:lnTo>
                    <a:pt x="90439" y="159767"/>
                  </a:lnTo>
                  <a:lnTo>
                    <a:pt x="75872" y="158942"/>
                  </a:lnTo>
                  <a:lnTo>
                    <a:pt x="61805" y="157307"/>
                  </a:lnTo>
                  <a:lnTo>
                    <a:pt x="48488" y="154910"/>
                  </a:lnTo>
                </a:path>
                <a:path w="969010" h="265430">
                  <a:moveTo>
                    <a:pt x="155422" y="213330"/>
                  </a:moveTo>
                  <a:lnTo>
                    <a:pt x="147421" y="214473"/>
                  </a:lnTo>
                  <a:lnTo>
                    <a:pt x="139039" y="215235"/>
                  </a:lnTo>
                  <a:lnTo>
                    <a:pt x="130530" y="215616"/>
                  </a:lnTo>
                </a:path>
                <a:path w="969010" h="265430">
                  <a:moveTo>
                    <a:pt x="369671" y="238984"/>
                  </a:moveTo>
                  <a:lnTo>
                    <a:pt x="363702" y="235682"/>
                  </a:lnTo>
                  <a:lnTo>
                    <a:pt x="358622" y="232126"/>
                  </a:lnTo>
                  <a:lnTo>
                    <a:pt x="354685" y="228316"/>
                  </a:lnTo>
                </a:path>
                <a:path w="969010" h="265430">
                  <a:moveTo>
                    <a:pt x="646785" y="212441"/>
                  </a:moveTo>
                  <a:lnTo>
                    <a:pt x="645896" y="216378"/>
                  </a:lnTo>
                  <a:lnTo>
                    <a:pt x="643864" y="220315"/>
                  </a:lnTo>
                  <a:lnTo>
                    <a:pt x="640816" y="224125"/>
                  </a:lnTo>
                </a:path>
                <a:path w="969010" h="265430">
                  <a:moveTo>
                    <a:pt x="765657" y="139924"/>
                  </a:moveTo>
                  <a:lnTo>
                    <a:pt x="796141" y="147645"/>
                  </a:lnTo>
                  <a:lnTo>
                    <a:pt x="819219" y="157974"/>
                  </a:lnTo>
                  <a:lnTo>
                    <a:pt x="833772" y="170231"/>
                  </a:lnTo>
                  <a:lnTo>
                    <a:pt x="838682" y="183739"/>
                  </a:lnTo>
                </a:path>
                <a:path w="969010" h="265430">
                  <a:moveTo>
                    <a:pt x="937742" y="93315"/>
                  </a:moveTo>
                  <a:lnTo>
                    <a:pt x="931592" y="97928"/>
                  </a:lnTo>
                  <a:lnTo>
                    <a:pt x="924073" y="102221"/>
                  </a:lnTo>
                  <a:lnTo>
                    <a:pt x="915292" y="106156"/>
                  </a:lnTo>
                  <a:lnTo>
                    <a:pt x="905357" y="109698"/>
                  </a:lnTo>
                </a:path>
                <a:path w="969010" h="265430">
                  <a:moveTo>
                    <a:pt x="859891" y="32355"/>
                  </a:moveTo>
                  <a:lnTo>
                    <a:pt x="861034" y="34895"/>
                  </a:lnTo>
                  <a:lnTo>
                    <a:pt x="861669" y="37562"/>
                  </a:lnTo>
                  <a:lnTo>
                    <a:pt x="861542" y="40102"/>
                  </a:lnTo>
                </a:path>
                <a:path w="969010" h="265430">
                  <a:moveTo>
                    <a:pt x="652373" y="23338"/>
                  </a:moveTo>
                  <a:lnTo>
                    <a:pt x="656564" y="19782"/>
                  </a:lnTo>
                  <a:lnTo>
                    <a:pt x="662279" y="16480"/>
                  </a:lnTo>
                  <a:lnTo>
                    <a:pt x="669010" y="13432"/>
                  </a:lnTo>
                </a:path>
                <a:path w="969010" h="265430">
                  <a:moveTo>
                    <a:pt x="496798" y="28037"/>
                  </a:moveTo>
                  <a:lnTo>
                    <a:pt x="498449" y="25116"/>
                  </a:lnTo>
                  <a:lnTo>
                    <a:pt x="501116" y="22195"/>
                  </a:lnTo>
                  <a:lnTo>
                    <a:pt x="504799" y="19528"/>
                  </a:lnTo>
                </a:path>
                <a:path w="969010" h="265430">
                  <a:moveTo>
                    <a:pt x="314045" y="30958"/>
                  </a:moveTo>
                  <a:lnTo>
                    <a:pt x="321877" y="32765"/>
                  </a:lnTo>
                  <a:lnTo>
                    <a:pt x="329364" y="34752"/>
                  </a:lnTo>
                  <a:lnTo>
                    <a:pt x="336494" y="36905"/>
                  </a:lnTo>
                  <a:lnTo>
                    <a:pt x="343255" y="39213"/>
                  </a:lnTo>
                </a:path>
                <a:path w="969010" h="265430">
                  <a:moveTo>
                    <a:pt x="92557" y="95982"/>
                  </a:moveTo>
                  <a:lnTo>
                    <a:pt x="90271" y="93188"/>
                  </a:lnTo>
                  <a:lnTo>
                    <a:pt x="88620" y="90267"/>
                  </a:lnTo>
                  <a:lnTo>
                    <a:pt x="87477" y="87346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4494021" y="2346705"/>
            <a:ext cx="5537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Out</a:t>
            </a:r>
            <a:r>
              <a:rPr sz="1000" b="1" spc="-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Puts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4676902" y="2677414"/>
            <a:ext cx="168275" cy="287020"/>
            <a:chOff x="4676902" y="2677414"/>
            <a:chExt cx="168275" cy="287020"/>
          </a:xfrm>
        </p:grpSpPr>
        <p:sp>
          <p:nvSpPr>
            <p:cNvPr id="59" name="object 59"/>
            <p:cNvSpPr/>
            <p:nvPr/>
          </p:nvSpPr>
          <p:spPr>
            <a:xfrm>
              <a:off x="4683252" y="2683764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38862" y="0"/>
                  </a:lnTo>
                  <a:lnTo>
                    <a:pt x="38862" y="196596"/>
                  </a:lnTo>
                  <a:lnTo>
                    <a:pt x="0" y="196596"/>
                  </a:lnTo>
                  <a:lnTo>
                    <a:pt x="77724" y="274320"/>
                  </a:lnTo>
                  <a:lnTo>
                    <a:pt x="155448" y="196596"/>
                  </a:lnTo>
                  <a:lnTo>
                    <a:pt x="116586" y="196596"/>
                  </a:lnTo>
                  <a:lnTo>
                    <a:pt x="1165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683252" y="2683764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116586" y="196596"/>
                  </a:lnTo>
                  <a:lnTo>
                    <a:pt x="155448" y="196596"/>
                  </a:lnTo>
                  <a:lnTo>
                    <a:pt x="77724" y="274320"/>
                  </a:lnTo>
                  <a:lnTo>
                    <a:pt x="0" y="196596"/>
                  </a:lnTo>
                  <a:lnTo>
                    <a:pt x="38862" y="196596"/>
                  </a:lnTo>
                  <a:lnTo>
                    <a:pt x="38862" y="0"/>
                  </a:lnTo>
                  <a:lnTo>
                    <a:pt x="116586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5513070" y="1218438"/>
            <a:ext cx="777240" cy="67691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69850" rIns="0" bIns="0" rtlCol="0">
            <a:spAutoFit/>
          </a:bodyPr>
          <a:lstStyle/>
          <a:p>
            <a:pPr marL="10795" algn="ctr">
              <a:lnSpc>
                <a:spcPct val="100000"/>
              </a:lnSpc>
              <a:spcBef>
                <a:spcPts val="550"/>
              </a:spcBef>
            </a:pPr>
            <a:r>
              <a:rPr sz="1200" b="1" spc="-5" dirty="0">
                <a:latin typeface="Arial"/>
                <a:cs typeface="Arial"/>
              </a:rPr>
              <a:t>COA</a:t>
            </a:r>
            <a:endParaRPr sz="1200">
              <a:latin typeface="Arial"/>
              <a:cs typeface="Arial"/>
            </a:endParaRPr>
          </a:p>
          <a:p>
            <a:pPr marL="5080" algn="ctr">
              <a:lnSpc>
                <a:spcPct val="100000"/>
              </a:lnSpc>
            </a:pPr>
            <a:r>
              <a:rPr sz="1200" b="1" spc="-10" dirty="0">
                <a:latin typeface="Arial"/>
                <a:cs typeface="Arial"/>
              </a:rPr>
              <a:t>Analysis</a:t>
            </a:r>
            <a:endParaRPr sz="1200">
              <a:latin typeface="Arial"/>
              <a:cs typeface="Arial"/>
            </a:endParaRPr>
          </a:p>
          <a:p>
            <a:pPr marL="3175" algn="ctr">
              <a:lnSpc>
                <a:spcPct val="100000"/>
              </a:lnSpc>
              <a:spcBef>
                <a:spcPts val="15"/>
              </a:spcBef>
            </a:pPr>
            <a:r>
              <a:rPr sz="900" b="1" dirty="0">
                <a:latin typeface="Arial"/>
                <a:cs typeface="Arial"/>
              </a:rPr>
              <a:t>(War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Gaming)</a:t>
            </a:r>
            <a:endParaRPr sz="9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508372" y="998982"/>
            <a:ext cx="34283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62050" algn="l"/>
                <a:tab pos="2144395" algn="l"/>
                <a:tab pos="2957830" algn="l"/>
              </a:tabLst>
            </a:pPr>
            <a:r>
              <a:rPr sz="1200" b="1" dirty="0">
                <a:latin typeface="Arial"/>
                <a:cs typeface="Arial"/>
              </a:rPr>
              <a:t>Step </a:t>
            </a:r>
            <a:r>
              <a:rPr sz="1200" b="1" spc="-5" dirty="0">
                <a:latin typeface="Arial"/>
                <a:cs typeface="Arial"/>
              </a:rPr>
              <a:t>3	</a:t>
            </a:r>
            <a:r>
              <a:rPr sz="1200" b="1" dirty="0">
                <a:latin typeface="Arial"/>
                <a:cs typeface="Arial"/>
              </a:rPr>
              <a:t>Step </a:t>
            </a:r>
            <a:r>
              <a:rPr sz="1200" b="1" spc="-5" dirty="0">
                <a:latin typeface="Arial"/>
                <a:cs typeface="Arial"/>
              </a:rPr>
              <a:t>4	</a:t>
            </a:r>
            <a:r>
              <a:rPr sz="1200" b="1" dirty="0">
                <a:latin typeface="Arial"/>
                <a:cs typeface="Arial"/>
              </a:rPr>
              <a:t>Step </a:t>
            </a:r>
            <a:r>
              <a:rPr sz="1200" b="1" spc="-5" dirty="0">
                <a:latin typeface="Arial"/>
                <a:cs typeface="Arial"/>
              </a:rPr>
              <a:t>5	</a:t>
            </a:r>
            <a:r>
              <a:rPr sz="1200" b="1" dirty="0">
                <a:latin typeface="Arial"/>
                <a:cs typeface="Arial"/>
              </a:rPr>
              <a:t>Step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5442102" y="1936750"/>
            <a:ext cx="998219" cy="632460"/>
            <a:chOff x="5442102" y="1936750"/>
            <a:chExt cx="998219" cy="632460"/>
          </a:xfrm>
        </p:grpSpPr>
        <p:sp>
          <p:nvSpPr>
            <p:cNvPr id="64" name="object 64"/>
            <p:cNvSpPr/>
            <p:nvPr/>
          </p:nvSpPr>
          <p:spPr>
            <a:xfrm>
              <a:off x="5867399" y="1943100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38862" y="0"/>
                  </a:lnTo>
                  <a:lnTo>
                    <a:pt x="38862" y="196596"/>
                  </a:lnTo>
                  <a:lnTo>
                    <a:pt x="0" y="196596"/>
                  </a:lnTo>
                  <a:lnTo>
                    <a:pt x="77724" y="274320"/>
                  </a:lnTo>
                  <a:lnTo>
                    <a:pt x="155448" y="196596"/>
                  </a:lnTo>
                  <a:lnTo>
                    <a:pt x="116586" y="196596"/>
                  </a:lnTo>
                  <a:lnTo>
                    <a:pt x="1165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867399" y="1943100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116586" y="196596"/>
                  </a:lnTo>
                  <a:lnTo>
                    <a:pt x="155448" y="196596"/>
                  </a:lnTo>
                  <a:lnTo>
                    <a:pt x="77724" y="274320"/>
                  </a:lnTo>
                  <a:lnTo>
                    <a:pt x="0" y="196596"/>
                  </a:lnTo>
                  <a:lnTo>
                    <a:pt x="38862" y="196596"/>
                  </a:lnTo>
                  <a:lnTo>
                    <a:pt x="38862" y="0"/>
                  </a:lnTo>
                  <a:lnTo>
                    <a:pt x="116586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456707" y="2289204"/>
              <a:ext cx="969010" cy="265430"/>
            </a:xfrm>
            <a:custGeom>
              <a:avLst/>
              <a:gdLst/>
              <a:ahLst/>
              <a:cxnLst/>
              <a:rect l="l" t="t" r="r" b="b"/>
              <a:pathLst>
                <a:path w="969010" h="265430">
                  <a:moveTo>
                    <a:pt x="87477" y="87346"/>
                  </a:moveTo>
                  <a:lnTo>
                    <a:pt x="116972" y="45547"/>
                  </a:lnTo>
                  <a:lnTo>
                    <a:pt x="160307" y="31178"/>
                  </a:lnTo>
                  <a:lnTo>
                    <a:pt x="217144" y="23846"/>
                  </a:lnTo>
                  <a:lnTo>
                    <a:pt x="242395" y="23314"/>
                  </a:lnTo>
                  <a:lnTo>
                    <a:pt x="267325" y="24354"/>
                  </a:lnTo>
                  <a:lnTo>
                    <a:pt x="291421" y="26918"/>
                  </a:lnTo>
                  <a:lnTo>
                    <a:pt x="314172" y="30958"/>
                  </a:lnTo>
                  <a:lnTo>
                    <a:pt x="344328" y="17293"/>
                  </a:lnTo>
                  <a:lnTo>
                    <a:pt x="384831" y="9272"/>
                  </a:lnTo>
                  <a:lnTo>
                    <a:pt x="430454" y="7491"/>
                  </a:lnTo>
                  <a:lnTo>
                    <a:pt x="475970" y="12543"/>
                  </a:lnTo>
                  <a:lnTo>
                    <a:pt x="483494" y="14162"/>
                  </a:lnTo>
                  <a:lnTo>
                    <a:pt x="490638" y="15972"/>
                  </a:lnTo>
                  <a:lnTo>
                    <a:pt x="497401" y="17972"/>
                  </a:lnTo>
                  <a:lnTo>
                    <a:pt x="503783" y="20163"/>
                  </a:lnTo>
                  <a:lnTo>
                    <a:pt x="527679" y="8727"/>
                  </a:lnTo>
                  <a:lnTo>
                    <a:pt x="560361" y="1827"/>
                  </a:lnTo>
                  <a:lnTo>
                    <a:pt x="597616" y="0"/>
                  </a:lnTo>
                  <a:lnTo>
                    <a:pt x="635228" y="3780"/>
                  </a:lnTo>
                  <a:lnTo>
                    <a:pt x="644904" y="5873"/>
                  </a:lnTo>
                  <a:lnTo>
                    <a:pt x="653865" y="8336"/>
                  </a:lnTo>
                  <a:lnTo>
                    <a:pt x="662017" y="11156"/>
                  </a:lnTo>
                  <a:lnTo>
                    <a:pt x="669264" y="14321"/>
                  </a:lnTo>
                  <a:lnTo>
                    <a:pt x="703258" y="4371"/>
                  </a:lnTo>
                  <a:lnTo>
                    <a:pt x="743479" y="160"/>
                  </a:lnTo>
                  <a:lnTo>
                    <a:pt x="785010" y="1855"/>
                  </a:lnTo>
                  <a:lnTo>
                    <a:pt x="822934" y="9622"/>
                  </a:lnTo>
                  <a:lnTo>
                    <a:pt x="836189" y="14601"/>
                  </a:lnTo>
                  <a:lnTo>
                    <a:pt x="846873" y="20306"/>
                  </a:lnTo>
                  <a:lnTo>
                    <a:pt x="854795" y="26606"/>
                  </a:lnTo>
                  <a:lnTo>
                    <a:pt x="859764" y="33371"/>
                  </a:lnTo>
                  <a:lnTo>
                    <a:pt x="902223" y="41316"/>
                  </a:lnTo>
                  <a:lnTo>
                    <a:pt x="932170" y="54262"/>
                  </a:lnTo>
                  <a:lnTo>
                    <a:pt x="946900" y="70447"/>
                  </a:lnTo>
                  <a:lnTo>
                    <a:pt x="943711" y="88108"/>
                  </a:lnTo>
                  <a:lnTo>
                    <a:pt x="942314" y="90140"/>
                  </a:lnTo>
                  <a:lnTo>
                    <a:pt x="940409" y="92045"/>
                  </a:lnTo>
                  <a:lnTo>
                    <a:pt x="938250" y="93950"/>
                  </a:lnTo>
                  <a:lnTo>
                    <a:pt x="964834" y="114121"/>
                  </a:lnTo>
                  <a:lnTo>
                    <a:pt x="949948" y="156368"/>
                  </a:lnTo>
                  <a:lnTo>
                    <a:pt x="910310" y="173325"/>
                  </a:lnTo>
                  <a:lnTo>
                    <a:pt x="858321" y="183005"/>
                  </a:lnTo>
                  <a:lnTo>
                    <a:pt x="839190" y="184501"/>
                  </a:lnTo>
                  <a:lnTo>
                    <a:pt x="828609" y="203269"/>
                  </a:lnTo>
                  <a:lnTo>
                    <a:pt x="800455" y="218537"/>
                  </a:lnTo>
                  <a:lnTo>
                    <a:pt x="758965" y="228756"/>
                  </a:lnTo>
                  <a:lnTo>
                    <a:pt x="708380" y="232380"/>
                  </a:lnTo>
                  <a:lnTo>
                    <a:pt x="690534" y="231836"/>
                  </a:lnTo>
                  <a:lnTo>
                    <a:pt x="673153" y="230411"/>
                  </a:lnTo>
                  <a:lnTo>
                    <a:pt x="656463" y="228129"/>
                  </a:lnTo>
                  <a:lnTo>
                    <a:pt x="640689" y="225014"/>
                  </a:lnTo>
                  <a:lnTo>
                    <a:pt x="612199" y="244840"/>
                  </a:lnTo>
                  <a:lnTo>
                    <a:pt x="567172" y="258558"/>
                  </a:lnTo>
                  <a:lnTo>
                    <a:pt x="511690" y="264965"/>
                  </a:lnTo>
                  <a:lnTo>
                    <a:pt x="451840" y="262860"/>
                  </a:lnTo>
                  <a:lnTo>
                    <a:pt x="427555" y="259218"/>
                  </a:lnTo>
                  <a:lnTo>
                    <a:pt x="405485" y="254113"/>
                  </a:lnTo>
                  <a:lnTo>
                    <a:pt x="386081" y="247697"/>
                  </a:lnTo>
                  <a:lnTo>
                    <a:pt x="369798" y="240127"/>
                  </a:lnTo>
                  <a:lnTo>
                    <a:pt x="318299" y="247838"/>
                  </a:lnTo>
                  <a:lnTo>
                    <a:pt x="264861" y="249118"/>
                  </a:lnTo>
                  <a:lnTo>
                    <a:pt x="213399" y="244333"/>
                  </a:lnTo>
                  <a:lnTo>
                    <a:pt x="167825" y="233848"/>
                  </a:lnTo>
                  <a:lnTo>
                    <a:pt x="132054" y="218029"/>
                  </a:lnTo>
                  <a:lnTo>
                    <a:pt x="130784" y="217140"/>
                  </a:lnTo>
                  <a:lnTo>
                    <a:pt x="130276" y="216759"/>
                  </a:lnTo>
                  <a:lnTo>
                    <a:pt x="91521" y="215620"/>
                  </a:lnTo>
                  <a:lnTo>
                    <a:pt x="33728" y="198721"/>
                  </a:lnTo>
                  <a:lnTo>
                    <a:pt x="21484" y="177053"/>
                  </a:lnTo>
                  <a:lnTo>
                    <a:pt x="25850" y="169372"/>
                  </a:lnTo>
                  <a:lnTo>
                    <a:pt x="34549" y="162238"/>
                  </a:lnTo>
                  <a:lnTo>
                    <a:pt x="47345" y="155926"/>
                  </a:lnTo>
                  <a:lnTo>
                    <a:pt x="18530" y="146288"/>
                  </a:lnTo>
                  <a:lnTo>
                    <a:pt x="2371" y="133685"/>
                  </a:lnTo>
                  <a:lnTo>
                    <a:pt x="0" y="119725"/>
                  </a:lnTo>
                  <a:lnTo>
                    <a:pt x="12547" y="106015"/>
                  </a:lnTo>
                  <a:lnTo>
                    <a:pt x="26421" y="99145"/>
                  </a:lnTo>
                  <a:lnTo>
                    <a:pt x="43916" y="93727"/>
                  </a:lnTo>
                  <a:lnTo>
                    <a:pt x="64267" y="89977"/>
                  </a:lnTo>
                  <a:lnTo>
                    <a:pt x="86715" y="88108"/>
                  </a:lnTo>
                  <a:lnTo>
                    <a:pt x="87477" y="87346"/>
                  </a:lnTo>
                  <a:close/>
                </a:path>
                <a:path w="969010" h="265430">
                  <a:moveTo>
                    <a:pt x="105257" y="159736"/>
                  </a:moveTo>
                  <a:lnTo>
                    <a:pt x="90439" y="159767"/>
                  </a:lnTo>
                  <a:lnTo>
                    <a:pt x="75872" y="158942"/>
                  </a:lnTo>
                  <a:lnTo>
                    <a:pt x="61805" y="157307"/>
                  </a:lnTo>
                  <a:lnTo>
                    <a:pt x="48488" y="154910"/>
                  </a:lnTo>
                </a:path>
                <a:path w="969010" h="265430">
                  <a:moveTo>
                    <a:pt x="155422" y="213330"/>
                  </a:moveTo>
                  <a:lnTo>
                    <a:pt x="147421" y="214473"/>
                  </a:lnTo>
                  <a:lnTo>
                    <a:pt x="139039" y="215235"/>
                  </a:lnTo>
                  <a:lnTo>
                    <a:pt x="130530" y="215616"/>
                  </a:lnTo>
                </a:path>
                <a:path w="969010" h="265430">
                  <a:moveTo>
                    <a:pt x="369671" y="238984"/>
                  </a:moveTo>
                  <a:lnTo>
                    <a:pt x="363702" y="235682"/>
                  </a:lnTo>
                  <a:lnTo>
                    <a:pt x="358622" y="232126"/>
                  </a:lnTo>
                  <a:lnTo>
                    <a:pt x="354685" y="228316"/>
                  </a:lnTo>
                </a:path>
                <a:path w="969010" h="265430">
                  <a:moveTo>
                    <a:pt x="646785" y="212441"/>
                  </a:moveTo>
                  <a:lnTo>
                    <a:pt x="645896" y="216378"/>
                  </a:lnTo>
                  <a:lnTo>
                    <a:pt x="643864" y="220315"/>
                  </a:lnTo>
                  <a:lnTo>
                    <a:pt x="640816" y="224125"/>
                  </a:lnTo>
                </a:path>
                <a:path w="969010" h="265430">
                  <a:moveTo>
                    <a:pt x="765657" y="139924"/>
                  </a:moveTo>
                  <a:lnTo>
                    <a:pt x="796141" y="147645"/>
                  </a:lnTo>
                  <a:lnTo>
                    <a:pt x="819219" y="157974"/>
                  </a:lnTo>
                  <a:lnTo>
                    <a:pt x="833772" y="170231"/>
                  </a:lnTo>
                  <a:lnTo>
                    <a:pt x="838682" y="183739"/>
                  </a:lnTo>
                </a:path>
                <a:path w="969010" h="265430">
                  <a:moveTo>
                    <a:pt x="937742" y="93315"/>
                  </a:moveTo>
                  <a:lnTo>
                    <a:pt x="931592" y="97928"/>
                  </a:lnTo>
                  <a:lnTo>
                    <a:pt x="924073" y="102221"/>
                  </a:lnTo>
                  <a:lnTo>
                    <a:pt x="915292" y="106156"/>
                  </a:lnTo>
                  <a:lnTo>
                    <a:pt x="905357" y="109698"/>
                  </a:lnTo>
                </a:path>
                <a:path w="969010" h="265430">
                  <a:moveTo>
                    <a:pt x="859891" y="32355"/>
                  </a:moveTo>
                  <a:lnTo>
                    <a:pt x="861034" y="34895"/>
                  </a:lnTo>
                  <a:lnTo>
                    <a:pt x="861669" y="37562"/>
                  </a:lnTo>
                  <a:lnTo>
                    <a:pt x="861542" y="40102"/>
                  </a:lnTo>
                </a:path>
                <a:path w="969010" h="265430">
                  <a:moveTo>
                    <a:pt x="652373" y="23338"/>
                  </a:moveTo>
                  <a:lnTo>
                    <a:pt x="656564" y="19782"/>
                  </a:lnTo>
                  <a:lnTo>
                    <a:pt x="662279" y="16480"/>
                  </a:lnTo>
                  <a:lnTo>
                    <a:pt x="669010" y="13432"/>
                  </a:lnTo>
                </a:path>
                <a:path w="969010" h="265430">
                  <a:moveTo>
                    <a:pt x="496798" y="28037"/>
                  </a:moveTo>
                  <a:lnTo>
                    <a:pt x="498449" y="25116"/>
                  </a:lnTo>
                  <a:lnTo>
                    <a:pt x="501116" y="22195"/>
                  </a:lnTo>
                  <a:lnTo>
                    <a:pt x="504799" y="19528"/>
                  </a:lnTo>
                </a:path>
                <a:path w="969010" h="265430">
                  <a:moveTo>
                    <a:pt x="314045" y="30958"/>
                  </a:moveTo>
                  <a:lnTo>
                    <a:pt x="321877" y="32765"/>
                  </a:lnTo>
                  <a:lnTo>
                    <a:pt x="329364" y="34752"/>
                  </a:lnTo>
                  <a:lnTo>
                    <a:pt x="336494" y="36905"/>
                  </a:lnTo>
                  <a:lnTo>
                    <a:pt x="343255" y="39213"/>
                  </a:lnTo>
                </a:path>
                <a:path w="969010" h="265430">
                  <a:moveTo>
                    <a:pt x="92557" y="95982"/>
                  </a:moveTo>
                  <a:lnTo>
                    <a:pt x="90271" y="93188"/>
                  </a:lnTo>
                  <a:lnTo>
                    <a:pt x="88620" y="90267"/>
                  </a:lnTo>
                  <a:lnTo>
                    <a:pt x="87477" y="87346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5664834" y="2318766"/>
            <a:ext cx="5537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Out</a:t>
            </a:r>
            <a:r>
              <a:rPr sz="1000" b="1" spc="-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Puts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5847334" y="2649982"/>
            <a:ext cx="168275" cy="287020"/>
            <a:chOff x="5847334" y="2649982"/>
            <a:chExt cx="168275" cy="287020"/>
          </a:xfrm>
        </p:grpSpPr>
        <p:sp>
          <p:nvSpPr>
            <p:cNvPr id="69" name="object 69"/>
            <p:cNvSpPr/>
            <p:nvPr/>
          </p:nvSpPr>
          <p:spPr>
            <a:xfrm>
              <a:off x="5853684" y="2656332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38862" y="0"/>
                  </a:lnTo>
                  <a:lnTo>
                    <a:pt x="38862" y="196595"/>
                  </a:lnTo>
                  <a:lnTo>
                    <a:pt x="0" y="196595"/>
                  </a:lnTo>
                  <a:lnTo>
                    <a:pt x="77724" y="274319"/>
                  </a:lnTo>
                  <a:lnTo>
                    <a:pt x="155448" y="196595"/>
                  </a:lnTo>
                  <a:lnTo>
                    <a:pt x="116586" y="196595"/>
                  </a:lnTo>
                  <a:lnTo>
                    <a:pt x="11658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853684" y="2656332"/>
              <a:ext cx="155575" cy="274320"/>
            </a:xfrm>
            <a:custGeom>
              <a:avLst/>
              <a:gdLst/>
              <a:ahLst/>
              <a:cxnLst/>
              <a:rect l="l" t="t" r="r" b="b"/>
              <a:pathLst>
                <a:path w="155575" h="274319">
                  <a:moveTo>
                    <a:pt x="116586" y="0"/>
                  </a:moveTo>
                  <a:lnTo>
                    <a:pt x="116586" y="196595"/>
                  </a:lnTo>
                  <a:lnTo>
                    <a:pt x="155448" y="196595"/>
                  </a:lnTo>
                  <a:lnTo>
                    <a:pt x="77724" y="274319"/>
                  </a:lnTo>
                  <a:lnTo>
                    <a:pt x="0" y="196595"/>
                  </a:lnTo>
                  <a:lnTo>
                    <a:pt x="38862" y="196595"/>
                  </a:lnTo>
                  <a:lnTo>
                    <a:pt x="38862" y="0"/>
                  </a:lnTo>
                  <a:lnTo>
                    <a:pt x="116586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4693411" y="3170935"/>
            <a:ext cx="364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High</a:t>
            </a:r>
            <a:endParaRPr sz="12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600447" y="3353815"/>
            <a:ext cx="547370" cy="850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Payoff</a:t>
            </a:r>
            <a:endParaRPr sz="120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TGT</a:t>
            </a:r>
            <a:endParaRPr sz="120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List</a:t>
            </a:r>
            <a:endParaRPr sz="1200">
              <a:latin typeface="Arial"/>
              <a:cs typeface="Arial"/>
            </a:endParaRPr>
          </a:p>
          <a:p>
            <a:pPr marR="22225" algn="ctr">
              <a:lnSpc>
                <a:spcPct val="100000"/>
              </a:lnSpc>
              <a:spcBef>
                <a:spcPts val="15"/>
              </a:spcBef>
            </a:pPr>
            <a:r>
              <a:rPr sz="900" b="1" spc="-5" dirty="0">
                <a:latin typeface="Arial"/>
                <a:cs typeface="Arial"/>
              </a:rPr>
              <a:t>80%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Complete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4567301" y="3127120"/>
            <a:ext cx="615950" cy="2775585"/>
            <a:chOff x="4567301" y="3127120"/>
            <a:chExt cx="615950" cy="2775585"/>
          </a:xfrm>
        </p:grpSpPr>
        <p:sp>
          <p:nvSpPr>
            <p:cNvPr id="74" name="object 74"/>
            <p:cNvSpPr/>
            <p:nvPr/>
          </p:nvSpPr>
          <p:spPr>
            <a:xfrm>
              <a:off x="4581906" y="3141725"/>
              <a:ext cx="586740" cy="1092835"/>
            </a:xfrm>
            <a:custGeom>
              <a:avLst/>
              <a:gdLst/>
              <a:ahLst/>
              <a:cxnLst/>
              <a:rect l="l" t="t" r="r" b="b"/>
              <a:pathLst>
                <a:path w="586739" h="1092835">
                  <a:moveTo>
                    <a:pt x="0" y="1092708"/>
                  </a:moveTo>
                  <a:lnTo>
                    <a:pt x="586739" y="1092708"/>
                  </a:lnTo>
                  <a:lnTo>
                    <a:pt x="586739" y="0"/>
                  </a:lnTo>
                  <a:lnTo>
                    <a:pt x="0" y="0"/>
                  </a:lnTo>
                  <a:lnTo>
                    <a:pt x="0" y="1092708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720590" y="4234433"/>
              <a:ext cx="318770" cy="1653539"/>
            </a:xfrm>
            <a:custGeom>
              <a:avLst/>
              <a:gdLst/>
              <a:ahLst/>
              <a:cxnLst/>
              <a:rect l="l" t="t" r="r" b="b"/>
              <a:pathLst>
                <a:path w="318770" h="1653539">
                  <a:moveTo>
                    <a:pt x="238887" y="0"/>
                  </a:moveTo>
                  <a:lnTo>
                    <a:pt x="79629" y="0"/>
                  </a:lnTo>
                  <a:lnTo>
                    <a:pt x="79629" y="1494282"/>
                  </a:lnTo>
                  <a:lnTo>
                    <a:pt x="0" y="1494282"/>
                  </a:lnTo>
                  <a:lnTo>
                    <a:pt x="159258" y="1653540"/>
                  </a:lnTo>
                  <a:lnTo>
                    <a:pt x="318515" y="1494282"/>
                  </a:lnTo>
                  <a:lnTo>
                    <a:pt x="238887" y="1494282"/>
                  </a:lnTo>
                  <a:lnTo>
                    <a:pt x="2388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720590" y="4234433"/>
              <a:ext cx="318770" cy="1653539"/>
            </a:xfrm>
            <a:custGeom>
              <a:avLst/>
              <a:gdLst/>
              <a:ahLst/>
              <a:cxnLst/>
              <a:rect l="l" t="t" r="r" b="b"/>
              <a:pathLst>
                <a:path w="318770" h="1653539">
                  <a:moveTo>
                    <a:pt x="0" y="1494282"/>
                  </a:moveTo>
                  <a:lnTo>
                    <a:pt x="79629" y="1494282"/>
                  </a:lnTo>
                  <a:lnTo>
                    <a:pt x="79629" y="0"/>
                  </a:lnTo>
                  <a:lnTo>
                    <a:pt x="238887" y="0"/>
                  </a:lnTo>
                  <a:lnTo>
                    <a:pt x="238887" y="1494282"/>
                  </a:lnTo>
                  <a:lnTo>
                    <a:pt x="318515" y="1494282"/>
                  </a:lnTo>
                  <a:lnTo>
                    <a:pt x="159258" y="1653540"/>
                  </a:lnTo>
                  <a:lnTo>
                    <a:pt x="0" y="1494282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4839461" y="4264914"/>
            <a:ext cx="882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Arial"/>
                <a:cs typeface="Arial"/>
              </a:rPr>
              <a:t>F</a:t>
            </a:r>
            <a:endParaRPr sz="8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839461" y="4508753"/>
            <a:ext cx="99695" cy="270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Arial"/>
                <a:cs typeface="Arial"/>
              </a:rPr>
              <a:t>E  D</a:t>
            </a:r>
            <a:endParaRPr sz="8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839461" y="4752847"/>
            <a:ext cx="939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Arial"/>
                <a:cs typeface="Arial"/>
              </a:rPr>
              <a:t>S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4977257" y="2971673"/>
            <a:ext cx="252095" cy="259715"/>
            <a:chOff x="4977257" y="2971673"/>
            <a:chExt cx="252095" cy="259715"/>
          </a:xfrm>
        </p:grpSpPr>
        <p:pic>
          <p:nvPicPr>
            <p:cNvPr id="81" name="object 8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1862" y="2986278"/>
              <a:ext cx="222503" cy="230124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4991862" y="2986278"/>
              <a:ext cx="222885" cy="230504"/>
            </a:xfrm>
            <a:custGeom>
              <a:avLst/>
              <a:gdLst/>
              <a:ahLst/>
              <a:cxnLst/>
              <a:rect l="l" t="t" r="r" b="b"/>
              <a:pathLst>
                <a:path w="222885" h="230505">
                  <a:moveTo>
                    <a:pt x="0" y="115062"/>
                  </a:moveTo>
                  <a:lnTo>
                    <a:pt x="8739" y="70294"/>
                  </a:lnTo>
                  <a:lnTo>
                    <a:pt x="32575" y="33718"/>
                  </a:lnTo>
                  <a:lnTo>
                    <a:pt x="67937" y="9048"/>
                  </a:lnTo>
                  <a:lnTo>
                    <a:pt x="111251" y="0"/>
                  </a:lnTo>
                  <a:lnTo>
                    <a:pt x="154566" y="9048"/>
                  </a:lnTo>
                  <a:lnTo>
                    <a:pt x="189928" y="33718"/>
                  </a:lnTo>
                  <a:lnTo>
                    <a:pt x="213764" y="70294"/>
                  </a:lnTo>
                  <a:lnTo>
                    <a:pt x="222503" y="115062"/>
                  </a:lnTo>
                  <a:lnTo>
                    <a:pt x="213764" y="159829"/>
                  </a:lnTo>
                  <a:lnTo>
                    <a:pt x="189928" y="196405"/>
                  </a:lnTo>
                  <a:lnTo>
                    <a:pt x="154566" y="221075"/>
                  </a:lnTo>
                  <a:lnTo>
                    <a:pt x="111251" y="230124"/>
                  </a:lnTo>
                  <a:lnTo>
                    <a:pt x="67937" y="221075"/>
                  </a:lnTo>
                  <a:lnTo>
                    <a:pt x="32575" y="196405"/>
                  </a:lnTo>
                  <a:lnTo>
                    <a:pt x="8739" y="159829"/>
                  </a:lnTo>
                  <a:lnTo>
                    <a:pt x="0" y="115062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5042408" y="2977133"/>
            <a:ext cx="125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520433" y="3047238"/>
            <a:ext cx="1588135" cy="611505"/>
          </a:xfrm>
          <a:custGeom>
            <a:avLst/>
            <a:gdLst/>
            <a:ahLst/>
            <a:cxnLst/>
            <a:rect l="l" t="t" r="r" b="b"/>
            <a:pathLst>
              <a:path w="1588134" h="611504">
                <a:moveTo>
                  <a:pt x="0" y="152781"/>
                </a:moveTo>
                <a:lnTo>
                  <a:pt x="1282446" y="152781"/>
                </a:lnTo>
                <a:lnTo>
                  <a:pt x="1282446" y="0"/>
                </a:lnTo>
                <a:lnTo>
                  <a:pt x="1588008" y="305562"/>
                </a:lnTo>
                <a:lnTo>
                  <a:pt x="1282446" y="611124"/>
                </a:lnTo>
                <a:lnTo>
                  <a:pt x="1282446" y="458342"/>
                </a:lnTo>
                <a:lnTo>
                  <a:pt x="0" y="458342"/>
                </a:lnTo>
                <a:lnTo>
                  <a:pt x="0" y="152781"/>
                </a:lnTo>
                <a:close/>
              </a:path>
            </a:pathLst>
          </a:custGeom>
          <a:ln w="19811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6834378" y="3250818"/>
            <a:ext cx="8909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90%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Complete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287517" y="4912614"/>
            <a:ext cx="1156970" cy="609600"/>
          </a:xfrm>
          <a:custGeom>
            <a:avLst/>
            <a:gdLst/>
            <a:ahLst/>
            <a:cxnLst/>
            <a:rect l="l" t="t" r="r" b="b"/>
            <a:pathLst>
              <a:path w="1156970" h="609600">
                <a:moveTo>
                  <a:pt x="0" y="152400"/>
                </a:moveTo>
                <a:lnTo>
                  <a:pt x="851916" y="152400"/>
                </a:lnTo>
                <a:lnTo>
                  <a:pt x="851916" y="0"/>
                </a:lnTo>
                <a:lnTo>
                  <a:pt x="1156716" y="304800"/>
                </a:lnTo>
                <a:lnTo>
                  <a:pt x="851916" y="609600"/>
                </a:lnTo>
                <a:lnTo>
                  <a:pt x="851916" y="457200"/>
                </a:lnTo>
                <a:lnTo>
                  <a:pt x="0" y="457200"/>
                </a:lnTo>
                <a:lnTo>
                  <a:pt x="0" y="152400"/>
                </a:lnTo>
                <a:close/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5391403" y="5115814"/>
            <a:ext cx="8909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90%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Complete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5324602" y="5705602"/>
            <a:ext cx="2801620" cy="629920"/>
            <a:chOff x="5324602" y="5705602"/>
            <a:chExt cx="2801620" cy="629920"/>
          </a:xfrm>
        </p:grpSpPr>
        <p:sp>
          <p:nvSpPr>
            <p:cNvPr id="89" name="object 89"/>
            <p:cNvSpPr/>
            <p:nvPr/>
          </p:nvSpPr>
          <p:spPr>
            <a:xfrm>
              <a:off x="5334762" y="5715762"/>
              <a:ext cx="2781300" cy="609600"/>
            </a:xfrm>
            <a:custGeom>
              <a:avLst/>
              <a:gdLst/>
              <a:ahLst/>
              <a:cxnLst/>
              <a:rect l="l" t="t" r="r" b="b"/>
              <a:pathLst>
                <a:path w="2781300" h="609600">
                  <a:moveTo>
                    <a:pt x="2476499" y="0"/>
                  </a:moveTo>
                  <a:lnTo>
                    <a:pt x="2476499" y="152400"/>
                  </a:lnTo>
                  <a:lnTo>
                    <a:pt x="0" y="152400"/>
                  </a:lnTo>
                  <a:lnTo>
                    <a:pt x="0" y="457200"/>
                  </a:lnTo>
                  <a:lnTo>
                    <a:pt x="2476499" y="457200"/>
                  </a:lnTo>
                  <a:lnTo>
                    <a:pt x="2476499" y="609600"/>
                  </a:lnTo>
                  <a:lnTo>
                    <a:pt x="2781299" y="304800"/>
                  </a:lnTo>
                  <a:lnTo>
                    <a:pt x="24764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5334762" y="5715762"/>
              <a:ext cx="2781300" cy="609600"/>
            </a:xfrm>
            <a:custGeom>
              <a:avLst/>
              <a:gdLst/>
              <a:ahLst/>
              <a:cxnLst/>
              <a:rect l="l" t="t" r="r" b="b"/>
              <a:pathLst>
                <a:path w="2781300" h="609600">
                  <a:moveTo>
                    <a:pt x="0" y="152400"/>
                  </a:moveTo>
                  <a:lnTo>
                    <a:pt x="2476499" y="152400"/>
                  </a:lnTo>
                  <a:lnTo>
                    <a:pt x="2476499" y="0"/>
                  </a:lnTo>
                  <a:lnTo>
                    <a:pt x="2781299" y="304800"/>
                  </a:lnTo>
                  <a:lnTo>
                    <a:pt x="2476499" y="609600"/>
                  </a:lnTo>
                  <a:lnTo>
                    <a:pt x="2476499" y="457200"/>
                  </a:lnTo>
                  <a:lnTo>
                    <a:pt x="0" y="457200"/>
                  </a:lnTo>
                  <a:lnTo>
                    <a:pt x="0" y="152400"/>
                  </a:lnTo>
                  <a:close/>
                </a:path>
              </a:pathLst>
            </a:custGeom>
            <a:ln w="1981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743956" y="5887212"/>
              <a:ext cx="1553210" cy="247015"/>
            </a:xfrm>
            <a:custGeom>
              <a:avLst/>
              <a:gdLst/>
              <a:ahLst/>
              <a:cxnLst/>
              <a:rect l="l" t="t" r="r" b="b"/>
              <a:pathLst>
                <a:path w="1553209" h="247014">
                  <a:moveTo>
                    <a:pt x="1552955" y="0"/>
                  </a:moveTo>
                  <a:lnTo>
                    <a:pt x="0" y="0"/>
                  </a:lnTo>
                  <a:lnTo>
                    <a:pt x="0" y="246887"/>
                  </a:lnTo>
                  <a:lnTo>
                    <a:pt x="1552955" y="246887"/>
                  </a:lnTo>
                  <a:lnTo>
                    <a:pt x="15529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6313170" y="5919012"/>
            <a:ext cx="8896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90%</a:t>
            </a:r>
            <a:r>
              <a:rPr sz="1000" b="1" spc="-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Complete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141969" y="3003042"/>
            <a:ext cx="937260" cy="609600"/>
          </a:xfrm>
          <a:custGeom>
            <a:avLst/>
            <a:gdLst/>
            <a:ahLst/>
            <a:cxnLst/>
            <a:rect l="l" t="t" r="r" b="b"/>
            <a:pathLst>
              <a:path w="937259" h="609600">
                <a:moveTo>
                  <a:pt x="0" y="152400"/>
                </a:moveTo>
                <a:lnTo>
                  <a:pt x="632459" y="152400"/>
                </a:lnTo>
                <a:lnTo>
                  <a:pt x="632459" y="0"/>
                </a:lnTo>
                <a:lnTo>
                  <a:pt x="937259" y="304800"/>
                </a:lnTo>
                <a:lnTo>
                  <a:pt x="632459" y="609600"/>
                </a:lnTo>
                <a:lnTo>
                  <a:pt x="632459" y="457200"/>
                </a:lnTo>
                <a:lnTo>
                  <a:pt x="0" y="457200"/>
                </a:lnTo>
                <a:lnTo>
                  <a:pt x="0" y="152400"/>
                </a:lnTo>
                <a:close/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8149208" y="3233165"/>
            <a:ext cx="869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100%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Compl</a:t>
            </a:r>
            <a:r>
              <a:rPr sz="900" b="1" spc="-5" dirty="0">
                <a:latin typeface="Arial"/>
                <a:cs typeface="Arial"/>
              </a:rPr>
              <a:t>ete</a:t>
            </a:r>
            <a:endParaRPr sz="900">
              <a:latin typeface="Arial"/>
              <a:cs typeface="Arial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468617" y="4860797"/>
            <a:ext cx="1667510" cy="611505"/>
          </a:xfrm>
          <a:custGeom>
            <a:avLst/>
            <a:gdLst/>
            <a:ahLst/>
            <a:cxnLst/>
            <a:rect l="l" t="t" r="r" b="b"/>
            <a:pathLst>
              <a:path w="1667509" h="611504">
                <a:moveTo>
                  <a:pt x="0" y="152781"/>
                </a:moveTo>
                <a:lnTo>
                  <a:pt x="1361693" y="152781"/>
                </a:lnTo>
                <a:lnTo>
                  <a:pt x="1361693" y="0"/>
                </a:lnTo>
                <a:lnTo>
                  <a:pt x="1667256" y="305562"/>
                </a:lnTo>
                <a:lnTo>
                  <a:pt x="1361693" y="611123"/>
                </a:lnTo>
                <a:lnTo>
                  <a:pt x="1361693" y="458342"/>
                </a:lnTo>
                <a:lnTo>
                  <a:pt x="0" y="458342"/>
                </a:lnTo>
                <a:lnTo>
                  <a:pt x="0" y="152781"/>
                </a:lnTo>
                <a:close/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6794118" y="5064378"/>
            <a:ext cx="8909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95%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Complete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8167878" y="4885182"/>
            <a:ext cx="939165" cy="611505"/>
          </a:xfrm>
          <a:custGeom>
            <a:avLst/>
            <a:gdLst/>
            <a:ahLst/>
            <a:cxnLst/>
            <a:rect l="l" t="t" r="r" b="b"/>
            <a:pathLst>
              <a:path w="939165" h="611504">
                <a:moveTo>
                  <a:pt x="0" y="152781"/>
                </a:moveTo>
                <a:lnTo>
                  <a:pt x="633222" y="152781"/>
                </a:lnTo>
                <a:lnTo>
                  <a:pt x="633222" y="0"/>
                </a:lnTo>
                <a:lnTo>
                  <a:pt x="938783" y="305562"/>
                </a:lnTo>
                <a:lnTo>
                  <a:pt x="633222" y="611124"/>
                </a:lnTo>
                <a:lnTo>
                  <a:pt x="633222" y="458343"/>
                </a:lnTo>
                <a:lnTo>
                  <a:pt x="0" y="458343"/>
                </a:lnTo>
                <a:lnTo>
                  <a:pt x="0" y="152781"/>
                </a:lnTo>
                <a:close/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/>
          <p:nvPr/>
        </p:nvSpPr>
        <p:spPr>
          <a:xfrm>
            <a:off x="8175117" y="5116829"/>
            <a:ext cx="869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100%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Compl</a:t>
            </a:r>
            <a:r>
              <a:rPr sz="900" b="1" spc="-5" dirty="0">
                <a:latin typeface="Arial"/>
                <a:cs typeface="Arial"/>
              </a:rPr>
              <a:t>ete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6589521" y="6243573"/>
            <a:ext cx="2522855" cy="624840"/>
            <a:chOff x="6589521" y="6243573"/>
            <a:chExt cx="2522855" cy="624840"/>
          </a:xfrm>
        </p:grpSpPr>
        <p:sp>
          <p:nvSpPr>
            <p:cNvPr id="100" name="object 100"/>
            <p:cNvSpPr/>
            <p:nvPr/>
          </p:nvSpPr>
          <p:spPr>
            <a:xfrm>
              <a:off x="6599681" y="6253733"/>
              <a:ext cx="2502535" cy="604520"/>
            </a:xfrm>
            <a:custGeom>
              <a:avLst/>
              <a:gdLst/>
              <a:ahLst/>
              <a:cxnLst/>
              <a:rect l="l" t="t" r="r" b="b"/>
              <a:pathLst>
                <a:path w="2502534" h="604520">
                  <a:moveTo>
                    <a:pt x="2196846" y="0"/>
                  </a:moveTo>
                  <a:lnTo>
                    <a:pt x="2196846" y="152780"/>
                  </a:lnTo>
                  <a:lnTo>
                    <a:pt x="0" y="152780"/>
                  </a:lnTo>
                  <a:lnTo>
                    <a:pt x="0" y="458342"/>
                  </a:lnTo>
                  <a:lnTo>
                    <a:pt x="2196846" y="458342"/>
                  </a:lnTo>
                  <a:lnTo>
                    <a:pt x="2196846" y="604263"/>
                  </a:lnTo>
                  <a:lnTo>
                    <a:pt x="2203706" y="604263"/>
                  </a:lnTo>
                  <a:lnTo>
                    <a:pt x="2502408" y="305561"/>
                  </a:lnTo>
                  <a:lnTo>
                    <a:pt x="21968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599681" y="6253733"/>
              <a:ext cx="2502535" cy="604520"/>
            </a:xfrm>
            <a:custGeom>
              <a:avLst/>
              <a:gdLst/>
              <a:ahLst/>
              <a:cxnLst/>
              <a:rect l="l" t="t" r="r" b="b"/>
              <a:pathLst>
                <a:path w="2502534" h="604520">
                  <a:moveTo>
                    <a:pt x="0" y="152780"/>
                  </a:moveTo>
                  <a:lnTo>
                    <a:pt x="2196846" y="152780"/>
                  </a:lnTo>
                  <a:lnTo>
                    <a:pt x="2196846" y="0"/>
                  </a:lnTo>
                  <a:lnTo>
                    <a:pt x="2502408" y="305561"/>
                  </a:lnTo>
                  <a:lnTo>
                    <a:pt x="2203706" y="604263"/>
                  </a:lnTo>
                </a:path>
                <a:path w="2502534" h="604520">
                  <a:moveTo>
                    <a:pt x="2196846" y="604263"/>
                  </a:moveTo>
                  <a:lnTo>
                    <a:pt x="2196846" y="458342"/>
                  </a:lnTo>
                  <a:lnTo>
                    <a:pt x="0" y="458342"/>
                  </a:lnTo>
                  <a:lnTo>
                    <a:pt x="0" y="152780"/>
                  </a:lnTo>
                </a:path>
              </a:pathLst>
            </a:custGeom>
            <a:ln w="1981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7560944" y="6485635"/>
            <a:ext cx="869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100%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Compl</a:t>
            </a:r>
            <a:r>
              <a:rPr sz="900" b="1" spc="-5" dirty="0">
                <a:latin typeface="Arial"/>
                <a:cs typeface="Arial"/>
              </a:rPr>
              <a:t>ete</a:t>
            </a:r>
            <a:endParaRPr sz="900">
              <a:latin typeface="Arial"/>
              <a:cs typeface="Arial"/>
            </a:endParaRPr>
          </a:p>
        </p:txBody>
      </p:sp>
      <p:sp>
        <p:nvSpPr>
          <p:cNvPr id="103" name="object 103"/>
          <p:cNvSpPr txBox="1">
            <a:spLocks noGrp="1"/>
          </p:cNvSpPr>
          <p:nvPr>
            <p:ph type="title"/>
          </p:nvPr>
        </p:nvSpPr>
        <p:spPr>
          <a:xfrm>
            <a:off x="3116072" y="0"/>
            <a:ext cx="29127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/>
              <a:t>Developing</a:t>
            </a:r>
            <a:r>
              <a:rPr sz="1600" spc="20" dirty="0"/>
              <a:t> </a:t>
            </a:r>
            <a:r>
              <a:rPr sz="1600" spc="-5" dirty="0"/>
              <a:t>Fighting</a:t>
            </a:r>
            <a:r>
              <a:rPr sz="1600" spc="10" dirty="0"/>
              <a:t> </a:t>
            </a:r>
            <a:r>
              <a:rPr sz="1600" spc="-5" dirty="0"/>
              <a:t>Products</a:t>
            </a:r>
            <a:endParaRPr sz="1600"/>
          </a:p>
        </p:txBody>
      </p:sp>
      <p:sp>
        <p:nvSpPr>
          <p:cNvPr id="104" name="object 104"/>
          <p:cNvSpPr txBox="1"/>
          <p:nvPr/>
        </p:nvSpPr>
        <p:spPr>
          <a:xfrm>
            <a:off x="4279138" y="218059"/>
            <a:ext cx="873125" cy="366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447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.v4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200" b="1" spc="-5" dirty="0">
                <a:latin typeface="Arial"/>
                <a:cs typeface="Arial"/>
              </a:rPr>
              <a:t>Understand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626857" y="733805"/>
            <a:ext cx="1333500" cy="170815"/>
          </a:xfrm>
          <a:custGeom>
            <a:avLst/>
            <a:gdLst/>
            <a:ahLst/>
            <a:cxnLst/>
            <a:rect l="l" t="t" r="r" b="b"/>
            <a:pathLst>
              <a:path w="1333500" h="170815">
                <a:moveTo>
                  <a:pt x="0" y="170687"/>
                </a:moveTo>
                <a:lnTo>
                  <a:pt x="1333500" y="170687"/>
                </a:lnTo>
                <a:lnTo>
                  <a:pt x="1333500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8021573" y="678941"/>
            <a:ext cx="939165" cy="176530"/>
          </a:xfrm>
          <a:prstGeom prst="rect">
            <a:avLst/>
          </a:prstGeom>
          <a:ln w="28956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47320">
              <a:lnSpc>
                <a:spcPts val="1035"/>
              </a:lnSpc>
              <a:spcBef>
                <a:spcPts val="350"/>
              </a:spcBef>
            </a:pPr>
            <a:r>
              <a:rPr sz="1200" b="1" spc="-5" dirty="0">
                <a:latin typeface="Arial"/>
                <a:cs typeface="Arial"/>
              </a:rPr>
              <a:t>Direct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438150" y="703326"/>
            <a:ext cx="3941445" cy="184785"/>
          </a:xfrm>
          <a:custGeom>
            <a:avLst/>
            <a:gdLst/>
            <a:ahLst/>
            <a:cxnLst/>
            <a:rect l="l" t="t" r="r" b="b"/>
            <a:pathLst>
              <a:path w="3941445" h="184784">
                <a:moveTo>
                  <a:pt x="0" y="184403"/>
                </a:moveTo>
                <a:lnTo>
                  <a:pt x="3941064" y="184403"/>
                </a:lnTo>
                <a:lnTo>
                  <a:pt x="3941064" y="0"/>
                </a:lnTo>
                <a:lnTo>
                  <a:pt x="0" y="0"/>
                </a:lnTo>
                <a:lnTo>
                  <a:pt x="0" y="184403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 txBox="1"/>
          <p:nvPr/>
        </p:nvSpPr>
        <p:spPr>
          <a:xfrm>
            <a:off x="438150" y="678941"/>
            <a:ext cx="3776979" cy="17653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R="27940" algn="ctr">
              <a:lnSpc>
                <a:spcPts val="1215"/>
              </a:lnSpc>
              <a:spcBef>
                <a:spcPts val="165"/>
              </a:spcBef>
            </a:pPr>
            <a:r>
              <a:rPr sz="1200" b="1" spc="-5" dirty="0">
                <a:latin typeface="Arial"/>
                <a:cs typeface="Arial"/>
              </a:rPr>
              <a:t>Visualize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4200144" y="640080"/>
            <a:ext cx="3836035" cy="196850"/>
            <a:chOff x="4200144" y="640080"/>
            <a:chExt cx="3836035" cy="196850"/>
          </a:xfrm>
        </p:grpSpPr>
        <p:sp>
          <p:nvSpPr>
            <p:cNvPr id="110" name="object 110"/>
            <p:cNvSpPr/>
            <p:nvPr/>
          </p:nvSpPr>
          <p:spPr>
            <a:xfrm>
              <a:off x="4214622" y="654558"/>
              <a:ext cx="3807460" cy="167640"/>
            </a:xfrm>
            <a:custGeom>
              <a:avLst/>
              <a:gdLst/>
              <a:ahLst/>
              <a:cxnLst/>
              <a:rect l="l" t="t" r="r" b="b"/>
              <a:pathLst>
                <a:path w="3807459" h="167640">
                  <a:moveTo>
                    <a:pt x="3806952" y="0"/>
                  </a:moveTo>
                  <a:lnTo>
                    <a:pt x="0" y="0"/>
                  </a:lnTo>
                  <a:lnTo>
                    <a:pt x="0" y="167639"/>
                  </a:lnTo>
                  <a:lnTo>
                    <a:pt x="3806952" y="167639"/>
                  </a:lnTo>
                  <a:lnTo>
                    <a:pt x="38069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4214622" y="654558"/>
              <a:ext cx="3807460" cy="167640"/>
            </a:xfrm>
            <a:custGeom>
              <a:avLst/>
              <a:gdLst/>
              <a:ahLst/>
              <a:cxnLst/>
              <a:rect l="l" t="t" r="r" b="b"/>
              <a:pathLst>
                <a:path w="3807459" h="167640">
                  <a:moveTo>
                    <a:pt x="0" y="167639"/>
                  </a:moveTo>
                  <a:lnTo>
                    <a:pt x="3806952" y="167639"/>
                  </a:lnTo>
                  <a:lnTo>
                    <a:pt x="3806952" y="0"/>
                  </a:lnTo>
                  <a:lnTo>
                    <a:pt x="0" y="0"/>
                  </a:lnTo>
                  <a:lnTo>
                    <a:pt x="0" y="167639"/>
                  </a:lnTo>
                  <a:close/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2" name="object 112"/>
          <p:cNvSpPr txBox="1"/>
          <p:nvPr/>
        </p:nvSpPr>
        <p:spPr>
          <a:xfrm>
            <a:off x="4379214" y="678941"/>
            <a:ext cx="3248025" cy="176530"/>
          </a:xfrm>
          <a:prstGeom prst="rect">
            <a:avLst/>
          </a:prstGeom>
          <a:ln w="28956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332105" algn="ctr">
              <a:lnSpc>
                <a:spcPts val="1185"/>
              </a:lnSpc>
            </a:pPr>
            <a:r>
              <a:rPr sz="1200" b="1" dirty="0">
                <a:latin typeface="Arial"/>
                <a:cs typeface="Arial"/>
              </a:rPr>
              <a:t>Describe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5360670" y="3176777"/>
            <a:ext cx="1047115" cy="722630"/>
          </a:xfrm>
          <a:custGeom>
            <a:avLst/>
            <a:gdLst/>
            <a:ahLst/>
            <a:cxnLst/>
            <a:rect l="l" t="t" r="r" b="b"/>
            <a:pathLst>
              <a:path w="1047114" h="722629">
                <a:moveTo>
                  <a:pt x="0" y="722376"/>
                </a:moveTo>
                <a:lnTo>
                  <a:pt x="1046988" y="722376"/>
                </a:lnTo>
                <a:lnTo>
                  <a:pt x="1046988" y="0"/>
                </a:lnTo>
                <a:lnTo>
                  <a:pt x="0" y="0"/>
                </a:lnTo>
                <a:lnTo>
                  <a:pt x="0" y="722376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 txBox="1"/>
          <p:nvPr/>
        </p:nvSpPr>
        <p:spPr>
          <a:xfrm>
            <a:off x="5440934" y="3197732"/>
            <a:ext cx="86804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SYNCH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Matrix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5462651" y="3722878"/>
            <a:ext cx="8782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80%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Complete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16" name="object 116"/>
          <p:cNvGrpSpPr/>
          <p:nvPr/>
        </p:nvGrpSpPr>
        <p:grpSpPr>
          <a:xfrm>
            <a:off x="4164838" y="3387597"/>
            <a:ext cx="2201545" cy="338455"/>
            <a:chOff x="4164838" y="3387597"/>
            <a:chExt cx="2201545" cy="338455"/>
          </a:xfrm>
        </p:grpSpPr>
        <p:sp>
          <p:nvSpPr>
            <p:cNvPr id="117" name="object 117"/>
            <p:cNvSpPr/>
            <p:nvPr/>
          </p:nvSpPr>
          <p:spPr>
            <a:xfrm>
              <a:off x="5409438" y="3406901"/>
              <a:ext cx="946785" cy="309245"/>
            </a:xfrm>
            <a:custGeom>
              <a:avLst/>
              <a:gdLst/>
              <a:ahLst/>
              <a:cxnLst/>
              <a:rect l="l" t="t" r="r" b="b"/>
              <a:pathLst>
                <a:path w="946785" h="309245">
                  <a:moveTo>
                    <a:pt x="0" y="252984"/>
                  </a:moveTo>
                  <a:lnTo>
                    <a:pt x="245745" y="252984"/>
                  </a:lnTo>
                </a:path>
                <a:path w="946785" h="309245">
                  <a:moveTo>
                    <a:pt x="7620" y="160020"/>
                  </a:moveTo>
                  <a:lnTo>
                    <a:pt x="253364" y="160020"/>
                  </a:lnTo>
                </a:path>
                <a:path w="946785" h="309245">
                  <a:moveTo>
                    <a:pt x="358139" y="252984"/>
                  </a:moveTo>
                  <a:lnTo>
                    <a:pt x="603885" y="252984"/>
                  </a:lnTo>
                </a:path>
                <a:path w="946785" h="309245">
                  <a:moveTo>
                    <a:pt x="348996" y="175260"/>
                  </a:moveTo>
                  <a:lnTo>
                    <a:pt x="594740" y="175260"/>
                  </a:lnTo>
                </a:path>
                <a:path w="946785" h="309245">
                  <a:moveTo>
                    <a:pt x="7620" y="62484"/>
                  </a:moveTo>
                  <a:lnTo>
                    <a:pt x="253364" y="62484"/>
                  </a:lnTo>
                </a:path>
                <a:path w="946785" h="309245">
                  <a:moveTo>
                    <a:pt x="701039" y="271272"/>
                  </a:moveTo>
                  <a:lnTo>
                    <a:pt x="946785" y="271272"/>
                  </a:lnTo>
                </a:path>
                <a:path w="946785" h="309245">
                  <a:moveTo>
                    <a:pt x="699515" y="185927"/>
                  </a:moveTo>
                  <a:lnTo>
                    <a:pt x="945261" y="185927"/>
                  </a:lnTo>
                </a:path>
                <a:path w="946785" h="309245">
                  <a:moveTo>
                    <a:pt x="350520" y="62484"/>
                  </a:moveTo>
                  <a:lnTo>
                    <a:pt x="596264" y="62484"/>
                  </a:lnTo>
                </a:path>
                <a:path w="946785" h="309245">
                  <a:moveTo>
                    <a:pt x="696467" y="62484"/>
                  </a:moveTo>
                  <a:lnTo>
                    <a:pt x="942213" y="62484"/>
                  </a:lnTo>
                </a:path>
                <a:path w="946785" h="309245">
                  <a:moveTo>
                    <a:pt x="289560" y="13715"/>
                  </a:moveTo>
                  <a:lnTo>
                    <a:pt x="289560" y="245745"/>
                  </a:lnTo>
                </a:path>
                <a:path w="946785" h="309245">
                  <a:moveTo>
                    <a:pt x="661415" y="0"/>
                  </a:moveTo>
                  <a:lnTo>
                    <a:pt x="661415" y="308864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4174998" y="3397757"/>
              <a:ext cx="419100" cy="260985"/>
            </a:xfrm>
            <a:custGeom>
              <a:avLst/>
              <a:gdLst/>
              <a:ahLst/>
              <a:cxnLst/>
              <a:rect l="l" t="t" r="r" b="b"/>
              <a:pathLst>
                <a:path w="419100" h="260985">
                  <a:moveTo>
                    <a:pt x="288798" y="0"/>
                  </a:moveTo>
                  <a:lnTo>
                    <a:pt x="288798" y="65150"/>
                  </a:lnTo>
                  <a:lnTo>
                    <a:pt x="0" y="65150"/>
                  </a:lnTo>
                  <a:lnTo>
                    <a:pt x="0" y="195452"/>
                  </a:lnTo>
                  <a:lnTo>
                    <a:pt x="288798" y="195452"/>
                  </a:lnTo>
                  <a:lnTo>
                    <a:pt x="288798" y="260603"/>
                  </a:lnTo>
                  <a:lnTo>
                    <a:pt x="419100" y="130301"/>
                  </a:lnTo>
                  <a:lnTo>
                    <a:pt x="2887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4174998" y="3397757"/>
              <a:ext cx="419100" cy="260985"/>
            </a:xfrm>
            <a:custGeom>
              <a:avLst/>
              <a:gdLst/>
              <a:ahLst/>
              <a:cxnLst/>
              <a:rect l="l" t="t" r="r" b="b"/>
              <a:pathLst>
                <a:path w="419100" h="260985">
                  <a:moveTo>
                    <a:pt x="0" y="65150"/>
                  </a:moveTo>
                  <a:lnTo>
                    <a:pt x="288798" y="65150"/>
                  </a:lnTo>
                  <a:lnTo>
                    <a:pt x="288798" y="0"/>
                  </a:lnTo>
                  <a:lnTo>
                    <a:pt x="419100" y="130301"/>
                  </a:lnTo>
                  <a:lnTo>
                    <a:pt x="288798" y="260603"/>
                  </a:lnTo>
                  <a:lnTo>
                    <a:pt x="288798" y="195452"/>
                  </a:lnTo>
                  <a:lnTo>
                    <a:pt x="0" y="195452"/>
                  </a:lnTo>
                  <a:lnTo>
                    <a:pt x="0" y="65150"/>
                  </a:lnTo>
                  <a:close/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0" name="object 120"/>
          <p:cNvSpPr txBox="1"/>
          <p:nvPr/>
        </p:nvSpPr>
        <p:spPr>
          <a:xfrm>
            <a:off x="4209415" y="3472434"/>
            <a:ext cx="2794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F</a:t>
            </a:r>
            <a:r>
              <a:rPr sz="600" b="1" spc="-5" dirty="0">
                <a:latin typeface="Arial"/>
                <a:cs typeface="Arial"/>
              </a:rPr>
              <a:t>EEDS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121" name="object 121"/>
          <p:cNvGrpSpPr/>
          <p:nvPr/>
        </p:nvGrpSpPr>
        <p:grpSpPr>
          <a:xfrm>
            <a:off x="6115684" y="2986913"/>
            <a:ext cx="252095" cy="259715"/>
            <a:chOff x="6115684" y="2986913"/>
            <a:chExt cx="252095" cy="259715"/>
          </a:xfrm>
        </p:grpSpPr>
        <p:pic>
          <p:nvPicPr>
            <p:cNvPr id="122" name="object 1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30289" y="3001518"/>
              <a:ext cx="222504" cy="230124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6130289" y="3001518"/>
              <a:ext cx="222885" cy="230504"/>
            </a:xfrm>
            <a:custGeom>
              <a:avLst/>
              <a:gdLst/>
              <a:ahLst/>
              <a:cxnLst/>
              <a:rect l="l" t="t" r="r" b="b"/>
              <a:pathLst>
                <a:path w="222885" h="230505">
                  <a:moveTo>
                    <a:pt x="0" y="115062"/>
                  </a:moveTo>
                  <a:lnTo>
                    <a:pt x="8739" y="70294"/>
                  </a:lnTo>
                  <a:lnTo>
                    <a:pt x="32575" y="33718"/>
                  </a:lnTo>
                  <a:lnTo>
                    <a:pt x="67937" y="9048"/>
                  </a:lnTo>
                  <a:lnTo>
                    <a:pt x="111251" y="0"/>
                  </a:lnTo>
                  <a:lnTo>
                    <a:pt x="154566" y="9048"/>
                  </a:lnTo>
                  <a:lnTo>
                    <a:pt x="189928" y="33718"/>
                  </a:lnTo>
                  <a:lnTo>
                    <a:pt x="213764" y="70294"/>
                  </a:lnTo>
                  <a:lnTo>
                    <a:pt x="222504" y="115062"/>
                  </a:lnTo>
                  <a:lnTo>
                    <a:pt x="213764" y="159829"/>
                  </a:lnTo>
                  <a:lnTo>
                    <a:pt x="189928" y="196405"/>
                  </a:lnTo>
                  <a:lnTo>
                    <a:pt x="154566" y="221075"/>
                  </a:lnTo>
                  <a:lnTo>
                    <a:pt x="111251" y="230124"/>
                  </a:lnTo>
                  <a:lnTo>
                    <a:pt x="67937" y="221075"/>
                  </a:lnTo>
                  <a:lnTo>
                    <a:pt x="32575" y="196405"/>
                  </a:lnTo>
                  <a:lnTo>
                    <a:pt x="8739" y="159829"/>
                  </a:lnTo>
                  <a:lnTo>
                    <a:pt x="0" y="115062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4" name="object 124"/>
          <p:cNvSpPr txBox="1"/>
          <p:nvPr/>
        </p:nvSpPr>
        <p:spPr>
          <a:xfrm>
            <a:off x="6181471" y="2992374"/>
            <a:ext cx="125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5240273" y="439038"/>
            <a:ext cx="3672204" cy="86995"/>
          </a:xfrm>
          <a:custGeom>
            <a:avLst/>
            <a:gdLst/>
            <a:ahLst/>
            <a:cxnLst/>
            <a:rect l="l" t="t" r="r" b="b"/>
            <a:pathLst>
              <a:path w="3672204" h="86995">
                <a:moveTo>
                  <a:pt x="3643376" y="28956"/>
                </a:moveTo>
                <a:lnTo>
                  <a:pt x="3599815" y="28956"/>
                </a:lnTo>
                <a:lnTo>
                  <a:pt x="3599815" y="57912"/>
                </a:lnTo>
                <a:lnTo>
                  <a:pt x="3585294" y="57931"/>
                </a:lnTo>
                <a:lnTo>
                  <a:pt x="3585336" y="86868"/>
                </a:lnTo>
                <a:lnTo>
                  <a:pt x="3672204" y="43307"/>
                </a:lnTo>
                <a:lnTo>
                  <a:pt x="3643376" y="28956"/>
                </a:lnTo>
                <a:close/>
              </a:path>
              <a:path w="3672204" h="86995">
                <a:moveTo>
                  <a:pt x="3585252" y="28976"/>
                </a:moveTo>
                <a:lnTo>
                  <a:pt x="0" y="33909"/>
                </a:lnTo>
                <a:lnTo>
                  <a:pt x="0" y="62864"/>
                </a:lnTo>
                <a:lnTo>
                  <a:pt x="3585294" y="57931"/>
                </a:lnTo>
                <a:lnTo>
                  <a:pt x="3585252" y="28976"/>
                </a:lnTo>
                <a:close/>
              </a:path>
              <a:path w="3672204" h="86995">
                <a:moveTo>
                  <a:pt x="3599815" y="28956"/>
                </a:moveTo>
                <a:lnTo>
                  <a:pt x="3585252" y="28976"/>
                </a:lnTo>
                <a:lnTo>
                  <a:pt x="3585294" y="57931"/>
                </a:lnTo>
                <a:lnTo>
                  <a:pt x="3599815" y="57912"/>
                </a:lnTo>
                <a:lnTo>
                  <a:pt x="3599815" y="28956"/>
                </a:lnTo>
                <a:close/>
              </a:path>
              <a:path w="3672204" h="86995">
                <a:moveTo>
                  <a:pt x="3585209" y="0"/>
                </a:moveTo>
                <a:lnTo>
                  <a:pt x="3585252" y="28976"/>
                </a:lnTo>
                <a:lnTo>
                  <a:pt x="3643376" y="28956"/>
                </a:lnTo>
                <a:lnTo>
                  <a:pt x="35852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06730" y="445134"/>
            <a:ext cx="3672204" cy="86995"/>
          </a:xfrm>
          <a:custGeom>
            <a:avLst/>
            <a:gdLst/>
            <a:ahLst/>
            <a:cxnLst/>
            <a:rect l="l" t="t" r="r" b="b"/>
            <a:pathLst>
              <a:path w="3672204" h="86995">
                <a:moveTo>
                  <a:pt x="86931" y="0"/>
                </a:moveTo>
                <a:lnTo>
                  <a:pt x="0" y="43306"/>
                </a:lnTo>
                <a:lnTo>
                  <a:pt x="86804" y="86867"/>
                </a:lnTo>
                <a:lnTo>
                  <a:pt x="86846" y="57931"/>
                </a:lnTo>
                <a:lnTo>
                  <a:pt x="72351" y="57912"/>
                </a:lnTo>
                <a:lnTo>
                  <a:pt x="72390" y="28955"/>
                </a:lnTo>
                <a:lnTo>
                  <a:pt x="86889" y="28955"/>
                </a:lnTo>
                <a:lnTo>
                  <a:pt x="86931" y="0"/>
                </a:lnTo>
                <a:close/>
              </a:path>
              <a:path w="3672204" h="86995">
                <a:moveTo>
                  <a:pt x="86889" y="28975"/>
                </a:moveTo>
                <a:lnTo>
                  <a:pt x="86846" y="57931"/>
                </a:lnTo>
                <a:lnTo>
                  <a:pt x="3672205" y="62864"/>
                </a:lnTo>
                <a:lnTo>
                  <a:pt x="3672205" y="33909"/>
                </a:lnTo>
                <a:lnTo>
                  <a:pt x="86889" y="28975"/>
                </a:lnTo>
                <a:close/>
              </a:path>
              <a:path w="3672204" h="86995">
                <a:moveTo>
                  <a:pt x="72390" y="28955"/>
                </a:moveTo>
                <a:lnTo>
                  <a:pt x="72351" y="57912"/>
                </a:lnTo>
                <a:lnTo>
                  <a:pt x="86846" y="57931"/>
                </a:lnTo>
                <a:lnTo>
                  <a:pt x="86889" y="28975"/>
                </a:lnTo>
                <a:lnTo>
                  <a:pt x="72390" y="28955"/>
                </a:lnTo>
                <a:close/>
              </a:path>
              <a:path w="3672204" h="86995">
                <a:moveTo>
                  <a:pt x="86889" y="28955"/>
                </a:moveTo>
                <a:lnTo>
                  <a:pt x="72390" y="28955"/>
                </a:lnTo>
                <a:lnTo>
                  <a:pt x="86889" y="289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7" name="object 127"/>
          <p:cNvGrpSpPr/>
          <p:nvPr/>
        </p:nvGrpSpPr>
        <p:grpSpPr>
          <a:xfrm>
            <a:off x="4193921" y="5862701"/>
            <a:ext cx="1106805" cy="791210"/>
            <a:chOff x="4193921" y="5862701"/>
            <a:chExt cx="1106805" cy="791210"/>
          </a:xfrm>
        </p:grpSpPr>
        <p:sp>
          <p:nvSpPr>
            <p:cNvPr id="128" name="object 128"/>
            <p:cNvSpPr/>
            <p:nvPr/>
          </p:nvSpPr>
          <p:spPr>
            <a:xfrm>
              <a:off x="4208526" y="5877306"/>
              <a:ext cx="1077595" cy="762000"/>
            </a:xfrm>
            <a:custGeom>
              <a:avLst/>
              <a:gdLst/>
              <a:ahLst/>
              <a:cxnLst/>
              <a:rect l="l" t="t" r="r" b="b"/>
              <a:pathLst>
                <a:path w="1077595" h="762000">
                  <a:moveTo>
                    <a:pt x="0" y="762000"/>
                  </a:moveTo>
                  <a:lnTo>
                    <a:pt x="1077468" y="762000"/>
                  </a:lnTo>
                  <a:lnTo>
                    <a:pt x="1077468" y="0"/>
                  </a:lnTo>
                  <a:lnTo>
                    <a:pt x="0" y="0"/>
                  </a:lnTo>
                  <a:lnTo>
                    <a:pt x="0" y="762000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4224528" y="5891784"/>
              <a:ext cx="1051560" cy="733425"/>
            </a:xfrm>
            <a:custGeom>
              <a:avLst/>
              <a:gdLst/>
              <a:ahLst/>
              <a:cxnLst/>
              <a:rect l="l" t="t" r="r" b="b"/>
              <a:pathLst>
                <a:path w="1051560" h="733425">
                  <a:moveTo>
                    <a:pt x="1051560" y="0"/>
                  </a:moveTo>
                  <a:lnTo>
                    <a:pt x="0" y="0"/>
                  </a:lnTo>
                  <a:lnTo>
                    <a:pt x="0" y="733043"/>
                  </a:lnTo>
                  <a:lnTo>
                    <a:pt x="1051560" y="733043"/>
                  </a:lnTo>
                  <a:lnTo>
                    <a:pt x="10515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0" name="object 130"/>
          <p:cNvSpPr txBox="1"/>
          <p:nvPr/>
        </p:nvSpPr>
        <p:spPr>
          <a:xfrm>
            <a:off x="4536694" y="6082080"/>
            <a:ext cx="42545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240" marR="5080" indent="-3175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S</a:t>
            </a:r>
            <a:r>
              <a:rPr sz="1050" b="1" spc="-25" dirty="0">
                <a:latin typeface="Arial"/>
                <a:cs typeface="Arial"/>
              </a:rPr>
              <a:t>y</a:t>
            </a:r>
            <a:r>
              <a:rPr sz="1050" b="1" dirty="0">
                <a:latin typeface="Arial"/>
                <a:cs typeface="Arial"/>
              </a:rPr>
              <a:t>nch  </a:t>
            </a:r>
            <a:r>
              <a:rPr sz="1050" b="1" spc="20" dirty="0">
                <a:latin typeface="Arial"/>
                <a:cs typeface="Arial"/>
              </a:rPr>
              <a:t>M</a:t>
            </a:r>
            <a:r>
              <a:rPr sz="1050" b="1" dirty="0">
                <a:latin typeface="Arial"/>
                <a:cs typeface="Arial"/>
              </a:rPr>
              <a:t>at</a:t>
            </a:r>
            <a:r>
              <a:rPr sz="1050" b="1" spc="-10" dirty="0">
                <a:latin typeface="Arial"/>
                <a:cs typeface="Arial"/>
              </a:rPr>
              <a:t>ri</a:t>
            </a:r>
            <a:r>
              <a:rPr sz="1050" b="1" dirty="0">
                <a:latin typeface="Arial"/>
                <a:cs typeface="Arial"/>
              </a:rPr>
              <a:t>x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4346194" y="6403644"/>
            <a:ext cx="8077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80%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Compl</a:t>
            </a:r>
            <a:r>
              <a:rPr sz="900" b="1" spc="-5" dirty="0">
                <a:latin typeface="Arial"/>
                <a:cs typeface="Arial"/>
              </a:rPr>
              <a:t>ete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32" name="object 132"/>
          <p:cNvGrpSpPr/>
          <p:nvPr/>
        </p:nvGrpSpPr>
        <p:grpSpPr>
          <a:xfrm>
            <a:off x="1557400" y="1080388"/>
            <a:ext cx="7531734" cy="5692775"/>
            <a:chOff x="1557400" y="1080388"/>
            <a:chExt cx="7531734" cy="5692775"/>
          </a:xfrm>
        </p:grpSpPr>
        <p:sp>
          <p:nvSpPr>
            <p:cNvPr id="133" name="object 133"/>
            <p:cNvSpPr/>
            <p:nvPr/>
          </p:nvSpPr>
          <p:spPr>
            <a:xfrm>
              <a:off x="1560575" y="1083563"/>
              <a:ext cx="3796029" cy="5686425"/>
            </a:xfrm>
            <a:custGeom>
              <a:avLst/>
              <a:gdLst/>
              <a:ahLst/>
              <a:cxnLst/>
              <a:rect l="l" t="t" r="r" b="b"/>
              <a:pathLst>
                <a:path w="3796029" h="5686425">
                  <a:moveTo>
                    <a:pt x="2561844" y="53339"/>
                  </a:moveTo>
                  <a:lnTo>
                    <a:pt x="2599182" y="5685835"/>
                  </a:lnTo>
                </a:path>
                <a:path w="3796029" h="5686425">
                  <a:moveTo>
                    <a:pt x="3758184" y="53339"/>
                  </a:moveTo>
                  <a:lnTo>
                    <a:pt x="3795522" y="5685835"/>
                  </a:lnTo>
                </a:path>
                <a:path w="3796029" h="5686425">
                  <a:moveTo>
                    <a:pt x="0" y="0"/>
                  </a:moveTo>
                  <a:lnTo>
                    <a:pt x="37337" y="5632500"/>
                  </a:lnTo>
                </a:path>
              </a:pathLst>
            </a:custGeom>
            <a:ln w="609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9066657" y="1133855"/>
              <a:ext cx="0" cy="5447030"/>
            </a:xfrm>
            <a:custGeom>
              <a:avLst/>
              <a:gdLst/>
              <a:ahLst/>
              <a:cxnLst/>
              <a:rect l="l" t="t" r="r" b="b"/>
              <a:pathLst>
                <a:path h="5447030">
                  <a:moveTo>
                    <a:pt x="0" y="0"/>
                  </a:moveTo>
                  <a:lnTo>
                    <a:pt x="0" y="5446776"/>
                  </a:lnTo>
                </a:path>
              </a:pathLst>
            </a:custGeom>
            <a:ln w="43433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48249" y="5820917"/>
              <a:ext cx="222503" cy="230123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5048249" y="5820917"/>
              <a:ext cx="222885" cy="230504"/>
            </a:xfrm>
            <a:custGeom>
              <a:avLst/>
              <a:gdLst/>
              <a:ahLst/>
              <a:cxnLst/>
              <a:rect l="l" t="t" r="r" b="b"/>
              <a:pathLst>
                <a:path w="222885" h="230504">
                  <a:moveTo>
                    <a:pt x="0" y="115061"/>
                  </a:moveTo>
                  <a:lnTo>
                    <a:pt x="8739" y="70273"/>
                  </a:lnTo>
                  <a:lnTo>
                    <a:pt x="32575" y="33699"/>
                  </a:lnTo>
                  <a:lnTo>
                    <a:pt x="67937" y="9041"/>
                  </a:lnTo>
                  <a:lnTo>
                    <a:pt x="111251" y="0"/>
                  </a:lnTo>
                  <a:lnTo>
                    <a:pt x="154566" y="9041"/>
                  </a:lnTo>
                  <a:lnTo>
                    <a:pt x="189928" y="33699"/>
                  </a:lnTo>
                  <a:lnTo>
                    <a:pt x="213764" y="70273"/>
                  </a:lnTo>
                  <a:lnTo>
                    <a:pt x="222503" y="115061"/>
                  </a:lnTo>
                  <a:lnTo>
                    <a:pt x="213764" y="159850"/>
                  </a:lnTo>
                  <a:lnTo>
                    <a:pt x="189928" y="196424"/>
                  </a:lnTo>
                  <a:lnTo>
                    <a:pt x="154566" y="221082"/>
                  </a:lnTo>
                  <a:lnTo>
                    <a:pt x="111251" y="230123"/>
                  </a:lnTo>
                  <a:lnTo>
                    <a:pt x="67937" y="221082"/>
                  </a:lnTo>
                  <a:lnTo>
                    <a:pt x="32575" y="196424"/>
                  </a:lnTo>
                  <a:lnTo>
                    <a:pt x="8739" y="159850"/>
                  </a:lnTo>
                  <a:lnTo>
                    <a:pt x="0" y="115061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7" name="object 137"/>
          <p:cNvSpPr txBox="1"/>
          <p:nvPr/>
        </p:nvSpPr>
        <p:spPr>
          <a:xfrm>
            <a:off x="4406138" y="5877559"/>
            <a:ext cx="84264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latin typeface="Arial"/>
                <a:cs typeface="Arial"/>
              </a:rPr>
              <a:t>Targeting</a:t>
            </a:r>
            <a:r>
              <a:rPr sz="1050" b="1" spc="100" dirty="0">
                <a:latin typeface="Arial"/>
                <a:cs typeface="Arial"/>
              </a:rPr>
              <a:t> </a:t>
            </a:r>
            <a:r>
              <a:rPr sz="2100" b="1" baseline="19841" dirty="0">
                <a:latin typeface="Arial"/>
                <a:cs typeface="Arial"/>
              </a:rPr>
              <a:t>6</a:t>
            </a:r>
            <a:endParaRPr sz="2100" baseline="19841">
              <a:latin typeface="Arial"/>
              <a:cs typeface="Arial"/>
            </a:endParaRPr>
          </a:p>
        </p:txBody>
      </p:sp>
      <p:grpSp>
        <p:nvGrpSpPr>
          <p:cNvPr id="138" name="object 138"/>
          <p:cNvGrpSpPr/>
          <p:nvPr/>
        </p:nvGrpSpPr>
        <p:grpSpPr>
          <a:xfrm>
            <a:off x="4184777" y="4907153"/>
            <a:ext cx="1096010" cy="748665"/>
            <a:chOff x="4184777" y="4907153"/>
            <a:chExt cx="1096010" cy="748665"/>
          </a:xfrm>
        </p:grpSpPr>
        <p:sp>
          <p:nvSpPr>
            <p:cNvPr id="139" name="object 139"/>
            <p:cNvSpPr/>
            <p:nvPr/>
          </p:nvSpPr>
          <p:spPr>
            <a:xfrm>
              <a:off x="4199382" y="4921758"/>
              <a:ext cx="1066800" cy="719455"/>
            </a:xfrm>
            <a:custGeom>
              <a:avLst/>
              <a:gdLst/>
              <a:ahLst/>
              <a:cxnLst/>
              <a:rect l="l" t="t" r="r" b="b"/>
              <a:pathLst>
                <a:path w="1066800" h="719454">
                  <a:moveTo>
                    <a:pt x="1066800" y="0"/>
                  </a:moveTo>
                  <a:lnTo>
                    <a:pt x="0" y="0"/>
                  </a:lnTo>
                  <a:lnTo>
                    <a:pt x="0" y="719327"/>
                  </a:lnTo>
                  <a:lnTo>
                    <a:pt x="1066800" y="719327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4199382" y="4921758"/>
              <a:ext cx="1066800" cy="719455"/>
            </a:xfrm>
            <a:custGeom>
              <a:avLst/>
              <a:gdLst/>
              <a:ahLst/>
              <a:cxnLst/>
              <a:rect l="l" t="t" r="r" b="b"/>
              <a:pathLst>
                <a:path w="1066800" h="719454">
                  <a:moveTo>
                    <a:pt x="0" y="719327"/>
                  </a:moveTo>
                  <a:lnTo>
                    <a:pt x="1066800" y="719327"/>
                  </a:lnTo>
                  <a:lnTo>
                    <a:pt x="1066800" y="0"/>
                  </a:lnTo>
                  <a:lnTo>
                    <a:pt x="0" y="0"/>
                  </a:lnTo>
                  <a:lnTo>
                    <a:pt x="0" y="719327"/>
                  </a:lnTo>
                  <a:close/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1" name="object 141"/>
          <p:cNvSpPr txBox="1"/>
          <p:nvPr/>
        </p:nvSpPr>
        <p:spPr>
          <a:xfrm>
            <a:off x="4467225" y="5008879"/>
            <a:ext cx="52895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335" algn="just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Dec</a:t>
            </a:r>
            <a:r>
              <a:rPr sz="900" b="1" dirty="0">
                <a:latin typeface="Arial"/>
                <a:cs typeface="Arial"/>
              </a:rPr>
              <a:t>ision  Support 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Te</a:t>
            </a:r>
            <a:r>
              <a:rPr sz="900" b="1" spc="-5" dirty="0">
                <a:latin typeface="Arial"/>
                <a:cs typeface="Arial"/>
              </a:rPr>
              <a:t>m</a:t>
            </a:r>
            <a:r>
              <a:rPr sz="900" b="1" dirty="0">
                <a:latin typeface="Arial"/>
                <a:cs typeface="Arial"/>
              </a:rPr>
              <a:t>pl</a:t>
            </a:r>
            <a:r>
              <a:rPr sz="900" b="1" spc="-5" dirty="0">
                <a:latin typeface="Arial"/>
                <a:cs typeface="Arial"/>
              </a:rPr>
              <a:t>ate</a:t>
            </a:r>
            <a:endParaRPr sz="90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4328540" y="5420359"/>
            <a:ext cx="8077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50%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Compl</a:t>
            </a:r>
            <a:r>
              <a:rPr sz="900" b="1" spc="-5" dirty="0">
                <a:latin typeface="Arial"/>
                <a:cs typeface="Arial"/>
              </a:rPr>
              <a:t>ete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43" name="object 143"/>
          <p:cNvGrpSpPr/>
          <p:nvPr/>
        </p:nvGrpSpPr>
        <p:grpSpPr>
          <a:xfrm>
            <a:off x="4215257" y="4864480"/>
            <a:ext cx="252095" cy="259715"/>
            <a:chOff x="4215257" y="4864480"/>
            <a:chExt cx="252095" cy="259715"/>
          </a:xfrm>
        </p:grpSpPr>
        <p:pic>
          <p:nvPicPr>
            <p:cNvPr id="144" name="object 14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29862" y="4879085"/>
              <a:ext cx="222503" cy="230124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4229862" y="4879085"/>
              <a:ext cx="222885" cy="230504"/>
            </a:xfrm>
            <a:custGeom>
              <a:avLst/>
              <a:gdLst/>
              <a:ahLst/>
              <a:cxnLst/>
              <a:rect l="l" t="t" r="r" b="b"/>
              <a:pathLst>
                <a:path w="222885" h="230504">
                  <a:moveTo>
                    <a:pt x="0" y="115062"/>
                  </a:moveTo>
                  <a:lnTo>
                    <a:pt x="8739" y="70294"/>
                  </a:lnTo>
                  <a:lnTo>
                    <a:pt x="32575" y="33718"/>
                  </a:lnTo>
                  <a:lnTo>
                    <a:pt x="67937" y="9048"/>
                  </a:lnTo>
                  <a:lnTo>
                    <a:pt x="111251" y="0"/>
                  </a:lnTo>
                  <a:lnTo>
                    <a:pt x="154566" y="9048"/>
                  </a:lnTo>
                  <a:lnTo>
                    <a:pt x="189928" y="33718"/>
                  </a:lnTo>
                  <a:lnTo>
                    <a:pt x="213764" y="70294"/>
                  </a:lnTo>
                  <a:lnTo>
                    <a:pt x="222503" y="115062"/>
                  </a:lnTo>
                  <a:lnTo>
                    <a:pt x="213764" y="159829"/>
                  </a:lnTo>
                  <a:lnTo>
                    <a:pt x="189928" y="196405"/>
                  </a:lnTo>
                  <a:lnTo>
                    <a:pt x="154566" y="221075"/>
                  </a:lnTo>
                  <a:lnTo>
                    <a:pt x="111251" y="230124"/>
                  </a:lnTo>
                  <a:lnTo>
                    <a:pt x="67937" y="221075"/>
                  </a:lnTo>
                  <a:lnTo>
                    <a:pt x="32575" y="196405"/>
                  </a:lnTo>
                  <a:lnTo>
                    <a:pt x="8739" y="159829"/>
                  </a:lnTo>
                  <a:lnTo>
                    <a:pt x="0" y="115062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6" name="object 146"/>
          <p:cNvSpPr txBox="1"/>
          <p:nvPr/>
        </p:nvSpPr>
        <p:spPr>
          <a:xfrm>
            <a:off x="4280661" y="4870830"/>
            <a:ext cx="125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8164830" y="5677661"/>
            <a:ext cx="939165" cy="611505"/>
          </a:xfrm>
          <a:custGeom>
            <a:avLst/>
            <a:gdLst/>
            <a:ahLst/>
            <a:cxnLst/>
            <a:rect l="l" t="t" r="r" b="b"/>
            <a:pathLst>
              <a:path w="939165" h="611504">
                <a:moveTo>
                  <a:pt x="0" y="152781"/>
                </a:moveTo>
                <a:lnTo>
                  <a:pt x="633222" y="152781"/>
                </a:lnTo>
                <a:lnTo>
                  <a:pt x="633222" y="0"/>
                </a:lnTo>
                <a:lnTo>
                  <a:pt x="938784" y="305562"/>
                </a:lnTo>
                <a:lnTo>
                  <a:pt x="633222" y="611124"/>
                </a:lnTo>
                <a:lnTo>
                  <a:pt x="633222" y="458342"/>
                </a:lnTo>
                <a:lnTo>
                  <a:pt x="0" y="458342"/>
                </a:lnTo>
                <a:lnTo>
                  <a:pt x="0" y="152781"/>
                </a:lnTo>
                <a:close/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 txBox="1"/>
          <p:nvPr/>
        </p:nvSpPr>
        <p:spPr>
          <a:xfrm>
            <a:off x="8172068" y="5909564"/>
            <a:ext cx="869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100%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Compl</a:t>
            </a:r>
            <a:r>
              <a:rPr sz="900" b="1" spc="-5" dirty="0">
                <a:latin typeface="Arial"/>
                <a:cs typeface="Arial"/>
              </a:rPr>
              <a:t>ete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49" name="object 149"/>
          <p:cNvGrpSpPr/>
          <p:nvPr/>
        </p:nvGrpSpPr>
        <p:grpSpPr>
          <a:xfrm>
            <a:off x="4218304" y="4166489"/>
            <a:ext cx="252095" cy="259715"/>
            <a:chOff x="4218304" y="4166489"/>
            <a:chExt cx="252095" cy="259715"/>
          </a:xfrm>
        </p:grpSpPr>
        <p:pic>
          <p:nvPicPr>
            <p:cNvPr id="150" name="object 1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2909" y="4181094"/>
              <a:ext cx="222503" cy="230124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4232909" y="4181094"/>
              <a:ext cx="222885" cy="230504"/>
            </a:xfrm>
            <a:custGeom>
              <a:avLst/>
              <a:gdLst/>
              <a:ahLst/>
              <a:cxnLst/>
              <a:rect l="l" t="t" r="r" b="b"/>
              <a:pathLst>
                <a:path w="222885" h="230504">
                  <a:moveTo>
                    <a:pt x="0" y="115061"/>
                  </a:moveTo>
                  <a:lnTo>
                    <a:pt x="8739" y="70294"/>
                  </a:lnTo>
                  <a:lnTo>
                    <a:pt x="32575" y="33718"/>
                  </a:lnTo>
                  <a:lnTo>
                    <a:pt x="67937" y="9048"/>
                  </a:lnTo>
                  <a:lnTo>
                    <a:pt x="111251" y="0"/>
                  </a:lnTo>
                  <a:lnTo>
                    <a:pt x="154566" y="9048"/>
                  </a:lnTo>
                  <a:lnTo>
                    <a:pt x="189928" y="33718"/>
                  </a:lnTo>
                  <a:lnTo>
                    <a:pt x="213764" y="70294"/>
                  </a:lnTo>
                  <a:lnTo>
                    <a:pt x="222503" y="115061"/>
                  </a:lnTo>
                  <a:lnTo>
                    <a:pt x="213764" y="159829"/>
                  </a:lnTo>
                  <a:lnTo>
                    <a:pt x="189928" y="196405"/>
                  </a:lnTo>
                  <a:lnTo>
                    <a:pt x="154566" y="221075"/>
                  </a:lnTo>
                  <a:lnTo>
                    <a:pt x="111251" y="230123"/>
                  </a:lnTo>
                  <a:lnTo>
                    <a:pt x="67937" y="221075"/>
                  </a:lnTo>
                  <a:lnTo>
                    <a:pt x="32575" y="196405"/>
                  </a:lnTo>
                  <a:lnTo>
                    <a:pt x="8739" y="159829"/>
                  </a:lnTo>
                  <a:lnTo>
                    <a:pt x="0" y="115061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2" name="object 152"/>
          <p:cNvSpPr txBox="1"/>
          <p:nvPr/>
        </p:nvSpPr>
        <p:spPr>
          <a:xfrm>
            <a:off x="4283709" y="4172203"/>
            <a:ext cx="125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4188205" y="4397197"/>
            <a:ext cx="10725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/>
                <a:cs typeface="Calibri"/>
              </a:rPr>
              <a:t>Graphics</a:t>
            </a:r>
            <a:r>
              <a:rPr sz="1200" b="1" spc="275" dirty="0">
                <a:latin typeface="Calibri"/>
                <a:cs typeface="Calibri"/>
              </a:rPr>
              <a:t> </a:t>
            </a:r>
            <a:r>
              <a:rPr sz="1200" b="1" baseline="34722" dirty="0">
                <a:latin typeface="Arial"/>
                <a:cs typeface="Arial"/>
              </a:rPr>
              <a:t>E</a:t>
            </a:r>
            <a:r>
              <a:rPr sz="1200" b="1" spc="419" baseline="34722" dirty="0">
                <a:latin typeface="Arial"/>
                <a:cs typeface="Arial"/>
              </a:rPr>
              <a:t> </a:t>
            </a:r>
            <a:r>
              <a:rPr sz="1575" b="1" baseline="2645" dirty="0">
                <a:latin typeface="Calibri"/>
                <a:cs typeface="Calibri"/>
              </a:rPr>
              <a:t>75%</a:t>
            </a:r>
            <a:endParaRPr sz="1575" baseline="2645">
              <a:latin typeface="Calibri"/>
              <a:cs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5292090" y="4196334"/>
            <a:ext cx="3810000" cy="611505"/>
          </a:xfrm>
          <a:custGeom>
            <a:avLst/>
            <a:gdLst/>
            <a:ahLst/>
            <a:cxnLst/>
            <a:rect l="l" t="t" r="r" b="b"/>
            <a:pathLst>
              <a:path w="3810000" h="611504">
                <a:moveTo>
                  <a:pt x="0" y="152781"/>
                </a:moveTo>
                <a:lnTo>
                  <a:pt x="3504438" y="152781"/>
                </a:lnTo>
                <a:lnTo>
                  <a:pt x="3504438" y="0"/>
                </a:lnTo>
                <a:lnTo>
                  <a:pt x="3810000" y="305562"/>
                </a:lnTo>
                <a:lnTo>
                  <a:pt x="3504438" y="611124"/>
                </a:lnTo>
                <a:lnTo>
                  <a:pt x="3504438" y="458343"/>
                </a:lnTo>
                <a:lnTo>
                  <a:pt x="0" y="458343"/>
                </a:lnTo>
                <a:lnTo>
                  <a:pt x="0" y="152781"/>
                </a:lnTo>
                <a:close/>
              </a:path>
            </a:pathLst>
          </a:custGeom>
          <a:ln w="19812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 txBox="1"/>
          <p:nvPr/>
        </p:nvSpPr>
        <p:spPr>
          <a:xfrm>
            <a:off x="8169020" y="4417567"/>
            <a:ext cx="8699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100%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Compl</a:t>
            </a:r>
            <a:r>
              <a:rPr sz="900" b="1" spc="-5" dirty="0">
                <a:latin typeface="Arial"/>
                <a:cs typeface="Arial"/>
              </a:rPr>
              <a:t>ete</a:t>
            </a:r>
            <a:endParaRPr sz="900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5451094" y="4400550"/>
            <a:ext cx="8909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95%</a:t>
            </a:r>
            <a:r>
              <a:rPr sz="1000" b="1" spc="-5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Complete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8827007" y="6580631"/>
            <a:ext cx="268605" cy="277495"/>
          </a:xfrm>
          <a:custGeom>
            <a:avLst/>
            <a:gdLst/>
            <a:ahLst/>
            <a:cxnLst/>
            <a:rect l="l" t="t" r="r" b="b"/>
            <a:pathLst>
              <a:path w="268604" h="277495">
                <a:moveTo>
                  <a:pt x="268224" y="0"/>
                </a:moveTo>
                <a:lnTo>
                  <a:pt x="0" y="0"/>
                </a:lnTo>
                <a:lnTo>
                  <a:pt x="0" y="277368"/>
                </a:lnTo>
                <a:lnTo>
                  <a:pt x="268224" y="277368"/>
                </a:lnTo>
                <a:lnTo>
                  <a:pt x="2682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 txBox="1"/>
          <p:nvPr/>
        </p:nvSpPr>
        <p:spPr>
          <a:xfrm>
            <a:off x="8880982" y="6625649"/>
            <a:ext cx="1739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10300" y="758951"/>
            <a:ext cx="2697480" cy="3507104"/>
            <a:chOff x="6210300" y="758951"/>
            <a:chExt cx="2697480" cy="35071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39255" y="797435"/>
              <a:ext cx="2639568" cy="34392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24777" y="773429"/>
              <a:ext cx="2668905" cy="3477895"/>
            </a:xfrm>
            <a:custGeom>
              <a:avLst/>
              <a:gdLst/>
              <a:ahLst/>
              <a:cxnLst/>
              <a:rect l="l" t="t" r="r" b="b"/>
              <a:pathLst>
                <a:path w="2668904" h="3477895">
                  <a:moveTo>
                    <a:pt x="0" y="3477767"/>
                  </a:moveTo>
                  <a:lnTo>
                    <a:pt x="2668524" y="3477767"/>
                  </a:lnTo>
                  <a:lnTo>
                    <a:pt x="2668524" y="0"/>
                  </a:lnTo>
                  <a:lnTo>
                    <a:pt x="0" y="0"/>
                  </a:lnTo>
                  <a:lnTo>
                    <a:pt x="0" y="3477767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84270" y="534111"/>
            <a:ext cx="47078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983230" algn="l"/>
              </a:tabLst>
            </a:pPr>
            <a:r>
              <a:rPr sz="1400" b="1" spc="-15" dirty="0">
                <a:latin typeface="Arial"/>
                <a:cs typeface="Arial"/>
              </a:rPr>
              <a:t>GAC</a:t>
            </a:r>
            <a:r>
              <a:rPr sz="1400" b="1" spc="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PVL	</a:t>
            </a:r>
            <a:r>
              <a:rPr sz="1400" b="1" spc="-5" dirty="0">
                <a:latin typeface="Arial"/>
                <a:cs typeface="Arial"/>
              </a:rPr>
              <a:t>Capabilities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by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Time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35736" y="4495800"/>
            <a:ext cx="7068820" cy="2220595"/>
            <a:chOff x="935736" y="4495800"/>
            <a:chExt cx="7068820" cy="22205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4692" y="4524755"/>
              <a:ext cx="7010400" cy="216255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50214" y="4510277"/>
              <a:ext cx="7039609" cy="2192020"/>
            </a:xfrm>
            <a:custGeom>
              <a:avLst/>
              <a:gdLst/>
              <a:ahLst/>
              <a:cxnLst/>
              <a:rect l="l" t="t" r="r" b="b"/>
              <a:pathLst>
                <a:path w="7039609" h="2192020">
                  <a:moveTo>
                    <a:pt x="0" y="2191512"/>
                  </a:moveTo>
                  <a:lnTo>
                    <a:pt x="7039356" y="2191512"/>
                  </a:lnTo>
                  <a:lnTo>
                    <a:pt x="7039356" y="0"/>
                  </a:lnTo>
                  <a:lnTo>
                    <a:pt x="0" y="0"/>
                  </a:lnTo>
                  <a:lnTo>
                    <a:pt x="0" y="2191512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595496" y="4245102"/>
            <a:ext cx="17252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Priority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of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Air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Lands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430779" y="786383"/>
            <a:ext cx="3581400" cy="3305810"/>
            <a:chOff x="2430779" y="786383"/>
            <a:chExt cx="3581400" cy="330581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9735" y="839149"/>
              <a:ext cx="3523488" cy="322383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445257" y="800861"/>
              <a:ext cx="3552825" cy="3276600"/>
            </a:xfrm>
            <a:custGeom>
              <a:avLst/>
              <a:gdLst/>
              <a:ahLst/>
              <a:cxnLst/>
              <a:rect l="l" t="t" r="r" b="b"/>
              <a:pathLst>
                <a:path w="3552825" h="3276600">
                  <a:moveTo>
                    <a:pt x="0" y="3276600"/>
                  </a:moveTo>
                  <a:lnTo>
                    <a:pt x="3552444" y="3276600"/>
                  </a:lnTo>
                  <a:lnTo>
                    <a:pt x="3552444" y="0"/>
                  </a:lnTo>
                  <a:lnTo>
                    <a:pt x="0" y="0"/>
                  </a:lnTo>
                  <a:lnTo>
                    <a:pt x="0" y="3276600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813050" y="45211"/>
            <a:ext cx="43332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Example</a:t>
            </a:r>
            <a:r>
              <a:rPr sz="1800" spc="-20" dirty="0"/>
              <a:t> </a:t>
            </a:r>
            <a:r>
              <a:rPr sz="1800" dirty="0"/>
              <a:t>Building</a:t>
            </a:r>
            <a:r>
              <a:rPr sz="1800" spc="-20" dirty="0"/>
              <a:t> </a:t>
            </a:r>
            <a:r>
              <a:rPr sz="1800" dirty="0"/>
              <a:t>Combat</a:t>
            </a:r>
            <a:r>
              <a:rPr sz="1800" spc="-15" dirty="0"/>
              <a:t> </a:t>
            </a:r>
            <a:r>
              <a:rPr sz="1800" spc="5" dirty="0"/>
              <a:t>Power</a:t>
            </a:r>
            <a:r>
              <a:rPr sz="1800" spc="-35" dirty="0"/>
              <a:t> </a:t>
            </a:r>
            <a:r>
              <a:rPr sz="1800" dirty="0"/>
              <a:t>“TTP”</a:t>
            </a:r>
            <a:endParaRPr sz="1800"/>
          </a:p>
        </p:txBody>
      </p:sp>
      <p:sp>
        <p:nvSpPr>
          <p:cNvPr id="15" name="object 15"/>
          <p:cNvSpPr txBox="1"/>
          <p:nvPr/>
        </p:nvSpPr>
        <p:spPr>
          <a:xfrm>
            <a:off x="8819388" y="6593340"/>
            <a:ext cx="284480" cy="22796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40"/>
              </a:spcBef>
            </a:pPr>
            <a:r>
              <a:rPr sz="1200" b="1" spc="-5" dirty="0">
                <a:latin typeface="Arial"/>
                <a:cs typeface="Arial"/>
              </a:rPr>
              <a:t>64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2729" y="816102"/>
            <a:ext cx="190563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-"/>
              <a:tabLst>
                <a:tab pos="106045" algn="l"/>
              </a:tabLst>
            </a:pPr>
            <a:r>
              <a:rPr sz="1200" b="1" dirty="0">
                <a:latin typeface="Arial"/>
                <a:cs typeface="Arial"/>
              </a:rPr>
              <a:t>These </a:t>
            </a:r>
            <a:r>
              <a:rPr sz="1200" b="1" spc="-5" dirty="0">
                <a:latin typeface="Arial"/>
                <a:cs typeface="Arial"/>
              </a:rPr>
              <a:t>are example </a:t>
            </a:r>
            <a:r>
              <a:rPr sz="1200" b="1" dirty="0">
                <a:latin typeface="Arial"/>
                <a:cs typeface="Arial"/>
              </a:rPr>
              <a:t> Priority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Vehicle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Lists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from </a:t>
            </a:r>
            <a:r>
              <a:rPr sz="1200" b="1" spc="-3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previous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units.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endParaRPr sz="1250">
              <a:latin typeface="Arial"/>
              <a:cs typeface="Arial"/>
            </a:endParaRPr>
          </a:p>
          <a:p>
            <a:pPr marL="12700" marR="222250">
              <a:lnSpc>
                <a:spcPct val="100000"/>
              </a:lnSpc>
              <a:spcBef>
                <a:spcPts val="5"/>
              </a:spcBef>
              <a:buChar char="-"/>
              <a:tabLst>
                <a:tab pos="106045" algn="l"/>
              </a:tabLst>
            </a:pPr>
            <a:r>
              <a:rPr sz="1200" b="1" dirty="0">
                <a:latin typeface="Arial"/>
                <a:cs typeface="Arial"/>
              </a:rPr>
              <a:t>There is no doctrinal 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format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for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how to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build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these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products.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0358" y="2543936"/>
            <a:ext cx="6862445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2015489" marR="5080" indent="-2003425">
              <a:lnSpc>
                <a:spcPts val="4320"/>
              </a:lnSpc>
              <a:spcBef>
                <a:spcPts val="640"/>
              </a:spcBef>
            </a:pPr>
            <a:r>
              <a:rPr spc="-5" dirty="0"/>
              <a:t>MD</a:t>
            </a:r>
            <a:r>
              <a:rPr spc="-25" dirty="0"/>
              <a:t>M</a:t>
            </a:r>
            <a:r>
              <a:rPr spc="-5" dirty="0"/>
              <a:t>P</a:t>
            </a:r>
            <a:r>
              <a:rPr spc="-50" dirty="0"/>
              <a:t> </a:t>
            </a:r>
            <a:r>
              <a:rPr spc="-5" dirty="0"/>
              <a:t>Step 4:</a:t>
            </a:r>
            <a:r>
              <a:rPr spc="20" dirty="0"/>
              <a:t> </a:t>
            </a:r>
            <a:r>
              <a:rPr spc="-5" dirty="0"/>
              <a:t>COA</a:t>
            </a:r>
            <a:r>
              <a:rPr spc="-300" dirty="0"/>
              <a:t> </a:t>
            </a:r>
            <a:r>
              <a:rPr spc="-5" dirty="0"/>
              <a:t>An</a:t>
            </a:r>
            <a:r>
              <a:rPr spc="-20" dirty="0"/>
              <a:t>a</a:t>
            </a:r>
            <a:r>
              <a:rPr spc="-5" dirty="0"/>
              <a:t>lysis  </a:t>
            </a:r>
            <a:r>
              <a:rPr spc="-40" dirty="0"/>
              <a:t>(War</a:t>
            </a:r>
            <a:r>
              <a:rPr dirty="0"/>
              <a:t> </a:t>
            </a:r>
            <a:r>
              <a:rPr spc="-5" dirty="0"/>
              <a:t>Game)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19388" y="6593340"/>
            <a:ext cx="284480" cy="22796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240"/>
              </a:spcBef>
            </a:pPr>
            <a:r>
              <a:rPr sz="1200" b="1" spc="-5" dirty="0">
                <a:latin typeface="Arial"/>
                <a:cs typeface="Arial"/>
              </a:rPr>
              <a:t>65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22345" y="45211"/>
            <a:ext cx="2101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/>
              <a:t>War-Gaming</a:t>
            </a:r>
            <a:r>
              <a:rPr sz="1800" spc="-55" dirty="0"/>
              <a:t> </a:t>
            </a:r>
            <a:r>
              <a:rPr sz="1800" dirty="0"/>
              <a:t>“TTP”</a:t>
            </a:r>
            <a:endParaRPr sz="18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22250" y="635000"/>
          <a:ext cx="8705850" cy="49282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59499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O/C-T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Observed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Trends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Cost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Fix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90805" marR="23304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fail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identify</a:t>
                      </a:r>
                      <a:r>
                        <a:rPr sz="8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Brigade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fights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Brigade </a:t>
                      </a:r>
                      <a:r>
                        <a:rPr sz="850" b="1" spc="-2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critical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events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game.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0858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5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BDE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8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waste</a:t>
                      </a:r>
                      <a:r>
                        <a:rPr sz="8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valuable</a:t>
                      </a:r>
                      <a:r>
                        <a:rPr sz="850" b="1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war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gaming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generic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8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non-critical</a:t>
                      </a:r>
                      <a:r>
                        <a:rPr sz="8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events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they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waste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time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by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war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gaming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Battalion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event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even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850" b="1" spc="-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company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critical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event.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24257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Prior</a:t>
                      </a:r>
                      <a:r>
                        <a:rPr sz="8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starting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gaming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process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Cdr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staff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need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decide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what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Brigade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fights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are and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ensure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those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critical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events </a:t>
                      </a:r>
                      <a:r>
                        <a:rPr sz="850" b="1" spc="-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they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focus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war gaming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process.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044">
                <a:tc>
                  <a:txBody>
                    <a:bodyPr/>
                    <a:lstStyle/>
                    <a:p>
                      <a:pPr marL="90805" marR="9842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fail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properly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conduct</a:t>
                      </a:r>
                      <a:r>
                        <a:rPr sz="85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analysis</a:t>
                      </a:r>
                      <a:r>
                        <a:rPr sz="8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time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available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vs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number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Brigade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critical </a:t>
                      </a:r>
                      <a:r>
                        <a:rPr sz="850" b="1" spc="-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events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they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intend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game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they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fail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prioritize</a:t>
                      </a:r>
                      <a:r>
                        <a:rPr sz="8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their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critical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events.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927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fail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complete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war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gaming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process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because</a:t>
                      </a:r>
                      <a:r>
                        <a:rPr sz="8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they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focus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too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many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events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run out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850" b="1" spc="-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time.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92075" marR="111125">
                        <a:lnSpc>
                          <a:spcPct val="100000"/>
                        </a:lnSpc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fail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war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game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their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decisive</a:t>
                      </a:r>
                      <a:r>
                        <a:rPr sz="85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action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because </a:t>
                      </a:r>
                      <a:r>
                        <a:rPr sz="850" b="1" spc="-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they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start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war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gaming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less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important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events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first.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3155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should</a:t>
                      </a:r>
                      <a:r>
                        <a:rPr sz="8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plan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one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Brigade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critical </a:t>
                      </a:r>
                      <a:r>
                        <a:rPr sz="850" b="1" spc="-2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event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war game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averages</a:t>
                      </a:r>
                      <a:r>
                        <a:rPr sz="8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around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20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25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minutes.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92075" marR="178435">
                        <a:lnSpc>
                          <a:spcPct val="100000"/>
                        </a:lnSpc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FM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6-0,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C2: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“The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amount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detail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number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850" b="1" spc="-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everts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to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war game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depends</a:t>
                      </a:r>
                      <a:r>
                        <a:rPr sz="8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available.”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8044">
                <a:tc>
                  <a:txBody>
                    <a:bodyPr/>
                    <a:lstStyle/>
                    <a:p>
                      <a:pPr marL="90805" marR="1943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try</a:t>
                      </a:r>
                      <a:r>
                        <a:rPr sz="8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record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every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critical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event</a:t>
                      </a:r>
                      <a:r>
                        <a:rPr sz="8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for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each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Action,</a:t>
                      </a:r>
                      <a:r>
                        <a:rPr sz="8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Reaction,</a:t>
                      </a:r>
                      <a:r>
                        <a:rPr sz="8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Counteraction.</a:t>
                      </a:r>
                      <a:r>
                        <a:rPr sz="85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Some staffs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even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have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three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separate</a:t>
                      </a:r>
                      <a:r>
                        <a:rPr sz="8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columns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each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action, </a:t>
                      </a:r>
                      <a:r>
                        <a:rPr sz="850" b="1" spc="-2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reaction,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counteraction</a:t>
                      </a:r>
                      <a:r>
                        <a:rPr sz="8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their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Synch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Matrix.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04139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50" b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massive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amount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time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wasted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trying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record </a:t>
                      </a:r>
                      <a:r>
                        <a:rPr sz="850" b="1" spc="-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everything</a:t>
                      </a:r>
                      <a:r>
                        <a:rPr sz="8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discussed</a:t>
                      </a:r>
                      <a:r>
                        <a:rPr sz="85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each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action,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reaction,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counteraction.</a:t>
                      </a:r>
                      <a:r>
                        <a:rPr sz="8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This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doctrinal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requirement.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0287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5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action-reaction-counteraction</a:t>
                      </a:r>
                      <a:r>
                        <a:rPr sz="85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is a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dialogue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cycle.</a:t>
                      </a:r>
                      <a:r>
                        <a:rPr sz="8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Record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first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“action”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based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who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has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initiative,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but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“reaction”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“counteraction” </a:t>
                      </a:r>
                      <a:r>
                        <a:rPr sz="850" b="1" spc="-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discussion</a:t>
                      </a:r>
                      <a:r>
                        <a:rPr sz="8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among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staff.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Synch</a:t>
                      </a:r>
                      <a:r>
                        <a:rPr sz="850" b="1" i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Martix </a:t>
                      </a:r>
                      <a:r>
                        <a:rPr sz="850" b="1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records</a:t>
                      </a:r>
                      <a:r>
                        <a:rPr sz="850" b="1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“results”</a:t>
                      </a:r>
                      <a:r>
                        <a:rPr sz="850" b="1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850" b="1" i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50" b="1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war</a:t>
                      </a:r>
                      <a:r>
                        <a:rPr sz="850" b="1" i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game…not</a:t>
                      </a:r>
                      <a:r>
                        <a:rPr sz="850" b="1" i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everything </a:t>
                      </a:r>
                      <a:r>
                        <a:rPr sz="850" b="1" i="1" spc="-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10" dirty="0">
                          <a:latin typeface="Arial"/>
                          <a:cs typeface="Arial"/>
                        </a:rPr>
                        <a:t>discussed.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90805" marR="10541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“display”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their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Synch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Matrix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screen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wait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recorder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type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all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decision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85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discussion</a:t>
                      </a:r>
                      <a:r>
                        <a:rPr sz="8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points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8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comments.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84785" algn="just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50" b="1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massive amount of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time is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wasted and the entire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process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slowed down waiting on the recorder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capture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what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being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said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Synch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Matrix.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246379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Print out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synch</a:t>
                      </a:r>
                      <a:r>
                        <a:rPr sz="85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matrix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hard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copy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for the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staff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use.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Have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your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recorder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separate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lap </a:t>
                      </a:r>
                      <a:r>
                        <a:rPr sz="850" b="1" spc="-2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top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filling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out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synch</a:t>
                      </a:r>
                      <a:r>
                        <a:rPr sz="8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matrix</a:t>
                      </a:r>
                      <a:r>
                        <a:rPr sz="850" b="1" i="1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850" b="1" i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(See</a:t>
                      </a:r>
                      <a:r>
                        <a:rPr sz="850" b="1" i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i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Process </a:t>
                      </a:r>
                      <a:r>
                        <a:rPr sz="850" b="1" i="1" spc="-2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Slide.)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only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communicate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then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record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“task”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and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then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“purpose”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called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an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critical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event.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35890" algn="just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Valuable information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omitted, not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discussed,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not recorded.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recorder wastes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time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reengaging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staff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later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fill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synch</a:t>
                      </a:r>
                      <a:r>
                        <a:rPr sz="8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matrix.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8890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Issue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guidance</a:t>
                      </a:r>
                      <a:r>
                        <a:rPr sz="8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out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staff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minimum 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they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expected</a:t>
                      </a:r>
                      <a:r>
                        <a:rPr sz="85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brief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each</a:t>
                      </a:r>
                      <a:r>
                        <a:rPr sz="850" b="1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event </a:t>
                      </a:r>
                      <a:r>
                        <a:rPr sz="850" b="1" spc="-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record.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*See</a:t>
                      </a:r>
                      <a:r>
                        <a:rPr sz="850" b="1" i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Synch</a:t>
                      </a:r>
                      <a:r>
                        <a:rPr sz="850" b="1" i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Card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90805" marR="20383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5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synch</a:t>
                      </a:r>
                      <a:r>
                        <a:rPr sz="8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matrix</a:t>
                      </a:r>
                      <a:r>
                        <a:rPr sz="8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generic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synch</a:t>
                      </a:r>
                      <a:r>
                        <a:rPr sz="8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matrix</a:t>
                      </a:r>
                      <a:r>
                        <a:rPr sz="8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that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does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force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staff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review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critical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events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850" b="1" spc="-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assist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them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in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building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fighting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products.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24828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Critical Brigade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events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addressed</a:t>
                      </a:r>
                      <a:r>
                        <a:rPr sz="85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850" b="1" spc="-2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process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does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assist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building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other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products.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4287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Tailor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your synch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matrix structure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/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format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assist </a:t>
                      </a:r>
                      <a:r>
                        <a:rPr sz="850" b="1" spc="-2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staff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building</a:t>
                      </a:r>
                      <a:r>
                        <a:rPr sz="8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fighting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products,</a:t>
                      </a:r>
                      <a:r>
                        <a:rPr sz="8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i.e.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92075" marR="113030">
                        <a:lnSpc>
                          <a:spcPct val="100000"/>
                        </a:lnSpc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DSM,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EXCHECK, script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BDE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rehearsal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during </a:t>
                      </a:r>
                      <a:r>
                        <a:rPr sz="850" b="1" spc="-2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war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gaming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process.</a:t>
                      </a:r>
                      <a:r>
                        <a:rPr sz="8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*See Synch</a:t>
                      </a:r>
                      <a:r>
                        <a:rPr sz="850" b="1" i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i="1" spc="-5" dirty="0">
                          <a:latin typeface="Arial"/>
                          <a:cs typeface="Arial"/>
                        </a:rPr>
                        <a:t>Matrix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Bde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lay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their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map with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graphics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friendly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85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enemy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icons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flat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table.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4986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5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entire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Bde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Staff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cannot</a:t>
                      </a:r>
                      <a:r>
                        <a:rPr sz="8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visualize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space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where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icons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map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cannot</a:t>
                      </a:r>
                      <a:r>
                        <a:rPr sz="8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see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graphics.</a:t>
                      </a:r>
                      <a:r>
                        <a:rPr sz="8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Therefore they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cannot</a:t>
                      </a:r>
                      <a:r>
                        <a:rPr sz="85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provide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quality </a:t>
                      </a:r>
                      <a:r>
                        <a:rPr sz="850" b="1" spc="-2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input</a:t>
                      </a:r>
                      <a:r>
                        <a:rPr sz="85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how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their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capability</a:t>
                      </a:r>
                      <a:r>
                        <a:rPr sz="8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will</a:t>
                      </a:r>
                      <a:r>
                        <a:rPr sz="8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support</a:t>
                      </a:r>
                      <a:r>
                        <a:rPr sz="85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fight.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74625" algn="just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50" b="1" dirty="0">
                          <a:latin typeface="Arial"/>
                          <a:cs typeface="Arial"/>
                        </a:rPr>
                        <a:t>If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possible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have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blow up of the map and </a:t>
                      </a:r>
                      <a:r>
                        <a:rPr sz="850" b="1" spc="-10" dirty="0">
                          <a:latin typeface="Arial"/>
                          <a:cs typeface="Arial"/>
                        </a:rPr>
                        <a:t>have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map upright for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entire staff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visualize what </a:t>
                      </a:r>
                      <a:r>
                        <a:rPr sz="850" b="1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occurring</a:t>
                      </a:r>
                      <a:r>
                        <a:rPr sz="8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during</a:t>
                      </a:r>
                      <a:r>
                        <a:rPr sz="8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8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-5" dirty="0">
                          <a:latin typeface="Arial"/>
                          <a:cs typeface="Arial"/>
                        </a:rPr>
                        <a:t>battle.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06730" y="5677611"/>
            <a:ext cx="8493760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Key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Staff</a:t>
            </a:r>
            <a:r>
              <a:rPr sz="1050" b="1" spc="-1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Positions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&amp;</a:t>
            </a:r>
            <a:r>
              <a:rPr sz="1050" b="1" spc="-5" dirty="0">
                <a:latin typeface="Arial"/>
                <a:cs typeface="Arial"/>
              </a:rPr>
              <a:t> Responsibilities</a:t>
            </a:r>
            <a:r>
              <a:rPr sz="1050" spc="-5" dirty="0">
                <a:latin typeface="Arial"/>
                <a:cs typeface="Arial"/>
              </a:rPr>
              <a:t>:</a:t>
            </a:r>
            <a:endParaRPr sz="1050">
              <a:latin typeface="Arial"/>
              <a:cs typeface="Arial"/>
            </a:endParaRPr>
          </a:p>
          <a:p>
            <a:pPr marL="184785" marR="5080" indent="-172720" algn="just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b="1" dirty="0">
                <a:latin typeface="Arial"/>
                <a:cs typeface="Arial"/>
              </a:rPr>
              <a:t>Information Manager </a:t>
            </a:r>
            <a:r>
              <a:rPr sz="1050" b="1" spc="-5" dirty="0">
                <a:latin typeface="Arial"/>
                <a:cs typeface="Arial"/>
              </a:rPr>
              <a:t>(</a:t>
            </a:r>
            <a:r>
              <a:rPr sz="1050" b="1" i="1" spc="-5" dirty="0">
                <a:latin typeface="Arial"/>
                <a:cs typeface="Arial"/>
              </a:rPr>
              <a:t>non-doctrinal</a:t>
            </a:r>
            <a:r>
              <a:rPr sz="1050" b="1" spc="-5" dirty="0">
                <a:latin typeface="Arial"/>
                <a:cs typeface="Arial"/>
              </a:rPr>
              <a:t>)</a:t>
            </a:r>
            <a:r>
              <a:rPr sz="1050" spc="-5" dirty="0">
                <a:latin typeface="Arial"/>
                <a:cs typeface="Arial"/>
              </a:rPr>
              <a:t>: </a:t>
            </a:r>
            <a:r>
              <a:rPr sz="1050" dirty="0">
                <a:latin typeface="Arial"/>
                <a:cs typeface="Arial"/>
              </a:rPr>
              <a:t>Responsible for managing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Staffs Synch Cards. He ensures they are properly filled out for clarity 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 content, ensures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cards are placed on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Synch Matrix in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correct column and time and space. He maneuvers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spc="5" dirty="0">
                <a:latin typeface="Arial"/>
                <a:cs typeface="Arial"/>
              </a:rPr>
              <a:t>cards </a:t>
            </a:r>
            <a:r>
              <a:rPr sz="1050" dirty="0">
                <a:latin typeface="Arial"/>
                <a:cs typeface="Arial"/>
              </a:rPr>
              <a:t>between 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recorder and Synch Matrix. He coordinates between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staff and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recorder when Synch Cards are not </a:t>
            </a:r>
            <a:r>
              <a:rPr sz="1050" spc="-5" dirty="0">
                <a:latin typeface="Arial"/>
                <a:cs typeface="Arial"/>
              </a:rPr>
              <a:t>to </a:t>
            </a:r>
            <a:r>
              <a:rPr sz="1050" dirty="0">
                <a:latin typeface="Arial"/>
                <a:cs typeface="Arial"/>
              </a:rPr>
              <a:t>standard. Staffs get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best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results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when</a:t>
            </a:r>
            <a:r>
              <a:rPr sz="1050" spc="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they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use</a:t>
            </a:r>
            <a:r>
              <a:rPr sz="1050" spc="-5" dirty="0">
                <a:latin typeface="Arial"/>
                <a:cs typeface="Arial"/>
              </a:rPr>
              <a:t> the</a:t>
            </a:r>
            <a:r>
              <a:rPr sz="1050" dirty="0">
                <a:latin typeface="Arial"/>
                <a:cs typeface="Arial"/>
              </a:rPr>
              <a:t> Ops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SGM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or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someone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with</a:t>
            </a:r>
            <a:r>
              <a:rPr sz="1050" dirty="0">
                <a:latin typeface="Arial"/>
                <a:cs typeface="Arial"/>
              </a:rPr>
              <a:t> his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level</a:t>
            </a:r>
            <a:r>
              <a:rPr sz="1050" dirty="0">
                <a:latin typeface="Arial"/>
                <a:cs typeface="Arial"/>
              </a:rPr>
              <a:t> of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experience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as</a:t>
            </a:r>
            <a:r>
              <a:rPr sz="1050" spc="-5" dirty="0">
                <a:latin typeface="Arial"/>
                <a:cs typeface="Arial"/>
              </a:rPr>
              <a:t> the </a:t>
            </a:r>
            <a:r>
              <a:rPr sz="1050" dirty="0">
                <a:latin typeface="Arial"/>
                <a:cs typeface="Arial"/>
              </a:rPr>
              <a:t>Info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Manager.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6730" y="6638035"/>
            <a:ext cx="60940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185420" algn="l"/>
              </a:tabLst>
            </a:pPr>
            <a:r>
              <a:rPr sz="1050" b="1" dirty="0">
                <a:latin typeface="Arial"/>
                <a:cs typeface="Arial"/>
              </a:rPr>
              <a:t>Recorder: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Responsible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for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capturing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all</a:t>
            </a:r>
            <a:r>
              <a:rPr sz="1050" spc="1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staffs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input during</a:t>
            </a:r>
            <a:r>
              <a:rPr sz="1050" spc="-5" dirty="0">
                <a:latin typeface="Arial"/>
                <a:cs typeface="Arial"/>
              </a:rPr>
              <a:t> the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war</a:t>
            </a:r>
            <a:r>
              <a:rPr sz="1050" spc="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gaming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process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 lap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top.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34071" y="102107"/>
            <a:ext cx="1499870" cy="46228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200" b="1" spc="-90" dirty="0">
                <a:latin typeface="Arial"/>
                <a:cs typeface="Arial"/>
              </a:rPr>
              <a:t>L</a:t>
            </a:r>
            <a:r>
              <a:rPr sz="1200" b="1" dirty="0">
                <a:latin typeface="Arial"/>
                <a:cs typeface="Arial"/>
              </a:rPr>
              <a:t>TP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TTP</a:t>
            </a:r>
            <a:endParaRPr sz="120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latin typeface="Arial"/>
                <a:cs typeface="Arial"/>
              </a:rPr>
              <a:t>FM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6-0,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Change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44788" y="6578904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66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8794" y="16891"/>
            <a:ext cx="4521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/>
              <a:t>War</a:t>
            </a:r>
            <a:r>
              <a:rPr sz="1800" spc="-20" dirty="0"/>
              <a:t> </a:t>
            </a:r>
            <a:r>
              <a:rPr sz="1800" dirty="0"/>
              <a:t>Gaming</a:t>
            </a:r>
            <a:r>
              <a:rPr sz="1800" spc="-10" dirty="0"/>
              <a:t> </a:t>
            </a:r>
            <a:r>
              <a:rPr sz="1800" spc="-5" dirty="0"/>
              <a:t>Gather </a:t>
            </a:r>
            <a:r>
              <a:rPr sz="1800" dirty="0"/>
              <a:t>the</a:t>
            </a:r>
            <a:r>
              <a:rPr sz="1800" spc="-10" dirty="0"/>
              <a:t> </a:t>
            </a:r>
            <a:r>
              <a:rPr sz="1800" spc="-25" dirty="0"/>
              <a:t>Tools</a:t>
            </a:r>
            <a:r>
              <a:rPr sz="1800" spc="-15" dirty="0"/>
              <a:t> </a:t>
            </a:r>
            <a:r>
              <a:rPr sz="1800" spc="-5" dirty="0"/>
              <a:t>Check</a:t>
            </a:r>
            <a:r>
              <a:rPr sz="1800" spc="-10" dirty="0"/>
              <a:t> </a:t>
            </a:r>
            <a:r>
              <a:rPr sz="1800" dirty="0"/>
              <a:t>List: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4371213" y="861440"/>
            <a:ext cx="2223135" cy="290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Movement</a:t>
            </a:r>
            <a:r>
              <a:rPr sz="9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&amp; Maneuver</a:t>
            </a:r>
            <a:r>
              <a:rPr sz="9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WfF</a:t>
            </a:r>
            <a:r>
              <a:rPr sz="900" b="1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S3:</a:t>
            </a:r>
            <a:r>
              <a:rPr sz="900" b="1" spc="-3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Task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Org</a:t>
            </a:r>
            <a:endParaRPr sz="900">
              <a:latin typeface="Arial"/>
              <a:cs typeface="Arial"/>
            </a:endParaRPr>
          </a:p>
          <a:p>
            <a:pPr marL="139065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C</a:t>
            </a:r>
            <a:r>
              <a:rPr sz="900" dirty="0">
                <a:latin typeface="Arial"/>
                <a:cs typeface="Arial"/>
              </a:rPr>
              <a:t>oncept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Sketch</a:t>
            </a:r>
            <a:endParaRPr sz="900">
              <a:latin typeface="Arial"/>
              <a:cs typeface="Arial"/>
            </a:endParaRPr>
          </a:p>
          <a:p>
            <a:pPr marL="139065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Operations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Timeline</a:t>
            </a:r>
            <a:endParaRPr sz="900">
              <a:latin typeface="Arial"/>
              <a:cs typeface="Arial"/>
            </a:endParaRPr>
          </a:p>
          <a:p>
            <a:pPr marL="139065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Ene</a:t>
            </a:r>
            <a:r>
              <a:rPr sz="900" spc="5" dirty="0">
                <a:latin typeface="Arial"/>
                <a:cs typeface="Arial"/>
              </a:rPr>
              <a:t>m</a:t>
            </a:r>
            <a:r>
              <a:rPr sz="900" dirty="0">
                <a:latin typeface="Arial"/>
                <a:cs typeface="Arial"/>
              </a:rPr>
              <a:t>y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Vulnerabili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5" dirty="0">
                <a:latin typeface="Arial"/>
                <a:cs typeface="Arial"/>
              </a:rPr>
              <a:t>i</a:t>
            </a:r>
            <a:r>
              <a:rPr sz="900" spc="-5" dirty="0">
                <a:latin typeface="Arial"/>
                <a:cs typeface="Arial"/>
              </a:rPr>
              <a:t>e</a:t>
            </a:r>
            <a:r>
              <a:rPr sz="900" dirty="0">
                <a:latin typeface="Arial"/>
                <a:cs typeface="Arial"/>
              </a:rPr>
              <a:t>s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Pro</a:t>
            </a:r>
            <a:r>
              <a:rPr sz="900" spc="-5" dirty="0">
                <a:latin typeface="Arial"/>
                <a:cs typeface="Arial"/>
              </a:rPr>
              <a:t>du</a:t>
            </a:r>
            <a:r>
              <a:rPr sz="900" spc="5" dirty="0">
                <a:latin typeface="Arial"/>
                <a:cs typeface="Arial"/>
              </a:rPr>
              <a:t>c</a:t>
            </a:r>
            <a:r>
              <a:rPr sz="900" dirty="0">
                <a:latin typeface="Arial"/>
                <a:cs typeface="Arial"/>
              </a:rPr>
              <a:t>t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A/S3:</a:t>
            </a:r>
            <a:endParaRPr sz="900">
              <a:latin typeface="Arial"/>
              <a:cs typeface="Arial"/>
            </a:endParaRPr>
          </a:p>
          <a:p>
            <a:pPr marL="139065" marR="314325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Synch Matrix (hard </a:t>
            </a:r>
            <a:r>
              <a:rPr sz="900" dirty="0">
                <a:latin typeface="Arial"/>
                <a:cs typeface="Arial"/>
              </a:rPr>
              <a:t>copy </a:t>
            </a:r>
            <a:r>
              <a:rPr sz="900" spc="-5" dirty="0">
                <a:latin typeface="Arial"/>
                <a:cs typeface="Arial"/>
              </a:rPr>
              <a:t>blown up)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Operations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Map</a:t>
            </a:r>
            <a:endParaRPr sz="900">
              <a:latin typeface="Arial"/>
              <a:cs typeface="Arial"/>
            </a:endParaRPr>
          </a:p>
          <a:p>
            <a:pPr marL="139065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*Updated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Graphics</a:t>
            </a:r>
            <a:endParaRPr sz="900">
              <a:latin typeface="Arial"/>
              <a:cs typeface="Arial"/>
            </a:endParaRPr>
          </a:p>
          <a:p>
            <a:pPr marL="215265" indent="-76835">
              <a:lnSpc>
                <a:spcPct val="100000"/>
              </a:lnSpc>
              <a:buChar char="*"/>
              <a:tabLst>
                <a:tab pos="215900" algn="l"/>
              </a:tabLst>
            </a:pPr>
            <a:r>
              <a:rPr sz="900" dirty="0">
                <a:latin typeface="Arial"/>
                <a:cs typeface="Arial"/>
              </a:rPr>
              <a:t>DSM</a:t>
            </a:r>
            <a:endParaRPr sz="900">
              <a:latin typeface="Arial"/>
              <a:cs typeface="Arial"/>
            </a:endParaRPr>
          </a:p>
          <a:p>
            <a:pPr marL="215265" indent="-76835">
              <a:lnSpc>
                <a:spcPct val="100000"/>
              </a:lnSpc>
              <a:buChar char="*"/>
              <a:tabLst>
                <a:tab pos="215900" algn="l"/>
              </a:tabLst>
            </a:pPr>
            <a:r>
              <a:rPr sz="900" dirty="0">
                <a:latin typeface="Arial"/>
                <a:cs typeface="Arial"/>
              </a:rPr>
              <a:t>Draft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EXECUTION</a:t>
            </a:r>
            <a:r>
              <a:rPr sz="90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Matrix</a:t>
            </a:r>
            <a:endParaRPr sz="900">
              <a:latin typeface="Arial"/>
              <a:cs typeface="Arial"/>
            </a:endParaRPr>
          </a:p>
          <a:p>
            <a:pPr marL="139065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Reserve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Icon</a:t>
            </a:r>
            <a:endParaRPr sz="900">
              <a:latin typeface="Arial"/>
              <a:cs typeface="Arial"/>
            </a:endParaRPr>
          </a:p>
          <a:p>
            <a:pPr marL="139065" marR="982344">
              <a:lnSpc>
                <a:spcPct val="100000"/>
              </a:lnSpc>
              <a:spcBef>
                <a:spcPts val="5"/>
              </a:spcBef>
            </a:pPr>
            <a:r>
              <a:rPr sz="900" spc="-10" dirty="0">
                <a:latin typeface="Arial"/>
                <a:cs typeface="Arial"/>
              </a:rPr>
              <a:t>MA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15" dirty="0">
                <a:latin typeface="Arial"/>
                <a:cs typeface="Arial"/>
              </a:rPr>
              <a:t>WfF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Quad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Charts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COFMs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LNOs</a:t>
            </a:r>
            <a:r>
              <a:rPr sz="900" spc="-5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06680" marR="1146175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Running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Est</a:t>
            </a:r>
            <a:r>
              <a:rPr sz="900" spc="5" dirty="0">
                <a:latin typeface="Arial"/>
                <a:cs typeface="Arial"/>
              </a:rPr>
              <a:t>im</a:t>
            </a:r>
            <a:r>
              <a:rPr sz="900" spc="-5" dirty="0">
                <a:latin typeface="Arial"/>
                <a:cs typeface="Arial"/>
              </a:rPr>
              <a:t>a</a:t>
            </a:r>
            <a:r>
              <a:rPr sz="900" dirty="0">
                <a:latin typeface="Arial"/>
                <a:cs typeface="Arial"/>
              </a:rPr>
              <a:t>tes  Unit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Icons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latin typeface="Arial"/>
                <a:cs typeface="Arial"/>
              </a:rPr>
              <a:t>BAO</a:t>
            </a:r>
            <a:r>
              <a:rPr sz="900" spc="-10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39065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Running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Estimates</a:t>
            </a:r>
            <a:endParaRPr sz="900">
              <a:latin typeface="Arial"/>
              <a:cs typeface="Arial"/>
            </a:endParaRPr>
          </a:p>
          <a:p>
            <a:pPr marL="139065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Draft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AASLT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/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ABN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scheme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of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maneuver</a:t>
            </a:r>
            <a:endParaRPr sz="900">
              <a:latin typeface="Arial"/>
              <a:cs typeface="Arial"/>
            </a:endParaRPr>
          </a:p>
          <a:p>
            <a:pPr marL="139065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Reverse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WfF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Worksheets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80986" y="817879"/>
            <a:ext cx="2097405" cy="414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Fires</a:t>
            </a:r>
            <a:r>
              <a:rPr sz="900" b="1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WfF</a:t>
            </a:r>
            <a:r>
              <a:rPr sz="900" b="1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FSO: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Running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Estimate</a:t>
            </a:r>
            <a:endParaRPr sz="900">
              <a:latin typeface="Arial"/>
              <a:cs typeface="Arial"/>
            </a:endParaRPr>
          </a:p>
          <a:p>
            <a:pPr marL="170815" marR="409575" indent="-12700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* </a:t>
            </a:r>
            <a:r>
              <a:rPr sz="900" dirty="0">
                <a:latin typeface="Arial"/>
                <a:cs typeface="Arial"/>
              </a:rPr>
              <a:t>Draft </a:t>
            </a:r>
            <a:r>
              <a:rPr sz="900" spc="-5" dirty="0">
                <a:latin typeface="Arial"/>
                <a:cs typeface="Arial"/>
              </a:rPr>
              <a:t>TSM (HPTL /TSS </a:t>
            </a:r>
            <a:r>
              <a:rPr sz="900" dirty="0">
                <a:latin typeface="Arial"/>
                <a:cs typeface="Arial"/>
              </a:rPr>
              <a:t>/ </a:t>
            </a:r>
            <a:r>
              <a:rPr sz="900" spc="-10" dirty="0">
                <a:latin typeface="Arial"/>
                <a:cs typeface="Arial"/>
              </a:rPr>
              <a:t>AGM)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Draft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5" dirty="0">
                <a:latin typeface="Arial"/>
                <a:cs typeface="Arial"/>
              </a:rPr>
              <a:t>TLWS</a:t>
            </a:r>
            <a:endParaRPr sz="900">
              <a:latin typeface="Arial"/>
              <a:cs typeface="Arial"/>
            </a:endParaRPr>
          </a:p>
          <a:p>
            <a:pPr marL="7620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Icons</a:t>
            </a:r>
            <a:r>
              <a:rPr sz="900" spc="-6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For:</a:t>
            </a:r>
            <a:endParaRPr sz="900">
              <a:latin typeface="Arial"/>
              <a:cs typeface="Arial"/>
            </a:endParaRPr>
          </a:p>
          <a:p>
            <a:pPr marL="170815" marR="998855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BCT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CFL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Markers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Div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CFL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Markers</a:t>
            </a:r>
            <a:endParaRPr sz="900">
              <a:latin typeface="Arial"/>
              <a:cs typeface="Arial"/>
            </a:endParaRPr>
          </a:p>
          <a:p>
            <a:pPr marL="12700" marR="399415" indent="158115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Firing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Units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(BTRY</a:t>
            </a:r>
            <a:r>
              <a:rPr sz="900" dirty="0">
                <a:latin typeface="Arial"/>
                <a:cs typeface="Arial"/>
              </a:rPr>
              <a:t> /</a:t>
            </a:r>
            <a:r>
              <a:rPr sz="900" spc="-5" dirty="0">
                <a:latin typeface="Arial"/>
                <a:cs typeface="Arial"/>
              </a:rPr>
              <a:t> PLT)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and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spc="5" dirty="0">
                <a:latin typeface="Arial"/>
                <a:cs typeface="Arial"/>
              </a:rPr>
              <a:t>WLR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(Q53 </a:t>
            </a:r>
            <a:r>
              <a:rPr sz="900" dirty="0">
                <a:latin typeface="Arial"/>
                <a:cs typeface="Arial"/>
              </a:rPr>
              <a:t>/ Q36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/ </a:t>
            </a:r>
            <a:r>
              <a:rPr sz="900" spc="-5" dirty="0">
                <a:latin typeface="Arial"/>
                <a:cs typeface="Arial"/>
              </a:rPr>
              <a:t>Q50)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Range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Fans:</a:t>
            </a:r>
            <a:endParaRPr sz="900">
              <a:latin typeface="Arial"/>
              <a:cs typeface="Arial"/>
            </a:endParaRPr>
          </a:p>
          <a:p>
            <a:pPr marL="12700" marR="5080" indent="158115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120mm </a:t>
            </a:r>
            <a:r>
              <a:rPr sz="900" spc="-5" dirty="0">
                <a:latin typeface="Arial"/>
                <a:cs typeface="Arial"/>
              </a:rPr>
              <a:t>Mtr/105mm/155mm/HIMARS/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Q53/Q36/Q50</a:t>
            </a:r>
            <a:endParaRPr sz="900">
              <a:latin typeface="Arial"/>
              <a:cs typeface="Arial"/>
            </a:endParaRPr>
          </a:p>
          <a:p>
            <a:pPr marL="12700" marR="387985" indent="9398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Joint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Munitions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Effects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Table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or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Equivalent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Chart</a:t>
            </a:r>
            <a:endParaRPr sz="900">
              <a:latin typeface="Arial"/>
              <a:cs typeface="Arial"/>
            </a:endParaRPr>
          </a:p>
          <a:p>
            <a:pPr marR="1590675" algn="r">
              <a:lnSpc>
                <a:spcPct val="100000"/>
              </a:lnSpc>
              <a:spcBef>
                <a:spcPts val="5"/>
              </a:spcBef>
            </a:pPr>
            <a:r>
              <a:rPr sz="900" spc="-10" dirty="0">
                <a:latin typeface="Arial"/>
                <a:cs typeface="Arial"/>
              </a:rPr>
              <a:t>COFMs</a:t>
            </a:r>
            <a:endParaRPr sz="900">
              <a:latin typeface="Arial"/>
              <a:cs typeface="Arial"/>
            </a:endParaRPr>
          </a:p>
          <a:p>
            <a:pPr marL="106680" marR="73279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Reverse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WfF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Worksheet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MA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WfF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Quad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Charts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EW</a:t>
            </a:r>
            <a:r>
              <a:rPr sz="900" spc="-5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06680" marR="97028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Running </a:t>
            </a:r>
            <a:r>
              <a:rPr sz="900" dirty="0">
                <a:latin typeface="Arial"/>
                <a:cs typeface="Arial"/>
              </a:rPr>
              <a:t>Estimate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Draft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AEW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requests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latin typeface="Arial"/>
                <a:cs typeface="Arial"/>
              </a:rPr>
              <a:t>CA: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Running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Estimate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Civil</a:t>
            </a:r>
            <a:r>
              <a:rPr sz="900" spc="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Considerations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Analysis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PAO:</a:t>
            </a:r>
            <a:endParaRPr sz="900">
              <a:latin typeface="Arial"/>
              <a:cs typeface="Arial"/>
            </a:endParaRPr>
          </a:p>
          <a:p>
            <a:pPr marL="106680" marR="79375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Running </a:t>
            </a:r>
            <a:r>
              <a:rPr sz="900" dirty="0">
                <a:latin typeface="Arial"/>
                <a:cs typeface="Arial"/>
              </a:rPr>
              <a:t>Estimate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Themes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and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Messages</a:t>
            </a:r>
            <a:endParaRPr sz="900">
              <a:latin typeface="Arial"/>
              <a:cs typeface="Arial"/>
            </a:endParaRPr>
          </a:p>
          <a:p>
            <a:pPr marL="139065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Draft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PAG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/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Soldier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Talking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Points</a:t>
            </a:r>
            <a:endParaRPr sz="900">
              <a:latin typeface="Arial"/>
              <a:cs typeface="Arial"/>
            </a:endParaRPr>
          </a:p>
          <a:p>
            <a:pPr marR="1575435" algn="r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PSYOPS</a:t>
            </a:r>
            <a:r>
              <a:rPr sz="900" spc="-5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Running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Estimate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8560" y="4052061"/>
            <a:ext cx="1615440" cy="249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Sustainment</a:t>
            </a:r>
            <a:r>
              <a:rPr sz="900" b="1" u="sng" spc="-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WfF</a:t>
            </a:r>
            <a:r>
              <a:rPr sz="900" b="1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S4:</a:t>
            </a:r>
            <a:endParaRPr sz="900">
              <a:latin typeface="Arial"/>
              <a:cs typeface="Arial"/>
            </a:endParaRPr>
          </a:p>
          <a:p>
            <a:pPr marL="106680" marR="23749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Running </a:t>
            </a:r>
            <a:r>
              <a:rPr sz="900" dirty="0">
                <a:latin typeface="Arial"/>
                <a:cs typeface="Arial"/>
              </a:rPr>
              <a:t>Estimate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Movement Tables (GAC) </a:t>
            </a:r>
            <a:r>
              <a:rPr sz="900" spc="-2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Icons:</a:t>
            </a:r>
            <a:endParaRPr sz="900">
              <a:latin typeface="Arial"/>
              <a:cs typeface="Arial"/>
            </a:endParaRPr>
          </a:p>
          <a:p>
            <a:pPr marL="203200" marR="791845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FLE icons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CSSB </a:t>
            </a:r>
            <a:r>
              <a:rPr sz="900" spc="-5" dirty="0">
                <a:latin typeface="Arial"/>
                <a:cs typeface="Arial"/>
              </a:rPr>
              <a:t>i</a:t>
            </a:r>
            <a:r>
              <a:rPr sz="900" spc="5" dirty="0">
                <a:latin typeface="Arial"/>
                <a:cs typeface="Arial"/>
              </a:rPr>
              <a:t>c</a:t>
            </a:r>
            <a:r>
              <a:rPr sz="900" spc="-5" dirty="0">
                <a:latin typeface="Arial"/>
                <a:cs typeface="Arial"/>
              </a:rPr>
              <a:t>on</a:t>
            </a:r>
            <a:r>
              <a:rPr sz="900" dirty="0"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106680" marR="19304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Time </a:t>
            </a:r>
            <a:r>
              <a:rPr sz="900" dirty="0">
                <a:latin typeface="Arial"/>
                <a:cs typeface="Arial"/>
              </a:rPr>
              <a:t>Distance </a:t>
            </a:r>
            <a:r>
              <a:rPr sz="900" spc="-5" dirty="0">
                <a:latin typeface="Arial"/>
                <a:cs typeface="Arial"/>
              </a:rPr>
              <a:t>Tables </a:t>
            </a:r>
            <a:r>
              <a:rPr sz="90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Fuel </a:t>
            </a:r>
            <a:r>
              <a:rPr sz="900" dirty="0">
                <a:latin typeface="Arial"/>
                <a:cs typeface="Arial"/>
              </a:rPr>
              <a:t>Consumption Rates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Reverse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WfF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Worksheets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MA</a:t>
            </a:r>
            <a:r>
              <a:rPr sz="900" spc="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Quad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Charts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S1: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Running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Estimate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Causality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Estimate</a:t>
            </a:r>
            <a:r>
              <a:rPr sz="900" spc="-6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Calculator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MEDO</a:t>
            </a:r>
            <a:r>
              <a:rPr sz="900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Running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Estimate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Chaplain</a:t>
            </a:r>
            <a:r>
              <a:rPr sz="900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  <a:spcBef>
                <a:spcPts val="5"/>
              </a:spcBef>
            </a:pPr>
            <a:r>
              <a:rPr sz="900" spc="-5" dirty="0">
                <a:latin typeface="Arial"/>
                <a:cs typeface="Arial"/>
              </a:rPr>
              <a:t>Running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Estimate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53203" y="4077665"/>
            <a:ext cx="1426845" cy="139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Command</a:t>
            </a:r>
            <a:r>
              <a:rPr sz="900" b="1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&amp;</a:t>
            </a:r>
            <a:r>
              <a:rPr sz="9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Control</a:t>
            </a:r>
            <a:r>
              <a:rPr sz="9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WfF</a:t>
            </a:r>
            <a:r>
              <a:rPr sz="900" b="1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b="1" spc="-5" dirty="0">
                <a:latin typeface="Arial"/>
                <a:cs typeface="Arial"/>
              </a:rPr>
              <a:t>S6:</a:t>
            </a:r>
            <a:endParaRPr sz="900">
              <a:latin typeface="Arial"/>
              <a:cs typeface="Arial"/>
            </a:endParaRPr>
          </a:p>
          <a:p>
            <a:pPr marL="106680" marR="40767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Running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Est</a:t>
            </a:r>
            <a:r>
              <a:rPr sz="900" spc="5" dirty="0">
                <a:latin typeface="Arial"/>
                <a:cs typeface="Arial"/>
              </a:rPr>
              <a:t>im</a:t>
            </a:r>
            <a:r>
              <a:rPr sz="900" spc="-5" dirty="0">
                <a:latin typeface="Arial"/>
                <a:cs typeface="Arial"/>
              </a:rPr>
              <a:t>a</a:t>
            </a:r>
            <a:r>
              <a:rPr sz="900" dirty="0">
                <a:latin typeface="Arial"/>
                <a:cs typeface="Arial"/>
              </a:rPr>
              <a:t>te  </a:t>
            </a:r>
            <a:r>
              <a:rPr sz="900" spc="-5" dirty="0">
                <a:latin typeface="Arial"/>
                <a:cs typeface="Arial"/>
              </a:rPr>
              <a:t>C2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Icons:</a:t>
            </a:r>
            <a:endParaRPr sz="900">
              <a:latin typeface="Arial"/>
              <a:cs typeface="Arial"/>
            </a:endParaRPr>
          </a:p>
          <a:p>
            <a:pPr marL="170815" marR="1007744">
              <a:lnSpc>
                <a:spcPct val="100000"/>
              </a:lnSpc>
            </a:pPr>
            <a:r>
              <a:rPr sz="900" spc="-10" dirty="0">
                <a:latin typeface="Arial"/>
                <a:cs typeface="Arial"/>
              </a:rPr>
              <a:t>T</a:t>
            </a:r>
            <a:r>
              <a:rPr sz="900" spc="-5" dirty="0">
                <a:latin typeface="Arial"/>
                <a:cs typeface="Arial"/>
              </a:rPr>
              <a:t>OC  </a:t>
            </a:r>
            <a:r>
              <a:rPr sz="900" spc="-10" dirty="0">
                <a:latin typeface="Arial"/>
                <a:cs typeface="Arial"/>
              </a:rPr>
              <a:t>T</a:t>
            </a:r>
            <a:r>
              <a:rPr sz="900" spc="-5" dirty="0">
                <a:latin typeface="Arial"/>
                <a:cs typeface="Arial"/>
              </a:rPr>
              <a:t>AC</a:t>
            </a:r>
            <a:endParaRPr sz="900">
              <a:latin typeface="Arial"/>
              <a:cs typeface="Arial"/>
            </a:endParaRPr>
          </a:p>
          <a:p>
            <a:pPr marL="170815" marR="68199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As</a:t>
            </a:r>
            <a:r>
              <a:rPr sz="900" spc="5" dirty="0">
                <a:latin typeface="Arial"/>
                <a:cs typeface="Arial"/>
              </a:rPr>
              <a:t>s</a:t>
            </a:r>
            <a:r>
              <a:rPr sz="900" spc="-5" dirty="0">
                <a:latin typeface="Arial"/>
                <a:cs typeface="Arial"/>
              </a:rPr>
              <a:t>aul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CP  Retrains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Reverse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WfF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Worksheets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spc="-10" dirty="0">
                <a:latin typeface="Arial"/>
                <a:cs typeface="Arial"/>
              </a:rPr>
              <a:t>MA </a:t>
            </a:r>
            <a:r>
              <a:rPr sz="900" spc="10" dirty="0">
                <a:latin typeface="Arial"/>
                <a:cs typeface="Arial"/>
              </a:rPr>
              <a:t>WfF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Quad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Charts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7691" y="5450204"/>
            <a:ext cx="24568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SPEED</a:t>
            </a:r>
            <a:r>
              <a:rPr sz="900" spc="-5" dirty="0">
                <a:latin typeface="Arial"/>
                <a:cs typeface="Arial"/>
              </a:rPr>
              <a:t> Program analysis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of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comms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capabilities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46198" y="861440"/>
            <a:ext cx="184785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Intel</a:t>
            </a:r>
            <a:r>
              <a:rPr sz="900" b="1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WfF</a:t>
            </a:r>
            <a:r>
              <a:rPr sz="900" b="1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S2: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Running</a:t>
            </a:r>
            <a:r>
              <a:rPr sz="900" spc="-6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Estimate</a:t>
            </a:r>
            <a:endParaRPr sz="900">
              <a:latin typeface="Arial"/>
              <a:cs typeface="Arial"/>
            </a:endParaRPr>
          </a:p>
          <a:p>
            <a:pPr marL="106680" marR="40386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EN Vulnerabilit</a:t>
            </a:r>
            <a:r>
              <a:rPr sz="900" spc="5" dirty="0">
                <a:latin typeface="Arial"/>
                <a:cs typeface="Arial"/>
              </a:rPr>
              <a:t>i</a:t>
            </a:r>
            <a:r>
              <a:rPr sz="900" spc="-5" dirty="0">
                <a:latin typeface="Arial"/>
                <a:cs typeface="Arial"/>
              </a:rPr>
              <a:t>e</a:t>
            </a:r>
            <a:r>
              <a:rPr sz="900" dirty="0">
                <a:latin typeface="Arial"/>
                <a:cs typeface="Arial"/>
              </a:rPr>
              <a:t>s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Pro</a:t>
            </a:r>
            <a:r>
              <a:rPr sz="900" spc="-5" dirty="0">
                <a:latin typeface="Arial"/>
                <a:cs typeface="Arial"/>
              </a:rPr>
              <a:t>du</a:t>
            </a:r>
            <a:r>
              <a:rPr sz="900" spc="5" dirty="0">
                <a:latin typeface="Arial"/>
                <a:cs typeface="Arial"/>
              </a:rPr>
              <a:t>c</a:t>
            </a:r>
            <a:r>
              <a:rPr sz="900" dirty="0">
                <a:latin typeface="Arial"/>
                <a:cs typeface="Arial"/>
              </a:rPr>
              <a:t>t  Icons:</a:t>
            </a:r>
            <a:endParaRPr sz="900">
              <a:latin typeface="Arial"/>
              <a:cs typeface="Arial"/>
            </a:endParaRPr>
          </a:p>
          <a:p>
            <a:pPr marL="170815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EN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Forces</a:t>
            </a:r>
            <a:endParaRPr sz="900">
              <a:latin typeface="Arial"/>
              <a:cs typeface="Arial"/>
            </a:endParaRPr>
          </a:p>
          <a:p>
            <a:pPr marL="106680" marR="31623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EN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Fires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&amp;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ADA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Range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Fan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MA</a:t>
            </a:r>
            <a:r>
              <a:rPr sz="900" dirty="0">
                <a:latin typeface="Arial"/>
                <a:cs typeface="Arial"/>
              </a:rPr>
              <a:t> </a:t>
            </a:r>
            <a:r>
              <a:rPr sz="900" spc="10" dirty="0">
                <a:latin typeface="Arial"/>
                <a:cs typeface="Arial"/>
              </a:rPr>
              <a:t>WfF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Quad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Charts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*ECOAs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SITEMPs</a:t>
            </a:r>
            <a:r>
              <a:rPr sz="900" spc="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&amp;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Statements</a:t>
            </a:r>
            <a:endParaRPr sz="900">
              <a:latin typeface="Arial"/>
              <a:cs typeface="Arial"/>
            </a:endParaRPr>
          </a:p>
          <a:p>
            <a:pPr marL="106680" marR="427990" indent="-94615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Info Collection Manager: 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Running </a:t>
            </a:r>
            <a:r>
              <a:rPr sz="900" dirty="0">
                <a:latin typeface="Arial"/>
                <a:cs typeface="Arial"/>
              </a:rPr>
              <a:t>Estimate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Scheme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of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Info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Collection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Icons: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EAB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IC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Resources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  <a:spcBef>
                <a:spcPts val="5"/>
              </a:spcBef>
            </a:pPr>
            <a:r>
              <a:rPr sz="900" spc="-5" dirty="0">
                <a:latin typeface="Arial"/>
                <a:cs typeface="Arial"/>
              </a:rPr>
              <a:t>*NAI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Overlay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Info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Collection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Matrix</a:t>
            </a:r>
            <a:endParaRPr sz="900">
              <a:latin typeface="Arial"/>
              <a:cs typeface="Arial"/>
            </a:endParaRPr>
          </a:p>
          <a:p>
            <a:pPr marL="7620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*Initial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Info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Collection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Synch</a:t>
            </a:r>
            <a:r>
              <a:rPr sz="900" spc="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Matrix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MI</a:t>
            </a:r>
            <a:r>
              <a:rPr sz="900" b="1" spc="-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CO</a:t>
            </a:r>
            <a:r>
              <a:rPr sz="900" b="1" spc="-3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CDR</a:t>
            </a:r>
            <a:r>
              <a:rPr sz="900" spc="-5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06680" marR="688975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Running </a:t>
            </a:r>
            <a:r>
              <a:rPr sz="900" dirty="0">
                <a:latin typeface="Arial"/>
                <a:cs typeface="Arial"/>
              </a:rPr>
              <a:t>Estimate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Icons: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MI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CO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Assets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Scheme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of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Intel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3131" y="446913"/>
            <a:ext cx="8451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- </a:t>
            </a:r>
            <a:r>
              <a:rPr sz="900" b="1" spc="-5" dirty="0">
                <a:latin typeface="Arial"/>
                <a:cs typeface="Arial"/>
              </a:rPr>
              <a:t>All </a:t>
            </a:r>
            <a:r>
              <a:rPr sz="900" b="1" dirty="0">
                <a:latin typeface="Arial"/>
                <a:cs typeface="Arial"/>
              </a:rPr>
              <a:t>WfF reps and/or </a:t>
            </a:r>
            <a:r>
              <a:rPr sz="900" b="1" spc="-5" dirty="0">
                <a:latin typeface="Arial"/>
                <a:cs typeface="Arial"/>
              </a:rPr>
              <a:t>staff </a:t>
            </a:r>
            <a:r>
              <a:rPr sz="900" b="1" dirty="0">
                <a:latin typeface="Arial"/>
                <a:cs typeface="Arial"/>
              </a:rPr>
              <a:t>reps must </a:t>
            </a:r>
            <a:r>
              <a:rPr sz="900" b="1" spc="-5" dirty="0">
                <a:latin typeface="Arial"/>
                <a:cs typeface="Arial"/>
              </a:rPr>
              <a:t>have a clear </a:t>
            </a:r>
            <a:r>
              <a:rPr sz="900" b="1" dirty="0">
                <a:latin typeface="Arial"/>
                <a:cs typeface="Arial"/>
              </a:rPr>
              <a:t>plan for how they will employ their capabilities in time and </a:t>
            </a:r>
            <a:r>
              <a:rPr sz="900" b="1" spc="-5" dirty="0">
                <a:latin typeface="Arial"/>
                <a:cs typeface="Arial"/>
              </a:rPr>
              <a:t>space across </a:t>
            </a:r>
            <a:r>
              <a:rPr sz="900" b="1" dirty="0">
                <a:latin typeface="Arial"/>
                <a:cs typeface="Arial"/>
              </a:rPr>
              <a:t>the </a:t>
            </a:r>
            <a:r>
              <a:rPr sz="900" b="1" spc="-10" dirty="0">
                <a:latin typeface="Arial"/>
                <a:cs typeface="Arial"/>
              </a:rPr>
              <a:t>COA: </a:t>
            </a:r>
            <a:r>
              <a:rPr sz="900" b="1" i="1" dirty="0">
                <a:latin typeface="Arial"/>
                <a:cs typeface="Arial"/>
              </a:rPr>
              <a:t>format could be </a:t>
            </a:r>
            <a:r>
              <a:rPr sz="900" b="1" i="1" spc="-5" dirty="0">
                <a:latin typeface="Arial"/>
                <a:cs typeface="Arial"/>
              </a:rPr>
              <a:t>written </a:t>
            </a:r>
            <a:r>
              <a:rPr sz="900" b="1" i="1" spc="-235" dirty="0">
                <a:latin typeface="Arial"/>
                <a:cs typeface="Arial"/>
              </a:rPr>
              <a:t> </a:t>
            </a:r>
            <a:r>
              <a:rPr sz="900" b="1" i="1" dirty="0">
                <a:latin typeface="Arial"/>
                <a:cs typeface="Arial"/>
              </a:rPr>
              <a:t>notes,</a:t>
            </a:r>
            <a:r>
              <a:rPr sz="900" b="1" i="1" spc="-15" dirty="0">
                <a:latin typeface="Arial"/>
                <a:cs typeface="Arial"/>
              </a:rPr>
              <a:t> </a:t>
            </a:r>
            <a:r>
              <a:rPr sz="900" b="1" i="1" spc="-5" dirty="0">
                <a:latin typeface="Arial"/>
                <a:cs typeface="Arial"/>
              </a:rPr>
              <a:t>sync</a:t>
            </a:r>
            <a:r>
              <a:rPr sz="900" b="1" i="1" spc="-20" dirty="0">
                <a:latin typeface="Arial"/>
                <a:cs typeface="Arial"/>
              </a:rPr>
              <a:t> </a:t>
            </a:r>
            <a:r>
              <a:rPr sz="900" b="1" i="1" dirty="0">
                <a:latin typeface="Arial"/>
                <a:cs typeface="Arial"/>
              </a:rPr>
              <a:t>matrix,</a:t>
            </a:r>
            <a:r>
              <a:rPr sz="900" b="1" i="1" spc="-10" dirty="0">
                <a:latin typeface="Arial"/>
                <a:cs typeface="Arial"/>
              </a:rPr>
              <a:t> </a:t>
            </a:r>
            <a:r>
              <a:rPr sz="900" b="1" i="1" dirty="0">
                <a:latin typeface="Arial"/>
                <a:cs typeface="Arial"/>
              </a:rPr>
              <a:t>sketch,</a:t>
            </a:r>
            <a:r>
              <a:rPr sz="900" b="1" i="1" spc="-20" dirty="0">
                <a:latin typeface="Arial"/>
                <a:cs typeface="Arial"/>
              </a:rPr>
              <a:t> </a:t>
            </a:r>
            <a:r>
              <a:rPr sz="900" b="1" i="1" dirty="0">
                <a:latin typeface="Arial"/>
                <a:cs typeface="Arial"/>
              </a:rPr>
              <a:t>etc.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3514" y="861440"/>
            <a:ext cx="144907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XO</a:t>
            </a:r>
            <a:r>
              <a:rPr sz="900" b="1" spc="-5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*</a:t>
            </a:r>
            <a:r>
              <a:rPr sz="900" spc="-5" dirty="0">
                <a:latin typeface="Arial"/>
                <a:cs typeface="Arial"/>
              </a:rPr>
              <a:t>CCIR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Product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*DSM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Roll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Call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Cheat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Sheet</a:t>
            </a:r>
            <a:endParaRPr sz="900">
              <a:latin typeface="Arial"/>
              <a:cs typeface="Arial"/>
            </a:endParaRPr>
          </a:p>
          <a:p>
            <a:pPr marL="10668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EN Vulnerabilit</a:t>
            </a:r>
            <a:r>
              <a:rPr sz="900" spc="5" dirty="0">
                <a:latin typeface="Arial"/>
                <a:cs typeface="Arial"/>
              </a:rPr>
              <a:t>i</a:t>
            </a:r>
            <a:r>
              <a:rPr sz="900" spc="-5" dirty="0">
                <a:latin typeface="Arial"/>
                <a:cs typeface="Arial"/>
              </a:rPr>
              <a:t>e</a:t>
            </a:r>
            <a:r>
              <a:rPr sz="900" dirty="0">
                <a:latin typeface="Arial"/>
                <a:cs typeface="Arial"/>
              </a:rPr>
              <a:t>s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Pro</a:t>
            </a:r>
            <a:r>
              <a:rPr sz="900" spc="-5" dirty="0">
                <a:latin typeface="Arial"/>
                <a:cs typeface="Arial"/>
              </a:rPr>
              <a:t>du</a:t>
            </a:r>
            <a:r>
              <a:rPr sz="900" spc="5" dirty="0">
                <a:latin typeface="Arial"/>
                <a:cs typeface="Arial"/>
              </a:rPr>
              <a:t>c</a:t>
            </a:r>
            <a:r>
              <a:rPr sz="900" dirty="0">
                <a:latin typeface="Arial"/>
                <a:cs typeface="Arial"/>
              </a:rPr>
              <a:t>t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9402" y="2664967"/>
            <a:ext cx="1816100" cy="386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Protection</a:t>
            </a:r>
            <a:r>
              <a:rPr sz="900" b="1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WfF</a:t>
            </a:r>
            <a:r>
              <a:rPr sz="900" b="1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76835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WfF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Lead</a:t>
            </a:r>
            <a:endParaRPr sz="900">
              <a:latin typeface="Arial"/>
              <a:cs typeface="Arial"/>
            </a:endParaRPr>
          </a:p>
          <a:p>
            <a:pPr marL="76835" marR="508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T&amp;P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and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C/S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relationship</a:t>
            </a:r>
            <a:r>
              <a:rPr sz="900" spc="-6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for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each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Protection asset from </a:t>
            </a:r>
            <a:r>
              <a:rPr sz="900" spc="-5" dirty="0">
                <a:latin typeface="Arial"/>
                <a:cs typeface="Arial"/>
              </a:rPr>
              <a:t>COA </a:t>
            </a:r>
            <a:r>
              <a:rPr sz="900" dirty="0">
                <a:latin typeface="Arial"/>
                <a:cs typeface="Arial"/>
              </a:rPr>
              <a:t>DEV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Draft Scheme of Protection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Protection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Prioritization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List</a:t>
            </a:r>
            <a:endParaRPr sz="900">
              <a:latin typeface="Arial"/>
              <a:cs typeface="Arial"/>
            </a:endParaRPr>
          </a:p>
          <a:p>
            <a:pPr marL="76835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EEFI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list</a:t>
            </a:r>
            <a:endParaRPr sz="900">
              <a:latin typeface="Arial"/>
              <a:cs typeface="Arial"/>
            </a:endParaRPr>
          </a:p>
          <a:p>
            <a:pPr marL="76835" marR="426084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Risk</a:t>
            </a:r>
            <a:r>
              <a:rPr sz="900" spc="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Assessment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Reverse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5" dirty="0">
                <a:latin typeface="Arial"/>
                <a:cs typeface="Arial"/>
              </a:rPr>
              <a:t>WfF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Worksheets</a:t>
            </a:r>
            <a:endParaRPr sz="900">
              <a:latin typeface="Arial"/>
              <a:cs typeface="Arial"/>
            </a:endParaRPr>
          </a:p>
          <a:p>
            <a:pPr marL="76835" marR="360045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Prote</a:t>
            </a:r>
            <a:r>
              <a:rPr sz="900" spc="5" dirty="0">
                <a:latin typeface="Arial"/>
                <a:cs typeface="Arial"/>
              </a:rPr>
              <a:t>c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5" dirty="0">
                <a:latin typeface="Arial"/>
                <a:cs typeface="Arial"/>
              </a:rPr>
              <a:t>i</a:t>
            </a:r>
            <a:r>
              <a:rPr sz="900" spc="-5" dirty="0">
                <a:latin typeface="Arial"/>
                <a:cs typeface="Arial"/>
              </a:rPr>
              <a:t>on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Un</a:t>
            </a:r>
            <a:r>
              <a:rPr sz="900" dirty="0">
                <a:latin typeface="Arial"/>
                <a:cs typeface="Arial"/>
              </a:rPr>
              <a:t>it/As</a:t>
            </a:r>
            <a:r>
              <a:rPr sz="900" spc="5" dirty="0">
                <a:latin typeface="Arial"/>
                <a:cs typeface="Arial"/>
              </a:rPr>
              <a:t>s</a:t>
            </a:r>
            <a:r>
              <a:rPr sz="900" spc="-5" dirty="0">
                <a:latin typeface="Arial"/>
                <a:cs typeface="Arial"/>
              </a:rPr>
              <a:t>e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5" dirty="0">
                <a:latin typeface="Arial"/>
                <a:cs typeface="Arial"/>
              </a:rPr>
              <a:t>c</a:t>
            </a:r>
            <a:r>
              <a:rPr sz="900" spc="-5" dirty="0">
                <a:latin typeface="Arial"/>
                <a:cs typeface="Arial"/>
              </a:rPr>
              <a:t>on</a:t>
            </a:r>
            <a:r>
              <a:rPr sz="900" dirty="0">
                <a:latin typeface="Arial"/>
                <a:cs typeface="Arial"/>
              </a:rPr>
              <a:t>s  </a:t>
            </a:r>
            <a:r>
              <a:rPr sz="900" spc="-10" dirty="0">
                <a:latin typeface="Arial"/>
                <a:cs typeface="Arial"/>
              </a:rPr>
              <a:t>MA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spc="15" dirty="0">
                <a:latin typeface="Arial"/>
                <a:cs typeface="Arial"/>
              </a:rPr>
              <a:t>WfF </a:t>
            </a:r>
            <a:r>
              <a:rPr sz="900" spc="-5" dirty="0">
                <a:latin typeface="Arial"/>
                <a:cs typeface="Arial"/>
              </a:rPr>
              <a:t>Quad</a:t>
            </a:r>
            <a:r>
              <a:rPr sz="900" spc="2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Charts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Draft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CAL </a:t>
            </a:r>
            <a:r>
              <a:rPr sz="900" dirty="0">
                <a:latin typeface="Arial"/>
                <a:cs typeface="Arial"/>
              </a:rPr>
              <a:t>/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DAL</a:t>
            </a:r>
            <a:endParaRPr sz="900">
              <a:latin typeface="Arial"/>
              <a:cs typeface="Arial"/>
            </a:endParaRPr>
          </a:p>
          <a:p>
            <a:pPr marL="44450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ABE:</a:t>
            </a:r>
            <a:endParaRPr sz="900">
              <a:latin typeface="Arial"/>
              <a:cs typeface="Arial"/>
            </a:endParaRPr>
          </a:p>
          <a:p>
            <a:pPr marL="107314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Running</a:t>
            </a:r>
            <a:r>
              <a:rPr sz="900" spc="-6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Estimate</a:t>
            </a:r>
            <a:endParaRPr sz="900">
              <a:latin typeface="Arial"/>
              <a:cs typeface="Arial"/>
            </a:endParaRPr>
          </a:p>
          <a:p>
            <a:pPr marL="107314" marR="42545">
              <a:lnSpc>
                <a:spcPct val="100000"/>
              </a:lnSpc>
              <a:spcBef>
                <a:spcPts val="5"/>
              </a:spcBef>
            </a:pPr>
            <a:r>
              <a:rPr sz="900" spc="-5" dirty="0">
                <a:latin typeface="Arial"/>
                <a:cs typeface="Arial"/>
              </a:rPr>
              <a:t>Bridging </a:t>
            </a:r>
            <a:r>
              <a:rPr sz="900" dirty="0">
                <a:latin typeface="Arial"/>
                <a:cs typeface="Arial"/>
              </a:rPr>
              <a:t>icons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Bridging/Breaching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time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analysis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CBRN</a:t>
            </a:r>
            <a:r>
              <a:rPr sz="900" spc="-5" dirty="0"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  <a:p>
            <a:pPr marL="107314" marR="548005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Running </a:t>
            </a:r>
            <a:r>
              <a:rPr sz="900" dirty="0">
                <a:latin typeface="Arial"/>
                <a:cs typeface="Arial"/>
              </a:rPr>
              <a:t>Estimate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Down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5" dirty="0">
                <a:latin typeface="Arial"/>
                <a:cs typeface="Arial"/>
              </a:rPr>
              <a:t>Wind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Templates</a:t>
            </a:r>
            <a:endParaRPr sz="900">
              <a:latin typeface="Arial"/>
              <a:cs typeface="Arial"/>
            </a:endParaRPr>
          </a:p>
          <a:p>
            <a:pPr marL="107314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Decontamination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Time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Tables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latin typeface="Arial"/>
                <a:cs typeface="Arial"/>
              </a:rPr>
              <a:t>ADA:</a:t>
            </a:r>
            <a:endParaRPr sz="900">
              <a:latin typeface="Arial"/>
              <a:cs typeface="Arial"/>
            </a:endParaRPr>
          </a:p>
          <a:p>
            <a:pPr marL="107314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Running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Estimate</a:t>
            </a:r>
            <a:endParaRPr sz="900">
              <a:latin typeface="Arial"/>
              <a:cs typeface="Arial"/>
            </a:endParaRPr>
          </a:p>
          <a:p>
            <a:pPr marL="107314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ADA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Icons</a:t>
            </a:r>
            <a:endParaRPr sz="900">
              <a:latin typeface="Arial"/>
              <a:cs typeface="Arial"/>
            </a:endParaRPr>
          </a:p>
          <a:p>
            <a:pPr marL="107314" marR="481330">
              <a:lnSpc>
                <a:spcPct val="100000"/>
              </a:lnSpc>
            </a:pPr>
            <a:r>
              <a:rPr sz="900" dirty="0">
                <a:latin typeface="Arial"/>
                <a:cs typeface="Arial"/>
              </a:rPr>
              <a:t>ADA Protection Rings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Draft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Unit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Airspace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Plan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MP:</a:t>
            </a:r>
            <a:endParaRPr sz="900">
              <a:latin typeface="Arial"/>
              <a:cs typeface="Arial"/>
            </a:endParaRPr>
          </a:p>
          <a:p>
            <a:pPr marL="76835" marR="251460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Running</a:t>
            </a:r>
            <a:r>
              <a:rPr sz="900" spc="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Estimate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Route/Area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Security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Analysis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13752" y="6164681"/>
            <a:ext cx="1114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Answer</a:t>
            </a:r>
            <a:r>
              <a:rPr sz="900" b="1" spc="-55" dirty="0">
                <a:latin typeface="Arial"/>
                <a:cs typeface="Arial"/>
              </a:rPr>
              <a:t> </a:t>
            </a:r>
            <a:r>
              <a:rPr sz="900" b="1" spc="-15" dirty="0">
                <a:latin typeface="Arial"/>
                <a:cs typeface="Arial"/>
              </a:rPr>
              <a:t>Key: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spc="-5" dirty="0">
                <a:latin typeface="Arial"/>
                <a:cs typeface="Arial"/>
              </a:rPr>
              <a:t>*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=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Fighting</a:t>
            </a:r>
            <a:r>
              <a:rPr sz="900" b="1" spc="-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Product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60079" y="6578904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66a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76199"/>
            <a:ext cx="284988" cy="438912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162807" y="69850"/>
          <a:ext cx="5548630" cy="62433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1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9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37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8600">
                <a:tc gridSpan="3">
                  <a:txBody>
                    <a:bodyPr/>
                    <a:lstStyle/>
                    <a:p>
                      <a:pPr marL="39052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Battlefield</a:t>
                      </a:r>
                      <a:r>
                        <a:rPr sz="9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Framework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417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Shaping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417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Shaping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Event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111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96570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C2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Air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 Assault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111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0995" marR="334010" indent="16256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Critical</a:t>
                      </a:r>
                      <a:r>
                        <a:rPr sz="900" b="1" spc="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Event: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Air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Assault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“No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Go”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84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Date/Time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4460" marR="114300" indent="-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Air Assault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Begins: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070200J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0495" marR="142875" indent="-127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Air Assault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Complete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070400J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09220" indent="-254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Truck Infil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Begins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070400J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6845" marR="147320" indent="-254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Truck Infil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Ends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071600J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57658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Enemy</a:t>
                      </a:r>
                      <a:r>
                        <a:rPr sz="9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Actions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59309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Decision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Point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DP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1: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Execute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Air Assault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17804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DP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2: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Execute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Truck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Infil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CCIR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25527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9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PIR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255904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9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FFIR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marL="254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9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EEFI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140">
                <a:tc rowSpan="2">
                  <a:txBody>
                    <a:bodyPr/>
                    <a:lstStyle/>
                    <a:p>
                      <a:pPr marL="183515" marR="173990" indent="20955" algn="just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I </a:t>
                      </a:r>
                      <a:r>
                        <a:rPr sz="800" b="1" spc="-2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N  T  E  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4257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Collection</a:t>
                      </a:r>
                      <a:r>
                        <a:rPr sz="9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Manager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2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MICO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204"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74625" marR="165735" indent="5715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F  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I </a:t>
                      </a:r>
                      <a:r>
                        <a:rPr sz="1000" b="1" dirty="0">
                          <a:latin typeface="Arial"/>
                          <a:cs typeface="Arial"/>
                        </a:rPr>
                        <a:t> R  E  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b="1" spc="-20" dirty="0">
                          <a:latin typeface="Arial"/>
                          <a:cs typeface="Arial"/>
                        </a:rPr>
                        <a:t>AI</a:t>
                      </a:r>
                      <a:r>
                        <a:rPr sz="1000" b="1" spc="-15" dirty="0">
                          <a:latin typeface="Arial"/>
                          <a:cs typeface="Arial"/>
                        </a:rPr>
                        <a:t> /CAS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2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9370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FA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(GS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latin typeface="Arial"/>
                          <a:cs typeface="Arial"/>
                        </a:rPr>
                        <a:t>DS)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2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3053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EW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CEMA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CA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2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PSYOP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10" dirty="0">
                          <a:latin typeface="Arial"/>
                          <a:cs typeface="Arial"/>
                        </a:rPr>
                        <a:t>PA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32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9497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FSCM</a:t>
                      </a:r>
                      <a:r>
                        <a:rPr sz="10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latin typeface="Arial"/>
                          <a:cs typeface="Arial"/>
                        </a:rPr>
                        <a:t>ACM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8600">
                <a:tc rowSpan="6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40335" marR="132715" indent="-635" algn="ctr">
                        <a:lnSpc>
                          <a:spcPct val="100000"/>
                        </a:lnSpc>
                      </a:pPr>
                      <a:r>
                        <a:rPr sz="900" b="1" spc="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ement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Maneuver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rowSpan="6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CAV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2-22</a:t>
                      </a:r>
                      <a:r>
                        <a:rPr sz="9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INF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1-87</a:t>
                      </a:r>
                      <a:r>
                        <a:rPr sz="9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INF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1-32</a:t>
                      </a:r>
                      <a:r>
                        <a:rPr sz="9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INF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7965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Reserve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AVN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BAE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8718804" y="6593340"/>
            <a:ext cx="25971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67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5149" y="256743"/>
            <a:ext cx="1907539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500" b="1" spc="-15" dirty="0">
                <a:latin typeface="Arial"/>
                <a:cs typeface="Arial"/>
              </a:rPr>
              <a:t>Synch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Matrix</a:t>
            </a:r>
            <a:r>
              <a:rPr sz="1500" b="1" spc="-45" dirty="0">
                <a:latin typeface="Arial"/>
                <a:cs typeface="Arial"/>
              </a:rPr>
              <a:t> </a:t>
            </a:r>
            <a:r>
              <a:rPr sz="1500" b="1" spc="-5" dirty="0">
                <a:latin typeface="Arial"/>
                <a:cs typeface="Arial"/>
              </a:rPr>
              <a:t>Format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500" b="1" spc="-30" dirty="0">
                <a:latin typeface="Arial"/>
                <a:cs typeface="Arial"/>
              </a:rPr>
              <a:t>TTP</a:t>
            </a:r>
            <a:endParaRPr sz="15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(Page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1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2)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1355" y="1167383"/>
            <a:ext cx="2845435" cy="440182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 marR="139065">
              <a:lnSpc>
                <a:spcPct val="100000"/>
              </a:lnSpc>
              <a:spcBef>
                <a:spcPts val="310"/>
              </a:spcBef>
              <a:buChar char="-"/>
              <a:tabLst>
                <a:tab pos="200025" algn="l"/>
              </a:tabLst>
            </a:pPr>
            <a:r>
              <a:rPr sz="1400" b="1" spc="-5" dirty="0">
                <a:latin typeface="Arial"/>
                <a:cs typeface="Arial"/>
              </a:rPr>
              <a:t>Staffs </a:t>
            </a:r>
            <a:r>
              <a:rPr sz="1400" b="1" dirty="0">
                <a:latin typeface="Arial"/>
                <a:cs typeface="Arial"/>
              </a:rPr>
              <a:t>fail to realize </a:t>
            </a:r>
            <a:r>
              <a:rPr sz="1400" b="1" spc="-5" dirty="0">
                <a:latin typeface="Arial"/>
                <a:cs typeface="Arial"/>
              </a:rPr>
              <a:t>that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building the </a:t>
            </a:r>
            <a:r>
              <a:rPr sz="1400" b="1" spc="-10" dirty="0">
                <a:latin typeface="Arial"/>
                <a:cs typeface="Arial"/>
              </a:rPr>
              <a:t>Synch </a:t>
            </a:r>
            <a:r>
              <a:rPr sz="1400" b="1" dirty="0">
                <a:latin typeface="Arial"/>
                <a:cs typeface="Arial"/>
              </a:rPr>
              <a:t>Matrix is 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part of “Gathering the </a:t>
            </a:r>
            <a:r>
              <a:rPr sz="1400" b="1" spc="-25" dirty="0">
                <a:latin typeface="Arial"/>
                <a:cs typeface="Arial"/>
              </a:rPr>
              <a:t>Tools” 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outlined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in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FM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6-0,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C2.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They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do </a:t>
            </a:r>
            <a:r>
              <a:rPr sz="1400" b="1" spc="-37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not </a:t>
            </a:r>
            <a:r>
              <a:rPr sz="1400" b="1" dirty="0">
                <a:latin typeface="Arial"/>
                <a:cs typeface="Arial"/>
              </a:rPr>
              <a:t>take </a:t>
            </a:r>
            <a:r>
              <a:rPr sz="1400" b="1" spc="-5" dirty="0">
                <a:latin typeface="Arial"/>
                <a:cs typeface="Arial"/>
              </a:rPr>
              <a:t>the </a:t>
            </a:r>
            <a:r>
              <a:rPr sz="1400" b="1" dirty="0">
                <a:latin typeface="Arial"/>
                <a:cs typeface="Arial"/>
              </a:rPr>
              <a:t>time to tailor </a:t>
            </a:r>
            <a:r>
              <a:rPr sz="1400" b="1" spc="-5" dirty="0">
                <a:latin typeface="Arial"/>
                <a:cs typeface="Arial"/>
              </a:rPr>
              <a:t>the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Synch </a:t>
            </a:r>
            <a:r>
              <a:rPr sz="1400" b="1" dirty="0">
                <a:latin typeface="Arial"/>
                <a:cs typeface="Arial"/>
              </a:rPr>
              <a:t>Matrix </a:t>
            </a:r>
            <a:r>
              <a:rPr sz="1400" b="1" spc="-5" dirty="0">
                <a:latin typeface="Arial"/>
                <a:cs typeface="Arial"/>
              </a:rPr>
              <a:t>for their </a:t>
            </a:r>
            <a:r>
              <a:rPr sz="1400" b="1" dirty="0">
                <a:latin typeface="Arial"/>
                <a:cs typeface="Arial"/>
              </a:rPr>
              <a:t>specific 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mission, </a:t>
            </a:r>
            <a:r>
              <a:rPr sz="1400" b="1" dirty="0">
                <a:latin typeface="Arial"/>
                <a:cs typeface="Arial"/>
              </a:rPr>
              <a:t>i.e. </a:t>
            </a:r>
            <a:r>
              <a:rPr sz="1400" b="1" spc="-5" dirty="0">
                <a:latin typeface="Arial"/>
                <a:cs typeface="Arial"/>
              </a:rPr>
              <a:t>offensive </a:t>
            </a:r>
            <a:r>
              <a:rPr sz="1400" b="1" spc="-10" dirty="0">
                <a:latin typeface="Arial"/>
                <a:cs typeface="Arial"/>
              </a:rPr>
              <a:t>vs </a:t>
            </a:r>
            <a:r>
              <a:rPr sz="1400" b="1" spc="-5" dirty="0">
                <a:latin typeface="Arial"/>
                <a:cs typeface="Arial"/>
              </a:rPr>
              <a:t> defensive operations, </a:t>
            </a:r>
            <a:r>
              <a:rPr sz="1400" b="1" dirty="0">
                <a:latin typeface="Arial"/>
                <a:cs typeface="Arial"/>
              </a:rPr>
              <a:t>air 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assault missions, action </a:t>
            </a:r>
            <a:r>
              <a:rPr sz="1400" b="1" spc="-5" dirty="0">
                <a:latin typeface="Arial"/>
                <a:cs typeface="Arial"/>
              </a:rPr>
              <a:t>on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objectives,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etc.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-"/>
            </a:pPr>
            <a:endParaRPr sz="1450">
              <a:latin typeface="Arial"/>
              <a:cs typeface="Arial"/>
            </a:endParaRPr>
          </a:p>
          <a:p>
            <a:pPr marL="91440" marR="176530">
              <a:lnSpc>
                <a:spcPct val="100000"/>
              </a:lnSpc>
              <a:buChar char="-"/>
              <a:tabLst>
                <a:tab pos="200025" algn="l"/>
              </a:tabLst>
            </a:pPr>
            <a:r>
              <a:rPr sz="1400" b="1" dirty="0">
                <a:latin typeface="Arial"/>
                <a:cs typeface="Arial"/>
              </a:rPr>
              <a:t>More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importantly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they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5" dirty="0">
                <a:latin typeface="Arial"/>
                <a:cs typeface="Arial"/>
              </a:rPr>
              <a:t>wait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to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the </a:t>
            </a:r>
            <a:r>
              <a:rPr sz="1400" b="1" dirty="0">
                <a:latin typeface="Arial"/>
                <a:cs typeface="Arial"/>
              </a:rPr>
              <a:t>last </a:t>
            </a:r>
            <a:r>
              <a:rPr sz="1400" b="1" spc="-5" dirty="0">
                <a:latin typeface="Arial"/>
                <a:cs typeface="Arial"/>
              </a:rPr>
              <a:t>minute </a:t>
            </a:r>
            <a:r>
              <a:rPr sz="1400" b="1" dirty="0">
                <a:latin typeface="Arial"/>
                <a:cs typeface="Arial"/>
              </a:rPr>
              <a:t>to assign 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someone </a:t>
            </a:r>
            <a:r>
              <a:rPr sz="1400" b="1" dirty="0">
                <a:latin typeface="Arial"/>
                <a:cs typeface="Arial"/>
              </a:rPr>
              <a:t>to create </a:t>
            </a:r>
            <a:r>
              <a:rPr sz="1400" b="1" spc="-5" dirty="0">
                <a:latin typeface="Arial"/>
                <a:cs typeface="Arial"/>
              </a:rPr>
              <a:t>the </a:t>
            </a:r>
            <a:r>
              <a:rPr sz="1400" b="1" spc="-10" dirty="0">
                <a:latin typeface="Arial"/>
                <a:cs typeface="Arial"/>
              </a:rPr>
              <a:t>Synch 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Matrix </a:t>
            </a:r>
            <a:r>
              <a:rPr sz="1400" b="1" spc="-5" dirty="0">
                <a:latin typeface="Arial"/>
                <a:cs typeface="Arial"/>
              </a:rPr>
              <a:t>or </a:t>
            </a:r>
            <a:r>
              <a:rPr sz="1400" b="1" dirty="0">
                <a:latin typeface="Arial"/>
                <a:cs typeface="Arial"/>
              </a:rPr>
              <a:t>fail to realize </a:t>
            </a:r>
            <a:r>
              <a:rPr sz="1400" b="1" spc="-5" dirty="0">
                <a:latin typeface="Arial"/>
                <a:cs typeface="Arial"/>
              </a:rPr>
              <a:t>the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amount of </a:t>
            </a:r>
            <a:r>
              <a:rPr sz="1400" b="1" dirty="0">
                <a:latin typeface="Arial"/>
                <a:cs typeface="Arial"/>
              </a:rPr>
              <a:t>time it takes to 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create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and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print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it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out.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-"/>
            </a:pPr>
            <a:endParaRPr sz="1450">
              <a:latin typeface="Arial"/>
              <a:cs typeface="Arial"/>
            </a:endParaRPr>
          </a:p>
          <a:p>
            <a:pPr marL="91440" marR="139700">
              <a:lnSpc>
                <a:spcPct val="100000"/>
              </a:lnSpc>
              <a:buChar char="-"/>
              <a:tabLst>
                <a:tab pos="196850" algn="l"/>
              </a:tabLst>
            </a:pPr>
            <a:r>
              <a:rPr sz="1400" b="1" spc="-40" dirty="0">
                <a:latin typeface="Arial"/>
                <a:cs typeface="Arial"/>
              </a:rPr>
              <a:t>You </a:t>
            </a:r>
            <a:r>
              <a:rPr sz="1400" b="1" dirty="0">
                <a:latin typeface="Arial"/>
                <a:cs typeface="Arial"/>
              </a:rPr>
              <a:t>start </a:t>
            </a:r>
            <a:r>
              <a:rPr sz="1400" b="1" spc="-5" dirty="0">
                <a:latin typeface="Arial"/>
                <a:cs typeface="Arial"/>
              </a:rPr>
              <a:t>building </a:t>
            </a:r>
            <a:r>
              <a:rPr sz="1400" b="1" spc="-20" dirty="0">
                <a:latin typeface="Arial"/>
                <a:cs typeface="Arial"/>
              </a:rPr>
              <a:t>your </a:t>
            </a:r>
            <a:r>
              <a:rPr sz="1400" b="1" spc="-10" dirty="0">
                <a:latin typeface="Arial"/>
                <a:cs typeface="Arial"/>
              </a:rPr>
              <a:t>Synch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Matrix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at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Receipt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of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Mission.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3" y="76199"/>
            <a:ext cx="284988" cy="438912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394330" y="289306"/>
          <a:ext cx="5548630" cy="6315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8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4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3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1140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FA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BN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Btry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Btry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Btry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Ctr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Fire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GS/R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FA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310">
                <a:tc rowSpan="5">
                  <a:txBody>
                    <a:bodyPr/>
                    <a:lstStyle/>
                    <a:p>
                      <a:pPr marL="379730" marR="371475" indent="5715" algn="just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  R  O  T </a:t>
                      </a:r>
                      <a:r>
                        <a:rPr sz="900" b="1" spc="-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E  C  T </a:t>
                      </a:r>
                      <a:r>
                        <a:rPr sz="900" b="1" spc="-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I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  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EN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90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900" b="1" spc="5" dirty="0">
                          <a:latin typeface="Arial"/>
                          <a:cs typeface="Arial"/>
                        </a:rPr>
                        <a:t>MP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71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21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CBRN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704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4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ADA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8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EOD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111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1140">
                <a:tc row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75285" marR="369570" indent="10160" algn="just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  U  S </a:t>
                      </a:r>
                      <a:r>
                        <a:rPr sz="900" b="1" spc="-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 </a:t>
                      </a:r>
                      <a:r>
                        <a:rPr sz="900" b="1" spc="-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A  I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N  M  E </a:t>
                      </a:r>
                      <a:r>
                        <a:rPr sz="900" b="1" spc="-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N  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MAINT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TRANS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SUPPLY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Field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Services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Distro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HSS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Pri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Supply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Pri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Support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CASEVAC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1140"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43510" marR="13652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Command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&amp;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Control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Main</a:t>
                      </a:r>
                      <a:r>
                        <a:rPr sz="9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CP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10" dirty="0">
                          <a:latin typeface="Arial"/>
                          <a:cs typeface="Arial"/>
                        </a:rPr>
                        <a:t>TAC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CP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CMD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CTRL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Tasks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Retrains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PACE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Higher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PACE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Lower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31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Risk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8718804" y="6593340"/>
            <a:ext cx="25971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68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9849" y="778509"/>
            <a:ext cx="1907539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500" b="1" spc="-15" dirty="0">
                <a:latin typeface="Arial"/>
                <a:cs typeface="Arial"/>
              </a:rPr>
              <a:t>Synch </a:t>
            </a:r>
            <a:r>
              <a:rPr sz="1500" b="1" dirty="0">
                <a:latin typeface="Arial"/>
                <a:cs typeface="Arial"/>
              </a:rPr>
              <a:t>Matrix </a:t>
            </a:r>
            <a:r>
              <a:rPr sz="1500" b="1" spc="-5" dirty="0">
                <a:latin typeface="Arial"/>
                <a:cs typeface="Arial"/>
              </a:rPr>
              <a:t>Format </a:t>
            </a:r>
            <a:r>
              <a:rPr sz="1500" b="1" spc="-405" dirty="0">
                <a:latin typeface="Arial"/>
                <a:cs typeface="Arial"/>
              </a:rPr>
              <a:t> </a:t>
            </a:r>
            <a:r>
              <a:rPr sz="1500" b="1" spc="-30" dirty="0">
                <a:latin typeface="Arial"/>
                <a:cs typeface="Arial"/>
              </a:rPr>
              <a:t>TTP</a:t>
            </a:r>
            <a:endParaRPr sz="15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(Page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2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2)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0254" y="78740"/>
            <a:ext cx="402462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The</a:t>
            </a:r>
            <a:r>
              <a:rPr sz="1800" spc="-20" dirty="0"/>
              <a:t> </a:t>
            </a:r>
            <a:r>
              <a:rPr sz="1800" spc="-25" dirty="0"/>
              <a:t>War</a:t>
            </a:r>
            <a:r>
              <a:rPr sz="1800" dirty="0"/>
              <a:t> </a:t>
            </a:r>
            <a:r>
              <a:rPr sz="1800" spc="-5" dirty="0"/>
              <a:t>Gaming </a:t>
            </a:r>
            <a:r>
              <a:rPr sz="1800" spc="-25" dirty="0"/>
              <a:t>Tools:</a:t>
            </a:r>
            <a:r>
              <a:rPr sz="1800" spc="-30" dirty="0"/>
              <a:t> </a:t>
            </a:r>
            <a:r>
              <a:rPr sz="1800" spc="-5" dirty="0"/>
              <a:t>Synch</a:t>
            </a:r>
            <a:r>
              <a:rPr sz="1800" spc="10" dirty="0"/>
              <a:t> </a:t>
            </a:r>
            <a:r>
              <a:rPr sz="1800" spc="-5" dirty="0"/>
              <a:t>Cards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70179" y="632205"/>
            <a:ext cx="8725535" cy="2715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150" spc="-5" dirty="0">
                <a:latin typeface="Arial"/>
                <a:cs typeface="Arial"/>
              </a:rPr>
              <a:t>The following are examples of the </a:t>
            </a:r>
            <a:r>
              <a:rPr sz="1150" dirty="0">
                <a:latin typeface="Arial"/>
                <a:cs typeface="Arial"/>
              </a:rPr>
              <a:t>Staff’s </a:t>
            </a:r>
            <a:r>
              <a:rPr sz="1150" b="1" i="1" spc="-5" dirty="0">
                <a:latin typeface="Arial"/>
                <a:cs typeface="Arial"/>
              </a:rPr>
              <a:t>Synch Cards</a:t>
            </a:r>
            <a:r>
              <a:rPr sz="1150" spc="-5" dirty="0">
                <a:latin typeface="Arial"/>
                <a:cs typeface="Arial"/>
              </a:rPr>
              <a:t>. The </a:t>
            </a:r>
            <a:r>
              <a:rPr sz="1150" dirty="0">
                <a:latin typeface="Arial"/>
                <a:cs typeface="Arial"/>
              </a:rPr>
              <a:t>staff </a:t>
            </a:r>
            <a:r>
              <a:rPr sz="1150" spc="-5" dirty="0">
                <a:latin typeface="Arial"/>
                <a:cs typeface="Arial"/>
              </a:rPr>
              <a:t>uses these cards </a:t>
            </a:r>
            <a:r>
              <a:rPr sz="1150" dirty="0">
                <a:latin typeface="Arial"/>
                <a:cs typeface="Arial"/>
              </a:rPr>
              <a:t>to </a:t>
            </a:r>
            <a:r>
              <a:rPr sz="1150" spc="-5" dirty="0">
                <a:latin typeface="Arial"/>
                <a:cs typeface="Arial"/>
              </a:rPr>
              <a:t>record and provide </a:t>
            </a:r>
            <a:r>
              <a:rPr sz="1150" dirty="0">
                <a:latin typeface="Arial"/>
                <a:cs typeface="Arial"/>
              </a:rPr>
              <a:t>information </a:t>
            </a:r>
            <a:r>
              <a:rPr sz="1150" spc="-5" dirty="0">
                <a:latin typeface="Arial"/>
                <a:cs typeface="Arial"/>
              </a:rPr>
              <a:t>on how their </a:t>
            </a:r>
            <a:r>
              <a:rPr sz="1150" dirty="0">
                <a:latin typeface="Arial"/>
                <a:cs typeface="Arial"/>
              </a:rPr>
              <a:t>staff 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function </a:t>
            </a:r>
            <a:r>
              <a:rPr sz="1150" spc="-10" dirty="0">
                <a:latin typeface="Arial"/>
                <a:cs typeface="Arial"/>
              </a:rPr>
              <a:t>will </a:t>
            </a:r>
            <a:r>
              <a:rPr sz="1150" spc="-5" dirty="0">
                <a:latin typeface="Arial"/>
                <a:cs typeface="Arial"/>
              </a:rPr>
              <a:t>support the course of action. Once the cards are read </a:t>
            </a:r>
            <a:r>
              <a:rPr sz="1150" dirty="0">
                <a:latin typeface="Arial"/>
                <a:cs typeface="Arial"/>
              </a:rPr>
              <a:t>to </a:t>
            </a:r>
            <a:r>
              <a:rPr sz="1150" spc="-5" dirty="0">
                <a:latin typeface="Arial"/>
                <a:cs typeface="Arial"/>
              </a:rPr>
              <a:t>the group and approved the </a:t>
            </a:r>
            <a:r>
              <a:rPr sz="1150" dirty="0">
                <a:latin typeface="Arial"/>
                <a:cs typeface="Arial"/>
              </a:rPr>
              <a:t>XO, </a:t>
            </a:r>
            <a:r>
              <a:rPr sz="1150" spc="-5" dirty="0">
                <a:latin typeface="Arial"/>
                <a:cs typeface="Arial"/>
              </a:rPr>
              <a:t>they are then taped </a:t>
            </a:r>
            <a:r>
              <a:rPr sz="1150" dirty="0">
                <a:latin typeface="Arial"/>
                <a:cs typeface="Arial"/>
              </a:rPr>
              <a:t>to </a:t>
            </a:r>
            <a:r>
              <a:rPr sz="1150" spc="-5" dirty="0">
                <a:latin typeface="Arial"/>
                <a:cs typeface="Arial"/>
              </a:rPr>
              <a:t>the synch </a:t>
            </a:r>
            <a:r>
              <a:rPr sz="1150" dirty="0">
                <a:latin typeface="Arial"/>
                <a:cs typeface="Arial"/>
              </a:rPr>
              <a:t> matrix.</a:t>
            </a:r>
            <a:endParaRPr sz="1150">
              <a:latin typeface="Arial"/>
              <a:cs typeface="Arial"/>
            </a:endParaRPr>
          </a:p>
          <a:p>
            <a:pPr marL="12700" marR="161290" algn="just">
              <a:lnSpc>
                <a:spcPct val="100000"/>
              </a:lnSpc>
              <a:spcBef>
                <a:spcPts val="150"/>
              </a:spcBef>
            </a:pPr>
            <a:r>
              <a:rPr sz="1150" spc="-5" dirty="0">
                <a:latin typeface="Arial"/>
                <a:cs typeface="Arial"/>
              </a:rPr>
              <a:t>These cards can be </a:t>
            </a:r>
            <a:r>
              <a:rPr sz="1150" dirty="0">
                <a:latin typeface="Arial"/>
                <a:cs typeface="Arial"/>
              </a:rPr>
              <a:t>mass </a:t>
            </a:r>
            <a:r>
              <a:rPr sz="1150" spc="-5" dirty="0">
                <a:latin typeface="Arial"/>
                <a:cs typeface="Arial"/>
              </a:rPr>
              <a:t>produced </a:t>
            </a:r>
            <a:r>
              <a:rPr sz="1150" spc="-10" dirty="0">
                <a:latin typeface="Arial"/>
                <a:cs typeface="Arial"/>
              </a:rPr>
              <a:t>with </a:t>
            </a:r>
            <a:r>
              <a:rPr sz="1150" spc="-5" dirty="0">
                <a:latin typeface="Arial"/>
                <a:cs typeface="Arial"/>
              </a:rPr>
              <a:t>the headers (See Synch Card </a:t>
            </a:r>
            <a:r>
              <a:rPr sz="1150" dirty="0">
                <a:latin typeface="Arial"/>
                <a:cs typeface="Arial"/>
              </a:rPr>
              <a:t>template </a:t>
            </a:r>
            <a:r>
              <a:rPr sz="1150" spc="-10" dirty="0">
                <a:latin typeface="Arial"/>
                <a:cs typeface="Arial"/>
              </a:rPr>
              <a:t>below) </a:t>
            </a:r>
            <a:r>
              <a:rPr sz="1150" spc="-5" dirty="0">
                <a:latin typeface="Arial"/>
                <a:cs typeface="Arial"/>
              </a:rPr>
              <a:t>and filled out either in advance or during the 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15" dirty="0">
                <a:latin typeface="Arial"/>
                <a:cs typeface="Arial"/>
              </a:rPr>
              <a:t>war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gaming</a:t>
            </a:r>
            <a:r>
              <a:rPr sz="1150" spc="-1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process.</a:t>
            </a:r>
            <a:endParaRPr sz="1150">
              <a:latin typeface="Arial"/>
              <a:cs typeface="Arial"/>
            </a:endParaRPr>
          </a:p>
          <a:p>
            <a:pPr marL="184785" marR="375920" indent="-172720">
              <a:lnSpc>
                <a:spcPct val="100000"/>
              </a:lnSpc>
              <a:spcBef>
                <a:spcPts val="130"/>
              </a:spcBef>
              <a:buChar char="•"/>
              <a:tabLst>
                <a:tab pos="185420" algn="l"/>
              </a:tabLst>
            </a:pPr>
            <a:r>
              <a:rPr sz="1150" spc="-5" dirty="0">
                <a:latin typeface="Arial"/>
                <a:cs typeface="Arial"/>
              </a:rPr>
              <a:t>The</a:t>
            </a:r>
            <a:r>
              <a:rPr sz="1150" dirty="0">
                <a:latin typeface="Arial"/>
                <a:cs typeface="Arial"/>
              </a:rPr>
              <a:t> staff </a:t>
            </a:r>
            <a:r>
              <a:rPr sz="1150" spc="-5" dirty="0">
                <a:latin typeface="Arial"/>
                <a:cs typeface="Arial"/>
              </a:rPr>
              <a:t>needs</a:t>
            </a:r>
            <a:r>
              <a:rPr sz="1150" spc="2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to </a:t>
            </a:r>
            <a:r>
              <a:rPr sz="1150" spc="-5" dirty="0">
                <a:latin typeface="Arial"/>
                <a:cs typeface="Arial"/>
              </a:rPr>
              <a:t>understand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information</a:t>
            </a:r>
            <a:r>
              <a:rPr sz="1150" spc="-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they</a:t>
            </a:r>
            <a:r>
              <a:rPr sz="1150" spc="1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are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writing</a:t>
            </a:r>
            <a:r>
              <a:rPr sz="1150" spc="3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on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their</a:t>
            </a:r>
            <a:r>
              <a:rPr sz="1150" spc="2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Synch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Cards</a:t>
            </a:r>
            <a:r>
              <a:rPr sz="1150" spc="2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will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become</a:t>
            </a:r>
            <a:r>
              <a:rPr sz="1150" spc="-1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a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specified</a:t>
            </a:r>
            <a:r>
              <a:rPr sz="1150" spc="-1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task</a:t>
            </a:r>
            <a:r>
              <a:rPr sz="1150" spc="1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in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5" dirty="0">
                <a:latin typeface="Arial"/>
                <a:cs typeface="Arial"/>
              </a:rPr>
              <a:t>order. </a:t>
            </a:r>
            <a:r>
              <a:rPr sz="1150" spc="1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Therefore </a:t>
            </a:r>
            <a:r>
              <a:rPr sz="1150" spc="-5" dirty="0">
                <a:latin typeface="Arial"/>
                <a:cs typeface="Arial"/>
              </a:rPr>
              <a:t>they</a:t>
            </a:r>
            <a:r>
              <a:rPr sz="1150" spc="1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need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to </a:t>
            </a:r>
            <a:r>
              <a:rPr sz="1150" spc="-5" dirty="0">
                <a:latin typeface="Arial"/>
                <a:cs typeface="Arial"/>
              </a:rPr>
              <a:t>provide</a:t>
            </a:r>
            <a:r>
              <a:rPr sz="1150" spc="3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clarity</a:t>
            </a:r>
            <a:r>
              <a:rPr sz="1150" spc="1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in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their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writing.</a:t>
            </a:r>
            <a:r>
              <a:rPr sz="1150" spc="3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Also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once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called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upon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by</a:t>
            </a:r>
            <a:r>
              <a:rPr sz="1150" spc="1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dirty="0">
                <a:latin typeface="Arial"/>
                <a:cs typeface="Arial"/>
              </a:rPr>
              <a:t> XO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they</a:t>
            </a:r>
            <a:r>
              <a:rPr sz="1150" spc="1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read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card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exactly…y</a:t>
            </a:r>
            <a:r>
              <a:rPr sz="1150" i="1" spc="-5" dirty="0">
                <a:latin typeface="Arial"/>
                <a:cs typeface="Arial"/>
              </a:rPr>
              <a:t>ou</a:t>
            </a:r>
            <a:r>
              <a:rPr sz="1150" i="1" spc="45" dirty="0">
                <a:latin typeface="Arial"/>
                <a:cs typeface="Arial"/>
              </a:rPr>
              <a:t> </a:t>
            </a:r>
            <a:r>
              <a:rPr sz="1150" i="1" spc="-5" dirty="0">
                <a:latin typeface="Arial"/>
                <a:cs typeface="Arial"/>
              </a:rPr>
              <a:t>are</a:t>
            </a:r>
            <a:r>
              <a:rPr sz="1150" i="1" spc="15" dirty="0">
                <a:latin typeface="Arial"/>
                <a:cs typeface="Arial"/>
              </a:rPr>
              <a:t> </a:t>
            </a:r>
            <a:r>
              <a:rPr sz="1150" i="1" spc="-5" dirty="0">
                <a:latin typeface="Arial"/>
                <a:cs typeface="Arial"/>
              </a:rPr>
              <a:t>not </a:t>
            </a:r>
            <a:r>
              <a:rPr sz="1150" i="1" spc="-300" dirty="0">
                <a:latin typeface="Arial"/>
                <a:cs typeface="Arial"/>
              </a:rPr>
              <a:t> </a:t>
            </a:r>
            <a:r>
              <a:rPr sz="1150" i="1" spc="-5" dirty="0">
                <a:latin typeface="Arial"/>
                <a:cs typeface="Arial"/>
              </a:rPr>
              <a:t>telling</a:t>
            </a:r>
            <a:r>
              <a:rPr sz="1150" i="1" spc="-10" dirty="0">
                <a:latin typeface="Arial"/>
                <a:cs typeface="Arial"/>
              </a:rPr>
              <a:t> </a:t>
            </a:r>
            <a:r>
              <a:rPr sz="1150" i="1" dirty="0">
                <a:latin typeface="Arial"/>
                <a:cs typeface="Arial"/>
              </a:rPr>
              <a:t>a</a:t>
            </a:r>
            <a:r>
              <a:rPr sz="1150" i="1" spc="-5" dirty="0">
                <a:latin typeface="Arial"/>
                <a:cs typeface="Arial"/>
              </a:rPr>
              <a:t> </a:t>
            </a:r>
            <a:r>
              <a:rPr sz="1150" i="1" dirty="0">
                <a:latin typeface="Arial"/>
                <a:cs typeface="Arial"/>
              </a:rPr>
              <a:t>story!</a:t>
            </a:r>
            <a:endParaRPr sz="1150">
              <a:latin typeface="Arial"/>
              <a:cs typeface="Arial"/>
            </a:endParaRPr>
          </a:p>
          <a:p>
            <a:pPr marL="184785" marR="11430" indent="-172720">
              <a:lnSpc>
                <a:spcPct val="100000"/>
              </a:lnSpc>
              <a:spcBef>
                <a:spcPts val="165"/>
              </a:spcBef>
              <a:buChar char="•"/>
              <a:tabLst>
                <a:tab pos="185420" algn="l"/>
              </a:tabLst>
            </a:pPr>
            <a:r>
              <a:rPr sz="1150" spc="-5" dirty="0">
                <a:latin typeface="Arial"/>
                <a:cs typeface="Arial"/>
              </a:rPr>
              <a:t>The </a:t>
            </a:r>
            <a:r>
              <a:rPr sz="1150" dirty="0">
                <a:latin typeface="Arial"/>
                <a:cs typeface="Arial"/>
              </a:rPr>
              <a:t>XO </a:t>
            </a:r>
            <a:r>
              <a:rPr sz="1150" spc="-5" dirty="0">
                <a:latin typeface="Arial"/>
                <a:cs typeface="Arial"/>
              </a:rPr>
              <a:t>and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S3</a:t>
            </a:r>
            <a:r>
              <a:rPr sz="1150" spc="-10" dirty="0">
                <a:latin typeface="Arial"/>
                <a:cs typeface="Arial"/>
              </a:rPr>
              <a:t> will</a:t>
            </a:r>
            <a:r>
              <a:rPr sz="1150" spc="2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filter</a:t>
            </a:r>
            <a:r>
              <a:rPr sz="1150" spc="-5" dirty="0">
                <a:latin typeface="Arial"/>
                <a:cs typeface="Arial"/>
              </a:rPr>
              <a:t> the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5" dirty="0">
                <a:latin typeface="Arial"/>
                <a:cs typeface="Arial"/>
              </a:rPr>
              <a:t>staffs</a:t>
            </a:r>
            <a:r>
              <a:rPr sz="1150" spc="-2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information</a:t>
            </a:r>
            <a:r>
              <a:rPr sz="1150" spc="-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as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they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read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their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Synch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Card</a:t>
            </a:r>
            <a:r>
              <a:rPr sz="1150" spc="1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to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group.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If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dirty="0">
                <a:latin typeface="Arial"/>
                <a:cs typeface="Arial"/>
              </a:rPr>
              <a:t> staff </a:t>
            </a:r>
            <a:r>
              <a:rPr sz="1150" spc="-5" dirty="0">
                <a:latin typeface="Arial"/>
                <a:cs typeface="Arial"/>
              </a:rPr>
              <a:t>writes</a:t>
            </a:r>
            <a:r>
              <a:rPr sz="1150" spc="4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them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5" dirty="0">
                <a:latin typeface="Arial"/>
                <a:cs typeface="Arial"/>
              </a:rPr>
              <a:t>correctly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you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will </a:t>
            </a:r>
            <a:r>
              <a:rPr sz="1150" spc="-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have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80%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solution</a:t>
            </a:r>
            <a:r>
              <a:rPr sz="1150" dirty="0">
                <a:latin typeface="Arial"/>
                <a:cs typeface="Arial"/>
              </a:rPr>
              <a:t> for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order</a:t>
            </a:r>
            <a:r>
              <a:rPr sz="1150" spc="2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once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you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are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done.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This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is</a:t>
            </a:r>
            <a:r>
              <a:rPr sz="1150" spc="1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especially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true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if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XO </a:t>
            </a:r>
            <a:r>
              <a:rPr sz="1150" spc="-5" dirty="0">
                <a:latin typeface="Arial"/>
                <a:cs typeface="Arial"/>
              </a:rPr>
              <a:t>and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S3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make</a:t>
            </a:r>
            <a:r>
              <a:rPr sz="1150" spc="-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corrections</a:t>
            </a:r>
            <a:r>
              <a:rPr sz="1150" spc="2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to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staff</a:t>
            </a:r>
            <a:r>
              <a:rPr sz="1150" spc="5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Synch 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Cards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during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15" dirty="0">
                <a:latin typeface="Arial"/>
                <a:cs typeface="Arial"/>
              </a:rPr>
              <a:t>war</a:t>
            </a:r>
            <a:r>
              <a:rPr sz="1150" spc="4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gaming</a:t>
            </a:r>
            <a:r>
              <a:rPr sz="1150" spc="-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process.</a:t>
            </a:r>
            <a:r>
              <a:rPr sz="1150" spc="2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This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saves</a:t>
            </a:r>
            <a:r>
              <a:rPr sz="1150" spc="2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XO/S3</a:t>
            </a:r>
            <a:r>
              <a:rPr sz="1150" spc="-1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valuable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time</a:t>
            </a:r>
            <a:r>
              <a:rPr sz="1150" spc="-5" dirty="0">
                <a:latin typeface="Arial"/>
                <a:cs typeface="Arial"/>
              </a:rPr>
              <a:t> during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Step 7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Orders</a:t>
            </a:r>
            <a:r>
              <a:rPr sz="1150" spc="1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Production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when</a:t>
            </a:r>
            <a:r>
              <a:rPr sz="1150" spc="3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they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have</a:t>
            </a:r>
            <a:r>
              <a:rPr sz="1150" spc="3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to</a:t>
            </a:r>
            <a:r>
              <a:rPr sz="1150" spc="5" dirty="0">
                <a:latin typeface="Arial"/>
                <a:cs typeface="Arial"/>
              </a:rPr>
              <a:t> read </a:t>
            </a:r>
            <a:r>
              <a:rPr sz="1150" spc="-30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spc="-1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order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before</a:t>
            </a:r>
            <a:r>
              <a:rPr sz="1150" spc="-5" dirty="0">
                <a:latin typeface="Arial"/>
                <a:cs typeface="Arial"/>
              </a:rPr>
              <a:t> it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is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published.</a:t>
            </a:r>
            <a:endParaRPr sz="1150">
              <a:latin typeface="Arial"/>
              <a:cs typeface="Arial"/>
            </a:endParaRPr>
          </a:p>
          <a:p>
            <a:pPr marL="184785" marR="30480" indent="-172720">
              <a:lnSpc>
                <a:spcPct val="100000"/>
              </a:lnSpc>
              <a:spcBef>
                <a:spcPts val="35"/>
              </a:spcBef>
              <a:buChar char="•"/>
              <a:tabLst>
                <a:tab pos="185420" algn="l"/>
              </a:tabLst>
            </a:pPr>
            <a:r>
              <a:rPr sz="1150" dirty="0">
                <a:latin typeface="Arial"/>
                <a:cs typeface="Arial"/>
              </a:rPr>
              <a:t>If</a:t>
            </a:r>
            <a:r>
              <a:rPr sz="1150" spc="1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possible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XO, </a:t>
            </a:r>
            <a:r>
              <a:rPr sz="1150" spc="-5" dirty="0">
                <a:latin typeface="Arial"/>
                <a:cs typeface="Arial"/>
              </a:rPr>
              <a:t>S3,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and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S2 </a:t>
            </a:r>
            <a:r>
              <a:rPr sz="1150" spc="-5" dirty="0">
                <a:latin typeface="Arial"/>
                <a:cs typeface="Arial"/>
              </a:rPr>
              <a:t>should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have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assistant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staff</a:t>
            </a:r>
            <a:r>
              <a:rPr sz="1150" spc="1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members</a:t>
            </a:r>
            <a:r>
              <a:rPr sz="1150" spc="-1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filling</a:t>
            </a:r>
            <a:r>
              <a:rPr sz="1150" spc="-1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out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their</a:t>
            </a:r>
            <a:r>
              <a:rPr sz="1150" spc="2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Synch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Cards.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This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will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allow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them</a:t>
            </a:r>
            <a:r>
              <a:rPr sz="1150" spc="2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to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be</a:t>
            </a:r>
            <a:r>
              <a:rPr sz="1150" spc="5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engaged </a:t>
            </a:r>
            <a:r>
              <a:rPr sz="1150" spc="-30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and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visualize</a:t>
            </a:r>
            <a:r>
              <a:rPr sz="1150" spc="3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spc="2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flow</a:t>
            </a:r>
            <a:r>
              <a:rPr sz="1150" spc="-1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of</a:t>
            </a:r>
            <a:r>
              <a:rPr sz="1150" spc="2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operation,</a:t>
            </a:r>
            <a:r>
              <a:rPr sz="1150" spc="2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given</a:t>
            </a:r>
            <a:r>
              <a:rPr sz="1150" spc="3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force’s </a:t>
            </a:r>
            <a:r>
              <a:rPr sz="1150" spc="-5" dirty="0">
                <a:latin typeface="Arial"/>
                <a:cs typeface="Arial"/>
              </a:rPr>
              <a:t>strengths</a:t>
            </a:r>
            <a:r>
              <a:rPr sz="1150" spc="2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and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dispositions,</a:t>
            </a:r>
            <a:r>
              <a:rPr sz="1150" spc="1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enemy </a:t>
            </a:r>
            <a:r>
              <a:rPr sz="1150" spc="-5" dirty="0">
                <a:latin typeface="Arial"/>
                <a:cs typeface="Arial"/>
              </a:rPr>
              <a:t>capabilities,</a:t>
            </a:r>
            <a:r>
              <a:rPr sz="1150" spc="5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and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remain</a:t>
            </a:r>
            <a:r>
              <a:rPr sz="1150" spc="-5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focused</a:t>
            </a:r>
            <a:r>
              <a:rPr sz="1150" spc="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on 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the</a:t>
            </a:r>
            <a:r>
              <a:rPr sz="1150" spc="-1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Brigade</a:t>
            </a:r>
            <a:r>
              <a:rPr sz="1150" spc="10" dirty="0">
                <a:latin typeface="Arial"/>
                <a:cs typeface="Arial"/>
              </a:rPr>
              <a:t> </a:t>
            </a:r>
            <a:r>
              <a:rPr sz="1150" dirty="0">
                <a:latin typeface="Arial"/>
                <a:cs typeface="Arial"/>
              </a:rPr>
              <a:t>fights.</a:t>
            </a:r>
            <a:endParaRPr sz="1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4977" y="4613909"/>
            <a:ext cx="4251960" cy="1015365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95250" indent="-62865">
              <a:lnSpc>
                <a:spcPct val="100000"/>
              </a:lnSpc>
              <a:spcBef>
                <a:spcPts val="200"/>
              </a:spcBef>
              <a:buChar char="-"/>
              <a:tabLst>
                <a:tab pos="95885" algn="l"/>
              </a:tabLst>
            </a:pPr>
            <a:r>
              <a:rPr sz="800" b="1" spc="-5" dirty="0">
                <a:latin typeface="Arial"/>
                <a:cs typeface="Arial"/>
              </a:rPr>
              <a:t>Staff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Section: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A/S3</a:t>
            </a:r>
            <a:endParaRPr sz="800">
              <a:latin typeface="Arial"/>
              <a:cs typeface="Arial"/>
            </a:endParaRPr>
          </a:p>
          <a:p>
            <a:pPr marL="95250" indent="-62865">
              <a:lnSpc>
                <a:spcPct val="100000"/>
              </a:lnSpc>
              <a:buChar char="-"/>
              <a:tabLst>
                <a:tab pos="95885" algn="l"/>
              </a:tabLst>
            </a:pPr>
            <a:r>
              <a:rPr sz="800" b="1" spc="-5" dirty="0">
                <a:latin typeface="Arial"/>
                <a:cs typeface="Arial"/>
              </a:rPr>
              <a:t>Unit: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2-22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INF</a:t>
            </a:r>
            <a:endParaRPr sz="800">
              <a:latin typeface="Arial"/>
              <a:cs typeface="Arial"/>
            </a:endParaRPr>
          </a:p>
          <a:p>
            <a:pPr marL="95250" indent="-62865">
              <a:lnSpc>
                <a:spcPct val="100000"/>
              </a:lnSpc>
              <a:buChar char="-"/>
              <a:tabLst>
                <a:tab pos="95885" algn="l"/>
              </a:tabLst>
            </a:pPr>
            <a:r>
              <a:rPr sz="800" b="1" spc="-5" dirty="0">
                <a:latin typeface="Arial"/>
                <a:cs typeface="Arial"/>
              </a:rPr>
              <a:t>Phase: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Decisive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Operations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(Seize</a:t>
            </a:r>
            <a:r>
              <a:rPr sz="800" dirty="0">
                <a:latin typeface="Arial"/>
                <a:cs typeface="Arial"/>
              </a:rPr>
              <a:t> OBJ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DAGGER)</a:t>
            </a:r>
            <a:endParaRPr sz="800">
              <a:latin typeface="Arial"/>
              <a:cs typeface="Arial"/>
            </a:endParaRPr>
          </a:p>
          <a:p>
            <a:pPr marL="95250" indent="-62865">
              <a:lnSpc>
                <a:spcPct val="100000"/>
              </a:lnSpc>
              <a:buChar char="-"/>
              <a:tabLst>
                <a:tab pos="95885" algn="l"/>
              </a:tabLst>
            </a:pPr>
            <a:r>
              <a:rPr sz="800" b="1" spc="-5" dirty="0">
                <a:latin typeface="Arial"/>
                <a:cs typeface="Arial"/>
              </a:rPr>
              <a:t>DTG/Time: </a:t>
            </a:r>
            <a:r>
              <a:rPr sz="800" spc="-5" dirty="0">
                <a:latin typeface="Arial"/>
                <a:cs typeface="Arial"/>
              </a:rPr>
              <a:t>23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01000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AUGUST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2018</a:t>
            </a:r>
            <a:endParaRPr sz="800">
              <a:latin typeface="Arial"/>
              <a:cs typeface="Arial"/>
            </a:endParaRPr>
          </a:p>
          <a:p>
            <a:pPr marL="95250" indent="-62865">
              <a:lnSpc>
                <a:spcPct val="100000"/>
              </a:lnSpc>
              <a:buChar char="-"/>
              <a:tabLst>
                <a:tab pos="95885" algn="l"/>
              </a:tabLst>
            </a:pPr>
            <a:r>
              <a:rPr sz="800" b="1" dirty="0">
                <a:latin typeface="Arial"/>
                <a:cs typeface="Arial"/>
              </a:rPr>
              <a:t>Location/Grid: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VG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123456</a:t>
            </a:r>
            <a:endParaRPr sz="800">
              <a:latin typeface="Arial"/>
              <a:cs typeface="Arial"/>
            </a:endParaRPr>
          </a:p>
          <a:p>
            <a:pPr marL="33020">
              <a:lnSpc>
                <a:spcPct val="100000"/>
              </a:lnSpc>
            </a:pPr>
            <a:r>
              <a:rPr sz="800" b="1" spc="-5" dirty="0">
                <a:latin typeface="Arial"/>
                <a:cs typeface="Arial"/>
              </a:rPr>
              <a:t>-Task:</a:t>
            </a:r>
            <a:r>
              <a:rPr sz="800" b="1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Destroy Mech</a:t>
            </a:r>
            <a:r>
              <a:rPr sz="800" dirty="0">
                <a:latin typeface="Arial"/>
                <a:cs typeface="Arial"/>
              </a:rPr>
              <a:t> PLT </a:t>
            </a:r>
            <a:r>
              <a:rPr sz="800" spc="-5" dirty="0">
                <a:latin typeface="Arial"/>
                <a:cs typeface="Arial"/>
              </a:rPr>
              <a:t>on </a:t>
            </a:r>
            <a:r>
              <a:rPr sz="800" dirty="0">
                <a:latin typeface="Arial"/>
                <a:cs typeface="Arial"/>
              </a:rPr>
              <a:t>OBJ DAGGER</a:t>
            </a:r>
            <a:endParaRPr sz="800">
              <a:latin typeface="Arial"/>
              <a:cs typeface="Arial"/>
            </a:endParaRPr>
          </a:p>
          <a:p>
            <a:pPr marL="95250" indent="-62865">
              <a:lnSpc>
                <a:spcPct val="100000"/>
              </a:lnSpc>
              <a:buChar char="-"/>
              <a:tabLst>
                <a:tab pos="95885" algn="l"/>
              </a:tabLst>
            </a:pPr>
            <a:r>
              <a:rPr sz="800" b="1" dirty="0">
                <a:latin typeface="Arial"/>
                <a:cs typeface="Arial"/>
              </a:rPr>
              <a:t>Purpose: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order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allow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passage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of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main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effort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(1-87INF)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onto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OBJ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BAYONET.</a:t>
            </a:r>
            <a:endParaRPr sz="800">
              <a:latin typeface="Arial"/>
              <a:cs typeface="Arial"/>
            </a:endParaRPr>
          </a:p>
          <a:p>
            <a:pPr marL="95250" indent="-62865">
              <a:lnSpc>
                <a:spcPct val="100000"/>
              </a:lnSpc>
              <a:buChar char="-"/>
              <a:tabLst>
                <a:tab pos="95885" algn="l"/>
              </a:tabLst>
            </a:pPr>
            <a:r>
              <a:rPr sz="800" b="1" spc="-10" dirty="0">
                <a:latin typeface="Arial"/>
                <a:cs typeface="Arial"/>
              </a:rPr>
              <a:t>Activity:</a:t>
            </a:r>
            <a:r>
              <a:rPr sz="800" b="1" spc="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N/A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427728" y="3430523"/>
            <a:ext cx="4547235" cy="3060700"/>
            <a:chOff x="4427728" y="3430523"/>
            <a:chExt cx="4547235" cy="30607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4964" y="3459479"/>
              <a:ext cx="2068067" cy="27782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650486" y="3445001"/>
              <a:ext cx="2097405" cy="2807335"/>
            </a:xfrm>
            <a:custGeom>
              <a:avLst/>
              <a:gdLst/>
              <a:ahLst/>
              <a:cxnLst/>
              <a:rect l="l" t="t" r="r" b="b"/>
              <a:pathLst>
                <a:path w="2097404" h="2807335">
                  <a:moveTo>
                    <a:pt x="0" y="2807208"/>
                  </a:moveTo>
                  <a:lnTo>
                    <a:pt x="2097023" y="2807208"/>
                  </a:lnTo>
                  <a:lnTo>
                    <a:pt x="2097023" y="0"/>
                  </a:lnTo>
                  <a:lnTo>
                    <a:pt x="0" y="0"/>
                  </a:lnTo>
                  <a:lnTo>
                    <a:pt x="0" y="2807208"/>
                  </a:lnTo>
                  <a:close/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49191" y="4263008"/>
              <a:ext cx="1389380" cy="673100"/>
            </a:xfrm>
            <a:custGeom>
              <a:avLst/>
              <a:gdLst/>
              <a:ahLst/>
              <a:cxnLst/>
              <a:rect l="l" t="t" r="r" b="b"/>
              <a:pathLst>
                <a:path w="1389379" h="673100">
                  <a:moveTo>
                    <a:pt x="1304671" y="26162"/>
                  </a:moveTo>
                  <a:lnTo>
                    <a:pt x="0" y="646938"/>
                  </a:lnTo>
                  <a:lnTo>
                    <a:pt x="12446" y="672973"/>
                  </a:lnTo>
                  <a:lnTo>
                    <a:pt x="1317116" y="52323"/>
                  </a:lnTo>
                  <a:lnTo>
                    <a:pt x="1304671" y="26162"/>
                  </a:lnTo>
                  <a:close/>
                </a:path>
                <a:path w="1389379" h="673100">
                  <a:moveTo>
                    <a:pt x="1375293" y="19939"/>
                  </a:moveTo>
                  <a:lnTo>
                    <a:pt x="1317752" y="19939"/>
                  </a:lnTo>
                  <a:lnTo>
                    <a:pt x="1330198" y="46101"/>
                  </a:lnTo>
                  <a:lnTo>
                    <a:pt x="1317116" y="52323"/>
                  </a:lnTo>
                  <a:lnTo>
                    <a:pt x="1329563" y="78486"/>
                  </a:lnTo>
                  <a:lnTo>
                    <a:pt x="1375293" y="19939"/>
                  </a:lnTo>
                  <a:close/>
                </a:path>
                <a:path w="1389379" h="673100">
                  <a:moveTo>
                    <a:pt x="1317752" y="19939"/>
                  </a:moveTo>
                  <a:lnTo>
                    <a:pt x="1304671" y="26162"/>
                  </a:lnTo>
                  <a:lnTo>
                    <a:pt x="1317116" y="52323"/>
                  </a:lnTo>
                  <a:lnTo>
                    <a:pt x="1330198" y="46101"/>
                  </a:lnTo>
                  <a:lnTo>
                    <a:pt x="1317752" y="19939"/>
                  </a:lnTo>
                  <a:close/>
                </a:path>
                <a:path w="1389379" h="673100">
                  <a:moveTo>
                    <a:pt x="1292225" y="0"/>
                  </a:moveTo>
                  <a:lnTo>
                    <a:pt x="1304671" y="26162"/>
                  </a:lnTo>
                  <a:lnTo>
                    <a:pt x="1317752" y="19939"/>
                  </a:lnTo>
                  <a:lnTo>
                    <a:pt x="1375293" y="19939"/>
                  </a:lnTo>
                  <a:lnTo>
                    <a:pt x="1389380" y="1905"/>
                  </a:lnTo>
                  <a:lnTo>
                    <a:pt x="12922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94576" y="3852671"/>
              <a:ext cx="2051303" cy="162458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880098" y="3838193"/>
              <a:ext cx="2080260" cy="1653539"/>
            </a:xfrm>
            <a:custGeom>
              <a:avLst/>
              <a:gdLst/>
              <a:ahLst/>
              <a:cxnLst/>
              <a:rect l="l" t="t" r="r" b="b"/>
              <a:pathLst>
                <a:path w="2080259" h="1653539">
                  <a:moveTo>
                    <a:pt x="0" y="1653539"/>
                  </a:moveTo>
                  <a:lnTo>
                    <a:pt x="2080259" y="1653539"/>
                  </a:lnTo>
                  <a:lnTo>
                    <a:pt x="2080259" y="0"/>
                  </a:lnTo>
                  <a:lnTo>
                    <a:pt x="0" y="0"/>
                  </a:lnTo>
                  <a:lnTo>
                    <a:pt x="0" y="1653539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27728" y="5060441"/>
              <a:ext cx="3999229" cy="1430655"/>
            </a:xfrm>
            <a:custGeom>
              <a:avLst/>
              <a:gdLst/>
              <a:ahLst/>
              <a:cxnLst/>
              <a:rect l="l" t="t" r="r" b="b"/>
              <a:pathLst>
                <a:path w="3999229" h="1430654">
                  <a:moveTo>
                    <a:pt x="3912004" y="27293"/>
                  </a:moveTo>
                  <a:lnTo>
                    <a:pt x="0" y="1402905"/>
                  </a:lnTo>
                  <a:lnTo>
                    <a:pt x="9651" y="1430223"/>
                  </a:lnTo>
                  <a:lnTo>
                    <a:pt x="3921593" y="54703"/>
                  </a:lnTo>
                  <a:lnTo>
                    <a:pt x="3912004" y="27293"/>
                  </a:lnTo>
                  <a:close/>
                </a:path>
                <a:path w="3999229" h="1430654">
                  <a:moveTo>
                    <a:pt x="3988771" y="22478"/>
                  </a:moveTo>
                  <a:lnTo>
                    <a:pt x="3925697" y="22478"/>
                  </a:lnTo>
                  <a:lnTo>
                    <a:pt x="3935222" y="49910"/>
                  </a:lnTo>
                  <a:lnTo>
                    <a:pt x="3921593" y="54703"/>
                  </a:lnTo>
                  <a:lnTo>
                    <a:pt x="3931157" y="82041"/>
                  </a:lnTo>
                  <a:lnTo>
                    <a:pt x="3988771" y="22478"/>
                  </a:lnTo>
                  <a:close/>
                </a:path>
                <a:path w="3999229" h="1430654">
                  <a:moveTo>
                    <a:pt x="3925697" y="22478"/>
                  </a:moveTo>
                  <a:lnTo>
                    <a:pt x="3912004" y="27293"/>
                  </a:lnTo>
                  <a:lnTo>
                    <a:pt x="3921593" y="54703"/>
                  </a:lnTo>
                  <a:lnTo>
                    <a:pt x="3935222" y="49910"/>
                  </a:lnTo>
                  <a:lnTo>
                    <a:pt x="3925697" y="22478"/>
                  </a:lnTo>
                  <a:close/>
                </a:path>
                <a:path w="3999229" h="1430654">
                  <a:moveTo>
                    <a:pt x="3902455" y="0"/>
                  </a:moveTo>
                  <a:lnTo>
                    <a:pt x="3912004" y="27293"/>
                  </a:lnTo>
                  <a:lnTo>
                    <a:pt x="3925697" y="22478"/>
                  </a:lnTo>
                  <a:lnTo>
                    <a:pt x="3988771" y="22478"/>
                  </a:lnTo>
                  <a:lnTo>
                    <a:pt x="3998722" y="12191"/>
                  </a:lnTo>
                  <a:lnTo>
                    <a:pt x="39024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80594" y="5790438"/>
            <a:ext cx="4251960" cy="1015365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125095" indent="-62865">
              <a:lnSpc>
                <a:spcPct val="100000"/>
              </a:lnSpc>
              <a:spcBef>
                <a:spcPts val="210"/>
              </a:spcBef>
              <a:buChar char="-"/>
              <a:tabLst>
                <a:tab pos="125730" algn="l"/>
              </a:tabLst>
            </a:pPr>
            <a:r>
              <a:rPr sz="800" b="1" spc="-5" dirty="0">
                <a:latin typeface="Arial"/>
                <a:cs typeface="Arial"/>
              </a:rPr>
              <a:t>Staff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Section: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ENG</a:t>
            </a:r>
            <a:endParaRPr sz="800">
              <a:latin typeface="Arial"/>
              <a:cs typeface="Arial"/>
            </a:endParaRPr>
          </a:p>
          <a:p>
            <a:pPr marL="125095" indent="-6286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800" b="1" spc="-5" dirty="0">
                <a:latin typeface="Arial"/>
                <a:cs typeface="Arial"/>
              </a:rPr>
              <a:t>Unit:</a:t>
            </a:r>
            <a:r>
              <a:rPr sz="800" b="1" spc="190" dirty="0">
                <a:latin typeface="Arial"/>
                <a:cs typeface="Arial"/>
              </a:rPr>
              <a:t> </a:t>
            </a:r>
            <a:r>
              <a:rPr sz="800" spc="5" dirty="0">
                <a:latin typeface="Arial"/>
                <a:cs typeface="Arial"/>
              </a:rPr>
              <a:t>7</a:t>
            </a:r>
            <a:r>
              <a:rPr sz="750" spc="7" baseline="27777" dirty="0">
                <a:latin typeface="Arial"/>
                <a:cs typeface="Arial"/>
              </a:rPr>
              <a:t>th</a:t>
            </a:r>
            <a:r>
              <a:rPr sz="750" spc="142" baseline="27777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BEB,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10</a:t>
            </a:r>
            <a:r>
              <a:rPr sz="750" baseline="27777" dirty="0">
                <a:latin typeface="Arial"/>
                <a:cs typeface="Arial"/>
              </a:rPr>
              <a:t>th</a:t>
            </a:r>
            <a:r>
              <a:rPr sz="750" spc="150" baseline="27777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MTN</a:t>
            </a:r>
            <a:endParaRPr sz="800">
              <a:latin typeface="Arial"/>
              <a:cs typeface="Arial"/>
            </a:endParaRPr>
          </a:p>
          <a:p>
            <a:pPr marL="125095" indent="-6286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800" b="1" spc="-5" dirty="0">
                <a:latin typeface="Arial"/>
                <a:cs typeface="Arial"/>
              </a:rPr>
              <a:t>Phase: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Decisive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Operations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(EA</a:t>
            </a:r>
            <a:r>
              <a:rPr sz="800" spc="-5" dirty="0">
                <a:latin typeface="Arial"/>
                <a:cs typeface="Arial"/>
              </a:rPr>
              <a:t> KILL)</a:t>
            </a:r>
            <a:endParaRPr sz="800">
              <a:latin typeface="Arial"/>
              <a:cs typeface="Arial"/>
            </a:endParaRPr>
          </a:p>
          <a:p>
            <a:pPr marL="125095" indent="-6286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800" b="1" spc="-5" dirty="0">
                <a:latin typeface="Arial"/>
                <a:cs typeface="Arial"/>
              </a:rPr>
              <a:t>DTG/Time: </a:t>
            </a:r>
            <a:r>
              <a:rPr sz="800" spc="-5" dirty="0">
                <a:latin typeface="Arial"/>
                <a:cs typeface="Arial"/>
              </a:rPr>
              <a:t>NLT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13 1500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SEPTEMBER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2018</a:t>
            </a:r>
            <a:endParaRPr sz="800">
              <a:latin typeface="Arial"/>
              <a:cs typeface="Arial"/>
            </a:endParaRPr>
          </a:p>
          <a:p>
            <a:pPr marL="125095" indent="-6286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800" b="1" dirty="0">
                <a:latin typeface="Arial"/>
                <a:cs typeface="Arial"/>
              </a:rPr>
              <a:t>Location/Grid:</a:t>
            </a:r>
            <a:r>
              <a:rPr sz="800" b="1" spc="-4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VG</a:t>
            </a:r>
            <a:r>
              <a:rPr sz="800" spc="-3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654321</a:t>
            </a:r>
            <a:endParaRPr sz="800">
              <a:latin typeface="Arial"/>
              <a:cs typeface="Arial"/>
            </a:endParaRPr>
          </a:p>
          <a:p>
            <a:pPr marL="62865">
              <a:lnSpc>
                <a:spcPct val="100000"/>
              </a:lnSpc>
            </a:pPr>
            <a:r>
              <a:rPr sz="800" b="1" spc="-5" dirty="0">
                <a:latin typeface="Arial"/>
                <a:cs typeface="Arial"/>
              </a:rPr>
              <a:t>-Task: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N/A</a:t>
            </a:r>
            <a:endParaRPr sz="800">
              <a:latin typeface="Arial"/>
              <a:cs typeface="Arial"/>
            </a:endParaRPr>
          </a:p>
          <a:p>
            <a:pPr marL="125095" indent="-6286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800" b="1" dirty="0">
                <a:latin typeface="Arial"/>
                <a:cs typeface="Arial"/>
              </a:rPr>
              <a:t>Purpose: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N/A</a:t>
            </a:r>
            <a:endParaRPr sz="800">
              <a:latin typeface="Arial"/>
              <a:cs typeface="Arial"/>
            </a:endParaRPr>
          </a:p>
          <a:p>
            <a:pPr marL="125095" indent="-62865">
              <a:lnSpc>
                <a:spcPct val="100000"/>
              </a:lnSpc>
              <a:buChar char="-"/>
              <a:tabLst>
                <a:tab pos="125730" algn="l"/>
              </a:tabLst>
            </a:pPr>
            <a:r>
              <a:rPr sz="800" b="1" spc="-10" dirty="0">
                <a:latin typeface="Arial"/>
                <a:cs typeface="Arial"/>
              </a:rPr>
              <a:t>Activity:</a:t>
            </a:r>
            <a:r>
              <a:rPr sz="800" b="1" spc="6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TACON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1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x ENG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PLT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2-22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INF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order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prepare</a:t>
            </a:r>
            <a:r>
              <a:rPr sz="800" spc="3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defensive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obstacle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belt.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34071" y="102107"/>
            <a:ext cx="1499870" cy="46228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200" b="1" spc="-90" dirty="0">
                <a:latin typeface="Arial"/>
                <a:cs typeface="Arial"/>
              </a:rPr>
              <a:t>L</a:t>
            </a:r>
            <a:r>
              <a:rPr sz="1200" b="1" dirty="0">
                <a:latin typeface="Arial"/>
                <a:cs typeface="Arial"/>
              </a:rPr>
              <a:t>TP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TTP</a:t>
            </a:r>
            <a:endParaRPr sz="120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latin typeface="Arial"/>
                <a:cs typeface="Arial"/>
              </a:rPr>
              <a:t>FM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6-0,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Change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4977" y="3448050"/>
            <a:ext cx="4251960" cy="1015365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153035" indent="-62865">
              <a:lnSpc>
                <a:spcPct val="100000"/>
              </a:lnSpc>
              <a:spcBef>
                <a:spcPts val="105"/>
              </a:spcBef>
              <a:buChar char="-"/>
              <a:tabLst>
                <a:tab pos="153670" algn="l"/>
              </a:tabLst>
            </a:pPr>
            <a:r>
              <a:rPr sz="800" b="1" spc="-5" dirty="0">
                <a:latin typeface="Arial"/>
                <a:cs typeface="Arial"/>
              </a:rPr>
              <a:t>Staff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Section:</a:t>
            </a:r>
            <a:endParaRPr sz="800">
              <a:latin typeface="Arial"/>
              <a:cs typeface="Arial"/>
            </a:endParaRPr>
          </a:p>
          <a:p>
            <a:pPr marL="153035" indent="-62865">
              <a:lnSpc>
                <a:spcPct val="100000"/>
              </a:lnSpc>
              <a:buChar char="-"/>
              <a:tabLst>
                <a:tab pos="153670" algn="l"/>
              </a:tabLst>
            </a:pPr>
            <a:r>
              <a:rPr sz="800" b="1" spc="-5" dirty="0">
                <a:latin typeface="Arial"/>
                <a:cs typeface="Arial"/>
              </a:rPr>
              <a:t>Unit:</a:t>
            </a:r>
            <a:endParaRPr sz="800">
              <a:latin typeface="Arial"/>
              <a:cs typeface="Arial"/>
            </a:endParaRPr>
          </a:p>
          <a:p>
            <a:pPr marL="153035" indent="-62865">
              <a:lnSpc>
                <a:spcPct val="100000"/>
              </a:lnSpc>
              <a:buChar char="-"/>
              <a:tabLst>
                <a:tab pos="153670" algn="l"/>
              </a:tabLst>
            </a:pPr>
            <a:r>
              <a:rPr sz="800" b="1" spc="-5" dirty="0">
                <a:latin typeface="Arial"/>
                <a:cs typeface="Arial"/>
              </a:rPr>
              <a:t>Phase:</a:t>
            </a:r>
            <a:endParaRPr sz="800">
              <a:latin typeface="Arial"/>
              <a:cs typeface="Arial"/>
            </a:endParaRPr>
          </a:p>
          <a:p>
            <a:pPr marL="153035" indent="-62865">
              <a:lnSpc>
                <a:spcPct val="100000"/>
              </a:lnSpc>
              <a:buChar char="-"/>
              <a:tabLst>
                <a:tab pos="153670" algn="l"/>
              </a:tabLst>
            </a:pPr>
            <a:r>
              <a:rPr sz="800" b="1" spc="-5" dirty="0">
                <a:latin typeface="Arial"/>
                <a:cs typeface="Arial"/>
              </a:rPr>
              <a:t>DTG/Time:</a:t>
            </a:r>
            <a:endParaRPr sz="800">
              <a:latin typeface="Arial"/>
              <a:cs typeface="Arial"/>
            </a:endParaRPr>
          </a:p>
          <a:p>
            <a:pPr marL="153035" indent="-62865">
              <a:lnSpc>
                <a:spcPct val="100000"/>
              </a:lnSpc>
              <a:buChar char="-"/>
              <a:tabLst>
                <a:tab pos="153670" algn="l"/>
              </a:tabLst>
            </a:pPr>
            <a:r>
              <a:rPr sz="800" b="1" dirty="0">
                <a:latin typeface="Arial"/>
                <a:cs typeface="Arial"/>
              </a:rPr>
              <a:t>Location/Grid:</a:t>
            </a:r>
            <a:endParaRPr sz="800">
              <a:latin typeface="Arial"/>
              <a:cs typeface="Arial"/>
            </a:endParaRPr>
          </a:p>
          <a:p>
            <a:pPr marL="153035" indent="-62865">
              <a:lnSpc>
                <a:spcPct val="100000"/>
              </a:lnSpc>
              <a:buChar char="-"/>
              <a:tabLst>
                <a:tab pos="153670" algn="l"/>
              </a:tabLst>
            </a:pPr>
            <a:r>
              <a:rPr sz="800" b="1" spc="-5" dirty="0">
                <a:latin typeface="Arial"/>
                <a:cs typeface="Arial"/>
              </a:rPr>
              <a:t>Task:</a:t>
            </a:r>
            <a:endParaRPr sz="800">
              <a:latin typeface="Arial"/>
              <a:cs typeface="Arial"/>
            </a:endParaRPr>
          </a:p>
          <a:p>
            <a:pPr marL="153035" indent="-62865">
              <a:lnSpc>
                <a:spcPct val="100000"/>
              </a:lnSpc>
              <a:buChar char="-"/>
              <a:tabLst>
                <a:tab pos="153670" algn="l"/>
              </a:tabLst>
            </a:pPr>
            <a:r>
              <a:rPr sz="800" b="1" dirty="0">
                <a:latin typeface="Arial"/>
                <a:cs typeface="Arial"/>
              </a:rPr>
              <a:t>Purpose:</a:t>
            </a:r>
            <a:endParaRPr sz="800">
              <a:latin typeface="Arial"/>
              <a:cs typeface="Arial"/>
            </a:endParaRPr>
          </a:p>
          <a:p>
            <a:pPr marL="153035" indent="-62865">
              <a:lnSpc>
                <a:spcPct val="100000"/>
              </a:lnSpc>
              <a:buChar char="-"/>
              <a:tabLst>
                <a:tab pos="153670" algn="l"/>
              </a:tabLst>
            </a:pPr>
            <a:r>
              <a:rPr sz="800" b="1" spc="-10" dirty="0">
                <a:latin typeface="Arial"/>
                <a:cs typeface="Arial"/>
              </a:rPr>
              <a:t>Activity: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03373" y="3696509"/>
            <a:ext cx="1239139" cy="44356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73323" y="4729734"/>
            <a:ext cx="1202816" cy="43637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43986" y="5968936"/>
            <a:ext cx="1202816" cy="43633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8844788" y="6578904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69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03011" y="1862281"/>
            <a:ext cx="6669405" cy="3575685"/>
            <a:chOff x="1303011" y="1862281"/>
            <a:chExt cx="6669405" cy="35756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3011" y="1862281"/>
              <a:ext cx="6669040" cy="35753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7883" y="1908047"/>
              <a:ext cx="6509004" cy="34244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38833" y="1888997"/>
              <a:ext cx="6547484" cy="3462654"/>
            </a:xfrm>
            <a:custGeom>
              <a:avLst/>
              <a:gdLst/>
              <a:ahLst/>
              <a:cxnLst/>
              <a:rect l="l" t="t" r="r" b="b"/>
              <a:pathLst>
                <a:path w="6547484" h="3462654">
                  <a:moveTo>
                    <a:pt x="0" y="3462528"/>
                  </a:moveTo>
                  <a:lnTo>
                    <a:pt x="6547104" y="3462528"/>
                  </a:lnTo>
                  <a:lnTo>
                    <a:pt x="6547104" y="0"/>
                  </a:lnTo>
                  <a:lnTo>
                    <a:pt x="0" y="0"/>
                  </a:lnTo>
                  <a:lnTo>
                    <a:pt x="0" y="346252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50873" y="182702"/>
            <a:ext cx="58407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The</a:t>
            </a:r>
            <a:r>
              <a:rPr sz="2800" spc="5" dirty="0"/>
              <a:t> </a:t>
            </a:r>
            <a:r>
              <a:rPr sz="2800" spc="-40" dirty="0"/>
              <a:t>War</a:t>
            </a:r>
            <a:r>
              <a:rPr sz="2800" dirty="0"/>
              <a:t> </a:t>
            </a:r>
            <a:r>
              <a:rPr sz="2800" spc="-5" dirty="0"/>
              <a:t>Game Room</a:t>
            </a:r>
            <a:r>
              <a:rPr sz="2800" spc="15" dirty="0"/>
              <a:t> </a:t>
            </a:r>
            <a:r>
              <a:rPr sz="2800" spc="-5" dirty="0"/>
              <a:t>Set Up</a:t>
            </a:r>
            <a:r>
              <a:rPr sz="2800" spc="5" dirty="0"/>
              <a:t> </a:t>
            </a:r>
            <a:r>
              <a:rPr sz="2800" spc="-5" dirty="0"/>
              <a:t>(TTP)</a:t>
            </a:r>
            <a:endParaRPr sz="2800"/>
          </a:p>
        </p:txBody>
      </p:sp>
      <p:sp>
        <p:nvSpPr>
          <p:cNvPr id="7" name="object 7"/>
          <p:cNvSpPr txBox="1"/>
          <p:nvPr/>
        </p:nvSpPr>
        <p:spPr>
          <a:xfrm>
            <a:off x="7185406" y="1051052"/>
            <a:ext cx="1702435" cy="667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Recorder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spc="-5" dirty="0">
                <a:latin typeface="Arial"/>
                <a:cs typeface="Arial"/>
              </a:rPr>
              <a:t>(Laptop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with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latin typeface="Arial"/>
                <a:cs typeface="Arial"/>
              </a:rPr>
              <a:t>Synch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Matrix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on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digits)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0745" y="1709927"/>
            <a:ext cx="6398895" cy="3846195"/>
          </a:xfrm>
          <a:custGeom>
            <a:avLst/>
            <a:gdLst/>
            <a:ahLst/>
            <a:cxnLst/>
            <a:rect l="l" t="t" r="r" b="b"/>
            <a:pathLst>
              <a:path w="6398895" h="3846195">
                <a:moveTo>
                  <a:pt x="828040" y="1055624"/>
                </a:moveTo>
                <a:lnTo>
                  <a:pt x="817041" y="1009396"/>
                </a:lnTo>
                <a:lnTo>
                  <a:pt x="805561" y="961136"/>
                </a:lnTo>
                <a:lnTo>
                  <a:pt x="783386" y="979716"/>
                </a:lnTo>
                <a:lnTo>
                  <a:pt x="22098" y="70739"/>
                </a:lnTo>
                <a:lnTo>
                  <a:pt x="0" y="89281"/>
                </a:lnTo>
                <a:lnTo>
                  <a:pt x="761199" y="998296"/>
                </a:lnTo>
                <a:lnTo>
                  <a:pt x="739013" y="1016889"/>
                </a:lnTo>
                <a:lnTo>
                  <a:pt x="828040" y="1055624"/>
                </a:lnTo>
                <a:close/>
              </a:path>
              <a:path w="6398895" h="3846195">
                <a:moveTo>
                  <a:pt x="5433695" y="7620"/>
                </a:moveTo>
                <a:lnTo>
                  <a:pt x="5405755" y="0"/>
                </a:lnTo>
                <a:lnTo>
                  <a:pt x="5021973" y="1390878"/>
                </a:lnTo>
                <a:lnTo>
                  <a:pt x="4994021" y="1383157"/>
                </a:lnTo>
                <a:lnTo>
                  <a:pt x="5012817" y="1478407"/>
                </a:lnTo>
                <a:lnTo>
                  <a:pt x="5072227" y="1412494"/>
                </a:lnTo>
                <a:lnTo>
                  <a:pt x="5077841" y="1406271"/>
                </a:lnTo>
                <a:lnTo>
                  <a:pt x="5049812" y="1398549"/>
                </a:lnTo>
                <a:lnTo>
                  <a:pt x="5433695" y="7620"/>
                </a:lnTo>
                <a:close/>
              </a:path>
              <a:path w="6398895" h="3846195">
                <a:moveTo>
                  <a:pt x="5678932" y="2133727"/>
                </a:moveTo>
                <a:lnTo>
                  <a:pt x="5677078" y="2132203"/>
                </a:lnTo>
                <a:lnTo>
                  <a:pt x="5604129" y="2071878"/>
                </a:lnTo>
                <a:lnTo>
                  <a:pt x="5599557" y="2168906"/>
                </a:lnTo>
                <a:lnTo>
                  <a:pt x="5641098" y="2150491"/>
                </a:lnTo>
                <a:lnTo>
                  <a:pt x="5678932" y="2133727"/>
                </a:lnTo>
                <a:close/>
              </a:path>
              <a:path w="6398895" h="3846195">
                <a:moveTo>
                  <a:pt x="5696331" y="2244725"/>
                </a:moveTo>
                <a:lnTo>
                  <a:pt x="5661279" y="2165350"/>
                </a:lnTo>
                <a:lnTo>
                  <a:pt x="5634736" y="2177034"/>
                </a:lnTo>
                <a:lnTo>
                  <a:pt x="5669915" y="2256536"/>
                </a:lnTo>
                <a:lnTo>
                  <a:pt x="5696331" y="2244725"/>
                </a:lnTo>
                <a:close/>
              </a:path>
              <a:path w="6398895" h="3846195">
                <a:moveTo>
                  <a:pt x="5743194" y="2350770"/>
                </a:moveTo>
                <a:lnTo>
                  <a:pt x="5708015" y="2271268"/>
                </a:lnTo>
                <a:lnTo>
                  <a:pt x="5681599" y="2282952"/>
                </a:lnTo>
                <a:lnTo>
                  <a:pt x="5716651" y="2362454"/>
                </a:lnTo>
                <a:lnTo>
                  <a:pt x="5743194" y="2350770"/>
                </a:lnTo>
                <a:close/>
              </a:path>
              <a:path w="6398895" h="3846195">
                <a:moveTo>
                  <a:pt x="5789930" y="2456688"/>
                </a:moveTo>
                <a:lnTo>
                  <a:pt x="5754878" y="2377186"/>
                </a:lnTo>
                <a:lnTo>
                  <a:pt x="5728335" y="2388870"/>
                </a:lnTo>
                <a:lnTo>
                  <a:pt x="5763514" y="2468372"/>
                </a:lnTo>
                <a:lnTo>
                  <a:pt x="5789930" y="2456688"/>
                </a:lnTo>
                <a:close/>
              </a:path>
              <a:path w="6398895" h="3846195">
                <a:moveTo>
                  <a:pt x="5836793" y="2562606"/>
                </a:moveTo>
                <a:lnTo>
                  <a:pt x="5801614" y="2483104"/>
                </a:lnTo>
                <a:lnTo>
                  <a:pt x="5775198" y="2494915"/>
                </a:lnTo>
                <a:lnTo>
                  <a:pt x="5810250" y="2574290"/>
                </a:lnTo>
                <a:lnTo>
                  <a:pt x="5836793" y="2562606"/>
                </a:lnTo>
                <a:close/>
              </a:path>
              <a:path w="6398895" h="3846195">
                <a:moveTo>
                  <a:pt x="5883529" y="2668524"/>
                </a:moveTo>
                <a:lnTo>
                  <a:pt x="5848477" y="2589149"/>
                </a:lnTo>
                <a:lnTo>
                  <a:pt x="5821934" y="2600833"/>
                </a:lnTo>
                <a:lnTo>
                  <a:pt x="5857113" y="2680208"/>
                </a:lnTo>
                <a:lnTo>
                  <a:pt x="5883529" y="2668524"/>
                </a:lnTo>
                <a:close/>
              </a:path>
              <a:path w="6398895" h="3846195">
                <a:moveTo>
                  <a:pt x="5930392" y="2774442"/>
                </a:moveTo>
                <a:lnTo>
                  <a:pt x="5895213" y="2695067"/>
                </a:lnTo>
                <a:lnTo>
                  <a:pt x="5868797" y="2706751"/>
                </a:lnTo>
                <a:lnTo>
                  <a:pt x="5903849" y="2786253"/>
                </a:lnTo>
                <a:lnTo>
                  <a:pt x="5930392" y="2774442"/>
                </a:lnTo>
                <a:close/>
              </a:path>
              <a:path w="6398895" h="3846195">
                <a:moveTo>
                  <a:pt x="5977128" y="2880487"/>
                </a:moveTo>
                <a:lnTo>
                  <a:pt x="5942076" y="2800985"/>
                </a:lnTo>
                <a:lnTo>
                  <a:pt x="5915533" y="2812669"/>
                </a:lnTo>
                <a:lnTo>
                  <a:pt x="5950712" y="2892171"/>
                </a:lnTo>
                <a:lnTo>
                  <a:pt x="5977128" y="2880487"/>
                </a:lnTo>
                <a:close/>
              </a:path>
              <a:path w="6398895" h="3846195">
                <a:moveTo>
                  <a:pt x="6023991" y="2986405"/>
                </a:moveTo>
                <a:lnTo>
                  <a:pt x="5988812" y="2906903"/>
                </a:lnTo>
                <a:lnTo>
                  <a:pt x="5962396" y="2918587"/>
                </a:lnTo>
                <a:lnTo>
                  <a:pt x="5997448" y="2998089"/>
                </a:lnTo>
                <a:lnTo>
                  <a:pt x="6023991" y="2986405"/>
                </a:lnTo>
                <a:close/>
              </a:path>
              <a:path w="6398895" h="3846195">
                <a:moveTo>
                  <a:pt x="6070727" y="3092323"/>
                </a:moveTo>
                <a:lnTo>
                  <a:pt x="6035675" y="3012821"/>
                </a:lnTo>
                <a:lnTo>
                  <a:pt x="6009132" y="3024632"/>
                </a:lnTo>
                <a:lnTo>
                  <a:pt x="6044311" y="3104007"/>
                </a:lnTo>
                <a:lnTo>
                  <a:pt x="6070727" y="3092323"/>
                </a:lnTo>
                <a:close/>
              </a:path>
              <a:path w="6398895" h="3846195">
                <a:moveTo>
                  <a:pt x="6117590" y="3198241"/>
                </a:moveTo>
                <a:lnTo>
                  <a:pt x="6082538" y="3118866"/>
                </a:lnTo>
                <a:lnTo>
                  <a:pt x="6055995" y="3130550"/>
                </a:lnTo>
                <a:lnTo>
                  <a:pt x="6091047" y="3209925"/>
                </a:lnTo>
                <a:lnTo>
                  <a:pt x="6117590" y="3198241"/>
                </a:lnTo>
                <a:close/>
              </a:path>
              <a:path w="6398895" h="3846195">
                <a:moveTo>
                  <a:pt x="6164453" y="3304286"/>
                </a:moveTo>
                <a:lnTo>
                  <a:pt x="6129274" y="3224784"/>
                </a:lnTo>
                <a:lnTo>
                  <a:pt x="6102858" y="3236468"/>
                </a:lnTo>
                <a:lnTo>
                  <a:pt x="6137910" y="3315970"/>
                </a:lnTo>
                <a:lnTo>
                  <a:pt x="6164453" y="3304286"/>
                </a:lnTo>
                <a:close/>
              </a:path>
              <a:path w="6398895" h="3846195">
                <a:moveTo>
                  <a:pt x="6211189" y="3410204"/>
                </a:moveTo>
                <a:lnTo>
                  <a:pt x="6176137" y="3330702"/>
                </a:lnTo>
                <a:lnTo>
                  <a:pt x="6149594" y="3342386"/>
                </a:lnTo>
                <a:lnTo>
                  <a:pt x="6184773" y="3421888"/>
                </a:lnTo>
                <a:lnTo>
                  <a:pt x="6211189" y="3410204"/>
                </a:lnTo>
                <a:close/>
              </a:path>
              <a:path w="6398895" h="3846195">
                <a:moveTo>
                  <a:pt x="6258052" y="3516122"/>
                </a:moveTo>
                <a:lnTo>
                  <a:pt x="6222873" y="3436620"/>
                </a:lnTo>
                <a:lnTo>
                  <a:pt x="6196457" y="3448304"/>
                </a:lnTo>
                <a:lnTo>
                  <a:pt x="6231509" y="3527806"/>
                </a:lnTo>
                <a:lnTo>
                  <a:pt x="6258052" y="3516122"/>
                </a:lnTo>
                <a:close/>
              </a:path>
              <a:path w="6398895" h="3846195">
                <a:moveTo>
                  <a:pt x="6304788" y="3622040"/>
                </a:moveTo>
                <a:lnTo>
                  <a:pt x="6269736" y="3542665"/>
                </a:lnTo>
                <a:lnTo>
                  <a:pt x="6243193" y="3554349"/>
                </a:lnTo>
                <a:lnTo>
                  <a:pt x="6278372" y="3633724"/>
                </a:lnTo>
                <a:lnTo>
                  <a:pt x="6304788" y="3622040"/>
                </a:lnTo>
                <a:close/>
              </a:path>
              <a:path w="6398895" h="3846195">
                <a:moveTo>
                  <a:pt x="6351651" y="3727958"/>
                </a:moveTo>
                <a:lnTo>
                  <a:pt x="6316472" y="3648583"/>
                </a:lnTo>
                <a:lnTo>
                  <a:pt x="6290056" y="3660267"/>
                </a:lnTo>
                <a:lnTo>
                  <a:pt x="6325108" y="3739769"/>
                </a:lnTo>
                <a:lnTo>
                  <a:pt x="6351651" y="3727958"/>
                </a:lnTo>
                <a:close/>
              </a:path>
              <a:path w="6398895" h="3846195">
                <a:moveTo>
                  <a:pt x="6398387" y="3834003"/>
                </a:moveTo>
                <a:lnTo>
                  <a:pt x="6363335" y="3754501"/>
                </a:lnTo>
                <a:lnTo>
                  <a:pt x="6336792" y="3766185"/>
                </a:lnTo>
                <a:lnTo>
                  <a:pt x="6371971" y="3845687"/>
                </a:lnTo>
                <a:lnTo>
                  <a:pt x="6398387" y="3834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943090" y="5592267"/>
            <a:ext cx="1918970" cy="484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Order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Production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200" b="1" dirty="0">
                <a:latin typeface="Arial"/>
                <a:cs typeface="Arial"/>
              </a:rPr>
              <a:t>(Base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Order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Digits)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54353" y="985265"/>
            <a:ext cx="17526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Concept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Sketch</a:t>
            </a:r>
            <a:endParaRPr sz="1800">
              <a:latin typeface="Arial"/>
              <a:cs typeface="Arial"/>
            </a:endParaRPr>
          </a:p>
          <a:p>
            <a:pPr marR="35560" algn="ctr">
              <a:lnSpc>
                <a:spcPts val="1435"/>
              </a:lnSpc>
              <a:spcBef>
                <a:spcPts val="10"/>
              </a:spcBef>
            </a:pPr>
            <a:r>
              <a:rPr sz="1200" b="1" spc="-5" dirty="0">
                <a:latin typeface="Arial"/>
                <a:cs typeface="Arial"/>
              </a:rPr>
              <a:t>&amp;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2155"/>
              </a:lnSpc>
            </a:pPr>
            <a:r>
              <a:rPr sz="1800" b="1" spc="-5" dirty="0">
                <a:latin typeface="Arial"/>
                <a:cs typeface="Arial"/>
              </a:rPr>
              <a:t>Statement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82566" y="3156330"/>
            <a:ext cx="7004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Blue</a:t>
            </a:r>
            <a:r>
              <a:rPr sz="1000" b="1" spc="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Icons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989959" y="1605152"/>
            <a:ext cx="1015365" cy="1708785"/>
            <a:chOff x="3989959" y="1605152"/>
            <a:chExt cx="1015365" cy="170878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44696" y="3009900"/>
              <a:ext cx="164592" cy="16916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030980" y="3215639"/>
              <a:ext cx="210820" cy="91440"/>
            </a:xfrm>
            <a:custGeom>
              <a:avLst/>
              <a:gdLst/>
              <a:ahLst/>
              <a:cxnLst/>
              <a:rect l="l" t="t" r="r" b="b"/>
              <a:pathLst>
                <a:path w="210820" h="91439">
                  <a:moveTo>
                    <a:pt x="210312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210312" y="91439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30980" y="3215639"/>
              <a:ext cx="210820" cy="91440"/>
            </a:xfrm>
            <a:custGeom>
              <a:avLst/>
              <a:gdLst/>
              <a:ahLst/>
              <a:cxnLst/>
              <a:rect l="l" t="t" r="r" b="b"/>
              <a:pathLst>
                <a:path w="210820" h="91439">
                  <a:moveTo>
                    <a:pt x="0" y="91439"/>
                  </a:moveTo>
                  <a:lnTo>
                    <a:pt x="210312" y="91439"/>
                  </a:lnTo>
                  <a:lnTo>
                    <a:pt x="210312" y="0"/>
                  </a:lnTo>
                  <a:lnTo>
                    <a:pt x="0" y="0"/>
                  </a:lnTo>
                  <a:lnTo>
                    <a:pt x="0" y="91439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89959" y="1605152"/>
              <a:ext cx="218440" cy="1292860"/>
            </a:xfrm>
            <a:custGeom>
              <a:avLst/>
              <a:gdLst/>
              <a:ahLst/>
              <a:cxnLst/>
              <a:rect l="l" t="t" r="r" b="b"/>
              <a:pathLst>
                <a:path w="218439" h="1292860">
                  <a:moveTo>
                    <a:pt x="160515" y="1208491"/>
                  </a:moveTo>
                  <a:lnTo>
                    <a:pt x="131825" y="1212342"/>
                  </a:lnTo>
                  <a:lnTo>
                    <a:pt x="186308" y="1292733"/>
                  </a:lnTo>
                  <a:lnTo>
                    <a:pt x="210331" y="1222883"/>
                  </a:lnTo>
                  <a:lnTo>
                    <a:pt x="162432" y="1222883"/>
                  </a:lnTo>
                  <a:lnTo>
                    <a:pt x="160515" y="1208491"/>
                  </a:lnTo>
                  <a:close/>
                </a:path>
                <a:path w="218439" h="1292860">
                  <a:moveTo>
                    <a:pt x="189228" y="1204637"/>
                  </a:moveTo>
                  <a:lnTo>
                    <a:pt x="160515" y="1208491"/>
                  </a:lnTo>
                  <a:lnTo>
                    <a:pt x="162432" y="1222883"/>
                  </a:lnTo>
                  <a:lnTo>
                    <a:pt x="191135" y="1218946"/>
                  </a:lnTo>
                  <a:lnTo>
                    <a:pt x="189228" y="1204637"/>
                  </a:lnTo>
                  <a:close/>
                </a:path>
                <a:path w="218439" h="1292860">
                  <a:moveTo>
                    <a:pt x="217931" y="1200785"/>
                  </a:moveTo>
                  <a:lnTo>
                    <a:pt x="189228" y="1204637"/>
                  </a:lnTo>
                  <a:lnTo>
                    <a:pt x="191135" y="1218946"/>
                  </a:lnTo>
                  <a:lnTo>
                    <a:pt x="162432" y="1222883"/>
                  </a:lnTo>
                  <a:lnTo>
                    <a:pt x="210331" y="1222883"/>
                  </a:lnTo>
                  <a:lnTo>
                    <a:pt x="217931" y="1200785"/>
                  </a:lnTo>
                  <a:close/>
                </a:path>
                <a:path w="218439" h="1292860">
                  <a:moveTo>
                    <a:pt x="28701" y="0"/>
                  </a:moveTo>
                  <a:lnTo>
                    <a:pt x="0" y="3810"/>
                  </a:lnTo>
                  <a:lnTo>
                    <a:pt x="160515" y="1208491"/>
                  </a:lnTo>
                  <a:lnTo>
                    <a:pt x="189228" y="1204637"/>
                  </a:lnTo>
                  <a:lnTo>
                    <a:pt x="287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679442" y="2812541"/>
              <a:ext cx="311150" cy="219710"/>
            </a:xfrm>
            <a:custGeom>
              <a:avLst/>
              <a:gdLst/>
              <a:ahLst/>
              <a:cxnLst/>
              <a:rect l="l" t="t" r="r" b="b"/>
              <a:pathLst>
                <a:path w="311150" h="219710">
                  <a:moveTo>
                    <a:pt x="0" y="109728"/>
                  </a:moveTo>
                  <a:lnTo>
                    <a:pt x="29992" y="44933"/>
                  </a:lnTo>
                  <a:lnTo>
                    <a:pt x="63642" y="21177"/>
                  </a:lnTo>
                  <a:lnTo>
                    <a:pt x="106314" y="5596"/>
                  </a:lnTo>
                  <a:lnTo>
                    <a:pt x="155448" y="0"/>
                  </a:lnTo>
                  <a:lnTo>
                    <a:pt x="204581" y="5596"/>
                  </a:lnTo>
                  <a:lnTo>
                    <a:pt x="247253" y="21177"/>
                  </a:lnTo>
                  <a:lnTo>
                    <a:pt x="280903" y="44933"/>
                  </a:lnTo>
                  <a:lnTo>
                    <a:pt x="302971" y="75053"/>
                  </a:lnTo>
                  <a:lnTo>
                    <a:pt x="310896" y="109728"/>
                  </a:lnTo>
                  <a:lnTo>
                    <a:pt x="302971" y="144402"/>
                  </a:lnTo>
                  <a:lnTo>
                    <a:pt x="280903" y="174522"/>
                  </a:lnTo>
                  <a:lnTo>
                    <a:pt x="247253" y="198278"/>
                  </a:lnTo>
                  <a:lnTo>
                    <a:pt x="204581" y="213859"/>
                  </a:lnTo>
                  <a:lnTo>
                    <a:pt x="155448" y="219456"/>
                  </a:lnTo>
                  <a:lnTo>
                    <a:pt x="106314" y="213859"/>
                  </a:lnTo>
                  <a:lnTo>
                    <a:pt x="63642" y="198278"/>
                  </a:lnTo>
                  <a:lnTo>
                    <a:pt x="29992" y="174522"/>
                  </a:lnTo>
                  <a:lnTo>
                    <a:pt x="7924" y="144402"/>
                  </a:lnTo>
                  <a:lnTo>
                    <a:pt x="0" y="109728"/>
                  </a:lnTo>
                  <a:close/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282566" y="2819489"/>
            <a:ext cx="701040" cy="36131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464184">
              <a:lnSpc>
                <a:spcPct val="100000"/>
              </a:lnSpc>
              <a:spcBef>
                <a:spcPts val="275"/>
              </a:spcBef>
            </a:pPr>
            <a:r>
              <a:rPr sz="900" b="1" dirty="0">
                <a:latin typeface="Arial"/>
                <a:cs typeface="Arial"/>
              </a:rPr>
              <a:t>ISB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1000" b="1" spc="4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Icons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2997" y="1102867"/>
            <a:ext cx="1168400" cy="46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Large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Map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050" b="1" dirty="0">
                <a:latin typeface="Arial"/>
                <a:cs typeface="Arial"/>
              </a:rPr>
              <a:t>(Upright,</a:t>
            </a:r>
            <a:r>
              <a:rPr sz="1050" b="1" spc="-6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not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flat)</a:t>
            </a:r>
            <a:endParaRPr sz="10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41772" y="1125473"/>
            <a:ext cx="1447800" cy="46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Synch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Matrix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050" b="1" dirty="0">
                <a:latin typeface="Arial"/>
                <a:cs typeface="Arial"/>
              </a:rPr>
              <a:t>(Hard</a:t>
            </a:r>
            <a:r>
              <a:rPr sz="1050" b="1" spc="-5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Copy)</a:t>
            </a:r>
            <a:endParaRPr sz="10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12842" y="1627885"/>
            <a:ext cx="889000" cy="3927475"/>
          </a:xfrm>
          <a:custGeom>
            <a:avLst/>
            <a:gdLst/>
            <a:ahLst/>
            <a:cxnLst/>
            <a:rect l="l" t="t" r="r" b="b"/>
            <a:pathLst>
              <a:path w="889000" h="3927475">
                <a:moveTo>
                  <a:pt x="567055" y="4064"/>
                </a:moveTo>
                <a:lnTo>
                  <a:pt x="538353" y="0"/>
                </a:lnTo>
                <a:lnTo>
                  <a:pt x="387667" y="1096022"/>
                </a:lnTo>
                <a:lnTo>
                  <a:pt x="358902" y="1092073"/>
                </a:lnTo>
                <a:lnTo>
                  <a:pt x="390144" y="1184021"/>
                </a:lnTo>
                <a:lnTo>
                  <a:pt x="437870" y="1114298"/>
                </a:lnTo>
                <a:lnTo>
                  <a:pt x="445008" y="1103884"/>
                </a:lnTo>
                <a:lnTo>
                  <a:pt x="416369" y="1099959"/>
                </a:lnTo>
                <a:lnTo>
                  <a:pt x="567055" y="4064"/>
                </a:lnTo>
                <a:close/>
              </a:path>
              <a:path w="889000" h="3927475">
                <a:moveTo>
                  <a:pt x="888492" y="1518666"/>
                </a:moveTo>
                <a:lnTo>
                  <a:pt x="884199" y="1486154"/>
                </a:lnTo>
                <a:lnTo>
                  <a:pt x="875792" y="1422400"/>
                </a:lnTo>
                <a:lnTo>
                  <a:pt x="806450" y="1490345"/>
                </a:lnTo>
                <a:lnTo>
                  <a:pt x="833755" y="1499781"/>
                </a:lnTo>
                <a:lnTo>
                  <a:pt x="0" y="3917823"/>
                </a:lnTo>
                <a:lnTo>
                  <a:pt x="27432" y="3927348"/>
                </a:lnTo>
                <a:lnTo>
                  <a:pt x="861161" y="1509242"/>
                </a:lnTo>
                <a:lnTo>
                  <a:pt x="888492" y="15186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495546" y="5577636"/>
            <a:ext cx="1447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Info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Manager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0344" y="5480100"/>
            <a:ext cx="279209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5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Other </a:t>
            </a:r>
            <a:r>
              <a:rPr sz="1200" b="1" spc="-5" dirty="0">
                <a:latin typeface="Arial"/>
                <a:cs typeface="Arial"/>
              </a:rPr>
              <a:t>Items </a:t>
            </a:r>
            <a:r>
              <a:rPr sz="1200" b="1" dirty="0">
                <a:latin typeface="Arial"/>
                <a:cs typeface="Arial"/>
              </a:rPr>
              <a:t>to display / </a:t>
            </a:r>
            <a:r>
              <a:rPr sz="1200" b="1" spc="-10" dirty="0">
                <a:latin typeface="Arial"/>
                <a:cs typeface="Arial"/>
              </a:rPr>
              <a:t>have </a:t>
            </a:r>
            <a:r>
              <a:rPr sz="1200" b="1" dirty="0">
                <a:latin typeface="Arial"/>
                <a:cs typeface="Arial"/>
              </a:rPr>
              <a:t>on hand: </a:t>
            </a:r>
            <a:r>
              <a:rPr sz="1200" b="1" spc="-3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Timeline (HOPE)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CCIR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Running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Estimates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RFIs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&amp;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Due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Outs Recorder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Casualty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Estimate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Calculator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Program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Combat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Lost</a:t>
            </a:r>
            <a:r>
              <a:rPr sz="1200" b="1" spc="-5" dirty="0">
                <a:latin typeface="Arial"/>
                <a:cs typeface="Arial"/>
              </a:rPr>
              <a:t> Charts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63080" y="2655189"/>
            <a:ext cx="482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BCT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Figh</a:t>
            </a:r>
            <a:r>
              <a:rPr sz="1200" b="1" spc="-5" dirty="0">
                <a:latin typeface="Arial"/>
                <a:cs typeface="Arial"/>
              </a:rPr>
              <a:t>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23413" y="3077921"/>
            <a:ext cx="6426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30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imeline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01114" y="2701544"/>
            <a:ext cx="280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PIR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09038" y="4559300"/>
            <a:ext cx="3067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D</a:t>
            </a: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M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550664" y="4311396"/>
            <a:ext cx="800100" cy="408940"/>
            <a:chOff x="4550664" y="4311396"/>
            <a:chExt cx="800100" cy="408940"/>
          </a:xfrm>
        </p:grpSpPr>
        <p:sp>
          <p:nvSpPr>
            <p:cNvPr id="29" name="object 29"/>
            <p:cNvSpPr/>
            <p:nvPr/>
          </p:nvSpPr>
          <p:spPr>
            <a:xfrm>
              <a:off x="4569714" y="4330446"/>
              <a:ext cx="762000" cy="370840"/>
            </a:xfrm>
            <a:custGeom>
              <a:avLst/>
              <a:gdLst/>
              <a:ahLst/>
              <a:cxnLst/>
              <a:rect l="l" t="t" r="r" b="b"/>
              <a:pathLst>
                <a:path w="762000" h="370839">
                  <a:moveTo>
                    <a:pt x="762000" y="0"/>
                  </a:moveTo>
                  <a:lnTo>
                    <a:pt x="0" y="0"/>
                  </a:lnTo>
                  <a:lnTo>
                    <a:pt x="0" y="370331"/>
                  </a:lnTo>
                  <a:lnTo>
                    <a:pt x="762000" y="370331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569714" y="4330446"/>
              <a:ext cx="762000" cy="370840"/>
            </a:xfrm>
            <a:custGeom>
              <a:avLst/>
              <a:gdLst/>
              <a:ahLst/>
              <a:cxnLst/>
              <a:rect l="l" t="t" r="r" b="b"/>
              <a:pathLst>
                <a:path w="762000" h="370839">
                  <a:moveTo>
                    <a:pt x="0" y="370331"/>
                  </a:moveTo>
                  <a:lnTo>
                    <a:pt x="762000" y="370331"/>
                  </a:lnTo>
                  <a:lnTo>
                    <a:pt x="762000" y="0"/>
                  </a:lnTo>
                  <a:lnTo>
                    <a:pt x="0" y="0"/>
                  </a:lnTo>
                  <a:lnTo>
                    <a:pt x="0" y="37033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569714" y="4330446"/>
            <a:ext cx="762000" cy="3708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900" b="1" dirty="0">
                <a:latin typeface="Arial"/>
                <a:cs typeface="Arial"/>
              </a:rPr>
              <a:t>TGT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900" b="1" spc="-10" dirty="0">
                <a:latin typeface="Arial"/>
                <a:cs typeface="Arial"/>
              </a:rPr>
              <a:t>Synch</a:t>
            </a:r>
            <a:r>
              <a:rPr sz="900" b="1" spc="-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Mat</a:t>
            </a:r>
            <a:endParaRPr sz="9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89888" y="2960115"/>
            <a:ext cx="453390" cy="377190"/>
          </a:xfrm>
          <a:custGeom>
            <a:avLst/>
            <a:gdLst/>
            <a:ahLst/>
            <a:cxnLst/>
            <a:rect l="l" t="t" r="r" b="b"/>
            <a:pathLst>
              <a:path w="453390" h="377189">
                <a:moveTo>
                  <a:pt x="352196" y="347472"/>
                </a:moveTo>
                <a:lnTo>
                  <a:pt x="273202" y="291084"/>
                </a:lnTo>
                <a:lnTo>
                  <a:pt x="268668" y="319684"/>
                </a:lnTo>
                <a:lnTo>
                  <a:pt x="8890" y="278511"/>
                </a:lnTo>
                <a:lnTo>
                  <a:pt x="4368" y="307213"/>
                </a:lnTo>
                <a:lnTo>
                  <a:pt x="264134" y="348272"/>
                </a:lnTo>
                <a:lnTo>
                  <a:pt x="259613" y="376809"/>
                </a:lnTo>
                <a:lnTo>
                  <a:pt x="342569" y="350520"/>
                </a:lnTo>
                <a:lnTo>
                  <a:pt x="352196" y="347472"/>
                </a:lnTo>
                <a:close/>
              </a:path>
              <a:path w="453390" h="377189">
                <a:moveTo>
                  <a:pt x="452907" y="128651"/>
                </a:moveTo>
                <a:lnTo>
                  <a:pt x="448360" y="124714"/>
                </a:lnTo>
                <a:lnTo>
                  <a:pt x="379501" y="65024"/>
                </a:lnTo>
                <a:lnTo>
                  <a:pt x="372338" y="93078"/>
                </a:lnTo>
                <a:lnTo>
                  <a:pt x="7162" y="0"/>
                </a:lnTo>
                <a:lnTo>
                  <a:pt x="0" y="27940"/>
                </a:lnTo>
                <a:lnTo>
                  <a:pt x="365188" y="121132"/>
                </a:lnTo>
                <a:lnTo>
                  <a:pt x="358038" y="149225"/>
                </a:lnTo>
                <a:lnTo>
                  <a:pt x="452907" y="1286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37717" y="2356357"/>
            <a:ext cx="355600" cy="105918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26034" indent="-13970">
              <a:lnSpc>
                <a:spcPct val="100000"/>
              </a:lnSpc>
              <a:spcBef>
                <a:spcPts val="844"/>
              </a:spcBef>
            </a:pPr>
            <a:r>
              <a:rPr sz="1800" b="1" spc="-5" dirty="0">
                <a:latin typeface="Arial"/>
                <a:cs typeface="Arial"/>
              </a:rPr>
              <a:t>XO</a:t>
            </a:r>
            <a:endParaRPr sz="1800">
              <a:latin typeface="Arial"/>
              <a:cs typeface="Arial"/>
            </a:endParaRPr>
          </a:p>
          <a:p>
            <a:pPr marL="23495" marR="41910" indent="2540">
              <a:lnSpc>
                <a:spcPct val="107500"/>
              </a:lnSpc>
              <a:spcBef>
                <a:spcPts val="590"/>
              </a:spcBef>
            </a:pPr>
            <a:r>
              <a:rPr sz="1800" b="1" spc="-10" dirty="0">
                <a:latin typeface="Arial"/>
                <a:cs typeface="Arial"/>
              </a:rPr>
              <a:t>S3  S2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127505" y="2624708"/>
            <a:ext cx="5174615" cy="1933575"/>
            <a:chOff x="1127505" y="2624708"/>
            <a:chExt cx="5174615" cy="1933575"/>
          </a:xfrm>
        </p:grpSpPr>
        <p:sp>
          <p:nvSpPr>
            <p:cNvPr id="35" name="object 35"/>
            <p:cNvSpPr/>
            <p:nvPr/>
          </p:nvSpPr>
          <p:spPr>
            <a:xfrm>
              <a:off x="1127505" y="2624708"/>
              <a:ext cx="958850" cy="549910"/>
            </a:xfrm>
            <a:custGeom>
              <a:avLst/>
              <a:gdLst/>
              <a:ahLst/>
              <a:cxnLst/>
              <a:rect l="l" t="t" r="r" b="b"/>
              <a:pathLst>
                <a:path w="958850" h="549910">
                  <a:moveTo>
                    <a:pt x="875703" y="519521"/>
                  </a:moveTo>
                  <a:lnTo>
                    <a:pt x="861441" y="544702"/>
                  </a:lnTo>
                  <a:lnTo>
                    <a:pt x="958469" y="549655"/>
                  </a:lnTo>
                  <a:lnTo>
                    <a:pt x="942987" y="526668"/>
                  </a:lnTo>
                  <a:lnTo>
                    <a:pt x="888364" y="526668"/>
                  </a:lnTo>
                  <a:lnTo>
                    <a:pt x="875703" y="519521"/>
                  </a:lnTo>
                  <a:close/>
                </a:path>
                <a:path w="958850" h="549910">
                  <a:moveTo>
                    <a:pt x="889995" y="494288"/>
                  </a:moveTo>
                  <a:lnTo>
                    <a:pt x="875703" y="519521"/>
                  </a:lnTo>
                  <a:lnTo>
                    <a:pt x="888364" y="526668"/>
                  </a:lnTo>
                  <a:lnTo>
                    <a:pt x="902588" y="501395"/>
                  </a:lnTo>
                  <a:lnTo>
                    <a:pt x="889995" y="494288"/>
                  </a:lnTo>
                  <a:close/>
                </a:path>
                <a:path w="958850" h="549910">
                  <a:moveTo>
                    <a:pt x="904239" y="469138"/>
                  </a:moveTo>
                  <a:lnTo>
                    <a:pt x="889995" y="494288"/>
                  </a:lnTo>
                  <a:lnTo>
                    <a:pt x="902588" y="501395"/>
                  </a:lnTo>
                  <a:lnTo>
                    <a:pt x="888364" y="526668"/>
                  </a:lnTo>
                  <a:lnTo>
                    <a:pt x="942987" y="526668"/>
                  </a:lnTo>
                  <a:lnTo>
                    <a:pt x="904239" y="469138"/>
                  </a:lnTo>
                  <a:close/>
                </a:path>
                <a:path w="958850" h="549910">
                  <a:moveTo>
                    <a:pt x="14224" y="0"/>
                  </a:moveTo>
                  <a:lnTo>
                    <a:pt x="0" y="25145"/>
                  </a:lnTo>
                  <a:lnTo>
                    <a:pt x="875703" y="519521"/>
                  </a:lnTo>
                  <a:lnTo>
                    <a:pt x="889995" y="494288"/>
                  </a:lnTo>
                  <a:lnTo>
                    <a:pt x="142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801105" y="4312157"/>
              <a:ext cx="486409" cy="231775"/>
            </a:xfrm>
            <a:custGeom>
              <a:avLst/>
              <a:gdLst/>
              <a:ahLst/>
              <a:cxnLst/>
              <a:rect l="l" t="t" r="r" b="b"/>
              <a:pathLst>
                <a:path w="486410" h="231775">
                  <a:moveTo>
                    <a:pt x="486155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486155" y="231648"/>
                  </a:lnTo>
                  <a:lnTo>
                    <a:pt x="486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801105" y="4312157"/>
              <a:ext cx="486409" cy="231775"/>
            </a:xfrm>
            <a:custGeom>
              <a:avLst/>
              <a:gdLst/>
              <a:ahLst/>
              <a:cxnLst/>
              <a:rect l="l" t="t" r="r" b="b"/>
              <a:pathLst>
                <a:path w="486410" h="231775">
                  <a:moveTo>
                    <a:pt x="0" y="231648"/>
                  </a:moveTo>
                  <a:lnTo>
                    <a:pt x="486155" y="231648"/>
                  </a:lnTo>
                  <a:lnTo>
                    <a:pt x="486155" y="0"/>
                  </a:lnTo>
                  <a:lnTo>
                    <a:pt x="0" y="0"/>
                  </a:lnTo>
                  <a:lnTo>
                    <a:pt x="0" y="231648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5801105" y="4312158"/>
            <a:ext cx="486409" cy="23177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40"/>
              </a:spcBef>
            </a:pPr>
            <a:r>
              <a:rPr sz="900" b="1" dirty="0">
                <a:latin typeface="Arial"/>
                <a:cs typeface="Arial"/>
              </a:rPr>
              <a:t>HPTL</a:t>
            </a:r>
            <a:endParaRPr sz="9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849994" y="6574637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71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751" y="594233"/>
            <a:ext cx="3447415" cy="5661660"/>
            <a:chOff x="112751" y="594233"/>
            <a:chExt cx="3447415" cy="5661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51" y="1621476"/>
              <a:ext cx="3374185" cy="18410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639" y="1667255"/>
              <a:ext cx="3214116" cy="169011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8589" y="1648205"/>
              <a:ext cx="3252470" cy="1728470"/>
            </a:xfrm>
            <a:custGeom>
              <a:avLst/>
              <a:gdLst/>
              <a:ahLst/>
              <a:cxnLst/>
              <a:rect l="l" t="t" r="r" b="b"/>
              <a:pathLst>
                <a:path w="3252470" h="1728470">
                  <a:moveTo>
                    <a:pt x="0" y="1728216"/>
                  </a:moveTo>
                  <a:lnTo>
                    <a:pt x="3252216" y="1728216"/>
                  </a:lnTo>
                  <a:lnTo>
                    <a:pt x="3252216" y="0"/>
                  </a:lnTo>
                  <a:lnTo>
                    <a:pt x="0" y="0"/>
                  </a:lnTo>
                  <a:lnTo>
                    <a:pt x="0" y="172821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42538" y="608838"/>
              <a:ext cx="3175" cy="5632450"/>
            </a:xfrm>
            <a:custGeom>
              <a:avLst/>
              <a:gdLst/>
              <a:ahLst/>
              <a:cxnLst/>
              <a:rect l="l" t="t" r="r" b="b"/>
              <a:pathLst>
                <a:path w="3175" h="5632450">
                  <a:moveTo>
                    <a:pt x="0" y="0"/>
                  </a:moveTo>
                  <a:lnTo>
                    <a:pt x="2794" y="5631992"/>
                  </a:lnTo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83460" y="1467865"/>
              <a:ext cx="763270" cy="768985"/>
            </a:xfrm>
            <a:custGeom>
              <a:avLst/>
              <a:gdLst/>
              <a:ahLst/>
              <a:cxnLst/>
              <a:rect l="l" t="t" r="r" b="b"/>
              <a:pathLst>
                <a:path w="763269" h="768985">
                  <a:moveTo>
                    <a:pt x="186309" y="497586"/>
                  </a:moveTo>
                  <a:lnTo>
                    <a:pt x="158305" y="504825"/>
                  </a:lnTo>
                  <a:lnTo>
                    <a:pt x="27940" y="0"/>
                  </a:lnTo>
                  <a:lnTo>
                    <a:pt x="0" y="7112"/>
                  </a:lnTo>
                  <a:lnTo>
                    <a:pt x="130251" y="512076"/>
                  </a:lnTo>
                  <a:lnTo>
                    <a:pt x="102235" y="519303"/>
                  </a:lnTo>
                  <a:lnTo>
                    <a:pt x="165989" y="592455"/>
                  </a:lnTo>
                  <a:lnTo>
                    <a:pt x="180213" y="526034"/>
                  </a:lnTo>
                  <a:lnTo>
                    <a:pt x="186309" y="497586"/>
                  </a:lnTo>
                  <a:close/>
                </a:path>
                <a:path w="763269" h="768985">
                  <a:moveTo>
                    <a:pt x="763143" y="682625"/>
                  </a:moveTo>
                  <a:lnTo>
                    <a:pt x="734199" y="682078"/>
                  </a:lnTo>
                  <a:lnTo>
                    <a:pt x="744220" y="148590"/>
                  </a:lnTo>
                  <a:lnTo>
                    <a:pt x="715264" y="148082"/>
                  </a:lnTo>
                  <a:lnTo>
                    <a:pt x="705243" y="681532"/>
                  </a:lnTo>
                  <a:lnTo>
                    <a:pt x="676275" y="680974"/>
                  </a:lnTo>
                  <a:lnTo>
                    <a:pt x="718058" y="768731"/>
                  </a:lnTo>
                  <a:lnTo>
                    <a:pt x="755827" y="696595"/>
                  </a:lnTo>
                  <a:lnTo>
                    <a:pt x="763143" y="6826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79780" y="80010"/>
            <a:ext cx="214376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Room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Set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Up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96461" y="409702"/>
            <a:ext cx="34480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-</a:t>
            </a:r>
            <a:r>
              <a:rPr sz="1050" b="1" spc="-1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XO: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Briefs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Rules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of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Engagement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for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war </a:t>
            </a:r>
            <a:r>
              <a:rPr sz="1050" spc="5" dirty="0">
                <a:latin typeface="Arial"/>
                <a:cs typeface="Arial"/>
              </a:rPr>
              <a:t>gaming</a:t>
            </a:r>
            <a:r>
              <a:rPr sz="1050" b="1" spc="5" dirty="0"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597146" y="0"/>
            <a:ext cx="28524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/>
              <a:t>The</a:t>
            </a:r>
            <a:r>
              <a:rPr sz="2000" spc="-25" dirty="0"/>
              <a:t> War</a:t>
            </a:r>
            <a:r>
              <a:rPr sz="2000" spc="-40" dirty="0"/>
              <a:t> </a:t>
            </a:r>
            <a:r>
              <a:rPr sz="2000" dirty="0"/>
              <a:t>Game</a:t>
            </a:r>
            <a:r>
              <a:rPr sz="2000" spc="-50" dirty="0"/>
              <a:t> </a:t>
            </a:r>
            <a:r>
              <a:rPr sz="2000" dirty="0"/>
              <a:t>Process</a:t>
            </a:r>
            <a:endParaRPr sz="2000"/>
          </a:p>
        </p:txBody>
      </p:sp>
      <p:sp>
        <p:nvSpPr>
          <p:cNvPr id="11" name="object 11"/>
          <p:cNvSpPr txBox="1"/>
          <p:nvPr/>
        </p:nvSpPr>
        <p:spPr>
          <a:xfrm>
            <a:off x="1759457" y="1250949"/>
            <a:ext cx="8166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Info</a:t>
            </a:r>
            <a:r>
              <a:rPr sz="1000" b="1" spc="-6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Manager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06801" y="1029461"/>
            <a:ext cx="813435" cy="544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Recorder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(Laptop with 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Synch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Matrix</a:t>
            </a:r>
            <a:r>
              <a:rPr sz="800" b="1" spc="-5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on </a:t>
            </a:r>
            <a:r>
              <a:rPr sz="800" b="1" spc="-204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digits)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89096" y="6615176"/>
            <a:ext cx="39731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-</a:t>
            </a:r>
            <a:r>
              <a:rPr sz="1050" b="1" spc="-1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OPORD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Recorder: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Takes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card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from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recorder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 </a:t>
            </a:r>
            <a:r>
              <a:rPr sz="1050" spc="-5" dirty="0">
                <a:latin typeface="Arial"/>
                <a:cs typeface="Arial"/>
              </a:rPr>
              <a:t>writes </a:t>
            </a:r>
            <a:r>
              <a:rPr sz="1050" dirty="0">
                <a:latin typeface="Arial"/>
                <a:cs typeface="Arial"/>
              </a:rPr>
              <a:t>OPORD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43629" y="617601"/>
            <a:ext cx="5464810" cy="60096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8580" marR="378460">
              <a:lnSpc>
                <a:spcPct val="100000"/>
              </a:lnSpc>
              <a:spcBef>
                <a:spcPts val="105"/>
              </a:spcBef>
              <a:buChar char="-"/>
              <a:tabLst>
                <a:tab pos="149860" algn="l"/>
              </a:tabLst>
            </a:pPr>
            <a:r>
              <a:rPr sz="1050" b="1" dirty="0">
                <a:latin typeface="Arial"/>
                <a:cs typeface="Arial"/>
              </a:rPr>
              <a:t>S3: </a:t>
            </a:r>
            <a:r>
              <a:rPr sz="1050" dirty="0">
                <a:latin typeface="Arial"/>
                <a:cs typeface="Arial"/>
              </a:rPr>
              <a:t>Defines all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Brigade Fights (turns) &amp; Critical </a:t>
            </a:r>
            <a:r>
              <a:rPr sz="1050" spc="-5" dirty="0">
                <a:latin typeface="Arial"/>
                <a:cs typeface="Arial"/>
              </a:rPr>
              <a:t>Events </a:t>
            </a:r>
            <a:r>
              <a:rPr sz="1050" dirty="0">
                <a:latin typeface="Arial"/>
                <a:cs typeface="Arial"/>
              </a:rPr>
              <a:t>for each Brigade Fight </a:t>
            </a:r>
            <a:r>
              <a:rPr sz="1050" spc="-5" dirty="0">
                <a:latin typeface="Arial"/>
                <a:cs typeface="Arial"/>
              </a:rPr>
              <a:t>to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be discussed, </a:t>
            </a:r>
            <a:r>
              <a:rPr sz="1050" spc="-5" dirty="0">
                <a:latin typeface="Arial"/>
                <a:cs typeface="Arial"/>
              </a:rPr>
              <a:t>i.e. </a:t>
            </a:r>
            <a:r>
              <a:rPr sz="1050" dirty="0">
                <a:latin typeface="Arial"/>
                <a:cs typeface="Arial"/>
              </a:rPr>
              <a:t>Air Assault (Air Assault No Go), Action on OBJ DAGGER 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(MASSCAL),</a:t>
            </a:r>
            <a:r>
              <a:rPr sz="1050" spc="-5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etc.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using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the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Synch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Matrix.</a:t>
            </a:r>
            <a:endParaRPr sz="1050">
              <a:latin typeface="Arial"/>
              <a:cs typeface="Arial"/>
            </a:endParaRPr>
          </a:p>
          <a:p>
            <a:pPr marL="146050" indent="-81280">
              <a:lnSpc>
                <a:spcPct val="100000"/>
              </a:lnSpc>
              <a:spcBef>
                <a:spcPts val="640"/>
              </a:spcBef>
              <a:buChar char="-"/>
              <a:tabLst>
                <a:tab pos="146685" algn="l"/>
              </a:tabLst>
            </a:pPr>
            <a:r>
              <a:rPr sz="1050" b="1" dirty="0">
                <a:latin typeface="Arial"/>
                <a:cs typeface="Arial"/>
              </a:rPr>
              <a:t>S3:</a:t>
            </a:r>
            <a:r>
              <a:rPr sz="1050" b="1" spc="-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Gives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the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location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of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all</a:t>
            </a:r>
            <a:r>
              <a:rPr sz="1050" spc="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Brigade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forces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 their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current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actions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using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map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 icons.</a:t>
            </a:r>
            <a:endParaRPr sz="1050">
              <a:latin typeface="Arial"/>
              <a:cs typeface="Arial"/>
            </a:endParaRPr>
          </a:p>
          <a:p>
            <a:pPr marL="54610" marR="165735">
              <a:lnSpc>
                <a:spcPct val="100000"/>
              </a:lnSpc>
              <a:spcBef>
                <a:spcPts val="465"/>
              </a:spcBef>
              <a:buChar char="-"/>
              <a:tabLst>
                <a:tab pos="135890" algn="l"/>
              </a:tabLst>
            </a:pPr>
            <a:r>
              <a:rPr sz="1050" b="1" dirty="0">
                <a:latin typeface="Arial"/>
                <a:cs typeface="Arial"/>
              </a:rPr>
              <a:t>WfF Leads: </a:t>
            </a:r>
            <a:r>
              <a:rPr sz="1050" spc="-5" dirty="0">
                <a:latin typeface="Arial"/>
                <a:cs typeface="Arial"/>
              </a:rPr>
              <a:t>Gives </a:t>
            </a:r>
            <a:r>
              <a:rPr sz="1050" dirty="0">
                <a:latin typeface="Arial"/>
                <a:cs typeface="Arial"/>
              </a:rPr>
              <a:t>an update of any </a:t>
            </a:r>
            <a:r>
              <a:rPr sz="1050" spc="-5" dirty="0">
                <a:latin typeface="Arial"/>
                <a:cs typeface="Arial"/>
              </a:rPr>
              <a:t>events </a:t>
            </a:r>
            <a:r>
              <a:rPr sz="1050" dirty="0">
                <a:latin typeface="Arial"/>
                <a:cs typeface="Arial"/>
              </a:rPr>
              <a:t>that had occurred prior </a:t>
            </a:r>
            <a:r>
              <a:rPr sz="1050" spc="-5" dirty="0">
                <a:latin typeface="Arial"/>
                <a:cs typeface="Arial"/>
              </a:rPr>
              <a:t>to </a:t>
            </a:r>
            <a:r>
              <a:rPr sz="1050" dirty="0">
                <a:latin typeface="Arial"/>
                <a:cs typeface="Arial"/>
              </a:rPr>
              <a:t>start of </a:t>
            </a:r>
            <a:r>
              <a:rPr sz="1050" spc="-5" dirty="0">
                <a:latin typeface="Arial"/>
                <a:cs typeface="Arial"/>
              </a:rPr>
              <a:t>war </a:t>
            </a:r>
            <a:r>
              <a:rPr sz="1050" dirty="0">
                <a:latin typeface="Arial"/>
                <a:cs typeface="Arial"/>
              </a:rPr>
              <a:t>game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date/time.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Example: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Division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assets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cleared routes,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Div </a:t>
            </a:r>
            <a:r>
              <a:rPr sz="1050" dirty="0">
                <a:latin typeface="Arial"/>
                <a:cs typeface="Arial"/>
              </a:rPr>
              <a:t>deep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fires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have</a:t>
            </a:r>
            <a:r>
              <a:rPr sz="1050" dirty="0">
                <a:latin typeface="Arial"/>
                <a:cs typeface="Arial"/>
              </a:rPr>
              <a:t> fired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TGT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X, </a:t>
            </a:r>
            <a:r>
              <a:rPr sz="1050" dirty="0">
                <a:latin typeface="Arial"/>
                <a:cs typeface="Arial"/>
              </a:rPr>
              <a:t>etc.</a:t>
            </a:r>
            <a:endParaRPr sz="1050">
              <a:latin typeface="Arial"/>
              <a:cs typeface="Arial"/>
            </a:endParaRPr>
          </a:p>
          <a:p>
            <a:pPr marL="135890" indent="-81280">
              <a:lnSpc>
                <a:spcPct val="100000"/>
              </a:lnSpc>
              <a:spcBef>
                <a:spcPts val="235"/>
              </a:spcBef>
              <a:buChar char="-"/>
              <a:tabLst>
                <a:tab pos="135890" algn="l"/>
              </a:tabLst>
            </a:pPr>
            <a:r>
              <a:rPr sz="1050" b="1" dirty="0">
                <a:latin typeface="Arial"/>
                <a:cs typeface="Arial"/>
              </a:rPr>
              <a:t>S2:</a:t>
            </a:r>
            <a:r>
              <a:rPr sz="1050" b="1" spc="-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Gives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</a:t>
            </a:r>
            <a:r>
              <a:rPr sz="1050" dirty="0">
                <a:latin typeface="Arial"/>
                <a:cs typeface="Arial"/>
              </a:rPr>
              <a:t> enemy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lay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down</a:t>
            </a:r>
            <a:r>
              <a:rPr sz="1050" spc="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using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map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enemy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icons.</a:t>
            </a:r>
            <a:endParaRPr sz="1050">
              <a:latin typeface="Arial"/>
              <a:cs typeface="Arial"/>
            </a:endParaRPr>
          </a:p>
          <a:p>
            <a:pPr marL="54610">
              <a:lnSpc>
                <a:spcPct val="100000"/>
              </a:lnSpc>
              <a:spcBef>
                <a:spcPts val="5"/>
              </a:spcBef>
            </a:pPr>
            <a:r>
              <a:rPr sz="1050" b="1" i="1" dirty="0">
                <a:latin typeface="Arial"/>
                <a:cs typeface="Arial"/>
              </a:rPr>
              <a:t>*</a:t>
            </a:r>
            <a:r>
              <a:rPr sz="1050" b="1" i="1" spc="-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Don’t</a:t>
            </a:r>
            <a:r>
              <a:rPr sz="1050" b="1" i="1" spc="-30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forget</a:t>
            </a:r>
            <a:r>
              <a:rPr sz="1050" b="1" i="1" spc="-10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pertinent</a:t>
            </a:r>
            <a:r>
              <a:rPr sz="1050" b="1" i="1" spc="-2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WFF</a:t>
            </a:r>
            <a:r>
              <a:rPr sz="1050" b="1" i="1" spc="-20" dirty="0">
                <a:latin typeface="Arial"/>
                <a:cs typeface="Arial"/>
              </a:rPr>
              <a:t> </a:t>
            </a:r>
            <a:r>
              <a:rPr sz="1050" b="1" i="1" spc="-5" dirty="0">
                <a:latin typeface="Arial"/>
                <a:cs typeface="Arial"/>
              </a:rPr>
              <a:t>leads</a:t>
            </a:r>
            <a:r>
              <a:rPr sz="1050" b="1" i="1" spc="-20" dirty="0">
                <a:latin typeface="Arial"/>
                <a:cs typeface="Arial"/>
              </a:rPr>
              <a:t> </a:t>
            </a:r>
            <a:r>
              <a:rPr sz="1050" b="1" i="1" spc="-5" dirty="0">
                <a:latin typeface="Arial"/>
                <a:cs typeface="Arial"/>
              </a:rPr>
              <a:t>assist </a:t>
            </a:r>
            <a:r>
              <a:rPr sz="1050" b="1" i="1" dirty="0">
                <a:latin typeface="Arial"/>
                <a:cs typeface="Arial"/>
              </a:rPr>
              <a:t>the S2</a:t>
            </a:r>
            <a:r>
              <a:rPr sz="1050" b="1" i="1" spc="-10" dirty="0">
                <a:latin typeface="Arial"/>
                <a:cs typeface="Arial"/>
              </a:rPr>
              <a:t> </a:t>
            </a:r>
            <a:r>
              <a:rPr sz="1050" b="1" i="1" spc="-5" dirty="0">
                <a:latin typeface="Arial"/>
                <a:cs typeface="Arial"/>
              </a:rPr>
              <a:t>with</a:t>
            </a:r>
            <a:r>
              <a:rPr sz="1050" b="1" i="1" spc="-10" dirty="0">
                <a:latin typeface="Arial"/>
                <a:cs typeface="Arial"/>
              </a:rPr>
              <a:t> </a:t>
            </a:r>
            <a:r>
              <a:rPr sz="1050" b="1" i="1" spc="-5" dirty="0">
                <a:latin typeface="Arial"/>
                <a:cs typeface="Arial"/>
              </a:rPr>
              <a:t>Reverse</a:t>
            </a:r>
            <a:r>
              <a:rPr sz="1050" b="1" i="1" spc="10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WFF</a:t>
            </a:r>
            <a:r>
              <a:rPr sz="1050" b="1" i="1" spc="-20" dirty="0">
                <a:latin typeface="Arial"/>
                <a:cs typeface="Arial"/>
              </a:rPr>
              <a:t> </a:t>
            </a:r>
            <a:r>
              <a:rPr sz="1050" b="1" i="1" spc="-5" dirty="0">
                <a:latin typeface="Arial"/>
                <a:cs typeface="Arial"/>
              </a:rPr>
              <a:t>throughout.</a:t>
            </a:r>
            <a:endParaRPr sz="1050">
              <a:latin typeface="Arial"/>
              <a:cs typeface="Arial"/>
            </a:endParaRPr>
          </a:p>
          <a:p>
            <a:pPr marL="54610" marR="211454">
              <a:lnSpc>
                <a:spcPct val="100000"/>
              </a:lnSpc>
              <a:spcBef>
                <a:spcPts val="204"/>
              </a:spcBef>
              <a:buChar char="-"/>
              <a:tabLst>
                <a:tab pos="135890" algn="l"/>
              </a:tabLst>
            </a:pPr>
            <a:r>
              <a:rPr sz="1050" b="1" dirty="0">
                <a:latin typeface="Arial"/>
                <a:cs typeface="Arial"/>
              </a:rPr>
              <a:t>XO: </a:t>
            </a:r>
            <a:r>
              <a:rPr sz="1050" spc="-5" dirty="0">
                <a:latin typeface="Arial"/>
                <a:cs typeface="Arial"/>
              </a:rPr>
              <a:t>Starts the war </a:t>
            </a:r>
            <a:r>
              <a:rPr sz="1050" dirty="0">
                <a:latin typeface="Arial"/>
                <a:cs typeface="Arial"/>
              </a:rPr>
              <a:t>game </a:t>
            </a:r>
            <a:r>
              <a:rPr sz="1050" spc="-5" dirty="0">
                <a:latin typeface="Arial"/>
                <a:cs typeface="Arial"/>
              </a:rPr>
              <a:t>“Action” with the </a:t>
            </a:r>
            <a:r>
              <a:rPr sz="1050" dirty="0">
                <a:latin typeface="Arial"/>
                <a:cs typeface="Arial"/>
              </a:rPr>
              <a:t>time is now </a:t>
            </a:r>
            <a:r>
              <a:rPr sz="1050" spc="-5" dirty="0">
                <a:latin typeface="Arial"/>
                <a:cs typeface="Arial"/>
              </a:rPr>
              <a:t>X, </a:t>
            </a:r>
            <a:r>
              <a:rPr sz="1050" dirty="0">
                <a:latin typeface="Arial"/>
                <a:cs typeface="Arial"/>
              </a:rPr>
              <a:t>begins reading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left side </a:t>
            </a:r>
            <a:r>
              <a:rPr sz="1050" spc="-5" dirty="0">
                <a:latin typeface="Arial"/>
                <a:cs typeface="Arial"/>
              </a:rPr>
              <a:t>of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Synch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Matrix.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FM</a:t>
            </a:r>
            <a:r>
              <a:rPr sz="900" i="1" spc="-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6-0:</a:t>
            </a:r>
            <a:r>
              <a:rPr sz="900" i="1" spc="-1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Actions</a:t>
            </a:r>
            <a:r>
              <a:rPr sz="900" i="1" spc="-20" dirty="0">
                <a:latin typeface="Arial"/>
                <a:cs typeface="Arial"/>
              </a:rPr>
              <a:t> </a:t>
            </a:r>
            <a:r>
              <a:rPr sz="900" i="1" spc="-5" dirty="0">
                <a:latin typeface="Arial"/>
                <a:cs typeface="Arial"/>
              </a:rPr>
              <a:t>are</a:t>
            </a:r>
            <a:r>
              <a:rPr sz="900" i="1" spc="-1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those</a:t>
            </a:r>
            <a:r>
              <a:rPr sz="900" i="1" spc="-2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events</a:t>
            </a:r>
            <a:r>
              <a:rPr sz="900" i="1" spc="-2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initiated</a:t>
            </a:r>
            <a:r>
              <a:rPr sz="900" i="1" spc="-35" dirty="0">
                <a:latin typeface="Arial"/>
                <a:cs typeface="Arial"/>
              </a:rPr>
              <a:t> </a:t>
            </a:r>
            <a:r>
              <a:rPr sz="900" i="1" spc="-5" dirty="0">
                <a:latin typeface="Arial"/>
                <a:cs typeface="Arial"/>
              </a:rPr>
              <a:t>by </a:t>
            </a:r>
            <a:r>
              <a:rPr sz="900" i="1" dirty="0">
                <a:latin typeface="Arial"/>
                <a:cs typeface="Arial"/>
              </a:rPr>
              <a:t>the</a:t>
            </a:r>
            <a:r>
              <a:rPr sz="900" i="1" spc="-1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side</a:t>
            </a:r>
            <a:r>
              <a:rPr sz="900" i="1" spc="-20" dirty="0">
                <a:latin typeface="Arial"/>
                <a:cs typeface="Arial"/>
              </a:rPr>
              <a:t> </a:t>
            </a:r>
            <a:r>
              <a:rPr sz="900" i="1" spc="-5" dirty="0">
                <a:latin typeface="Arial"/>
                <a:cs typeface="Arial"/>
              </a:rPr>
              <a:t>with</a:t>
            </a:r>
            <a:r>
              <a:rPr sz="900" i="1" dirty="0">
                <a:latin typeface="Arial"/>
                <a:cs typeface="Arial"/>
              </a:rPr>
              <a:t> the</a:t>
            </a:r>
            <a:r>
              <a:rPr sz="900" i="1" spc="-1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initiative.</a:t>
            </a:r>
            <a:endParaRPr sz="900">
              <a:latin typeface="Arial"/>
              <a:cs typeface="Arial"/>
            </a:endParaRPr>
          </a:p>
          <a:p>
            <a:pPr marL="46355" marR="144145">
              <a:lnSpc>
                <a:spcPct val="100000"/>
              </a:lnSpc>
              <a:spcBef>
                <a:spcPts val="315"/>
              </a:spcBef>
              <a:buChar char="-"/>
              <a:tabLst>
                <a:tab pos="127635" algn="l"/>
              </a:tabLst>
            </a:pPr>
            <a:r>
              <a:rPr sz="1050" b="1" dirty="0">
                <a:latin typeface="Arial"/>
                <a:cs typeface="Arial"/>
              </a:rPr>
              <a:t>Staff Rep: </a:t>
            </a:r>
            <a:r>
              <a:rPr sz="1050" spc="-5" dirty="0">
                <a:latin typeface="Arial"/>
                <a:cs typeface="Arial"/>
              </a:rPr>
              <a:t>Gets </a:t>
            </a:r>
            <a:r>
              <a:rPr sz="1050" dirty="0">
                <a:latin typeface="Arial"/>
                <a:cs typeface="Arial"/>
              </a:rPr>
              <a:t>up, moves their icon on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map, reads his Synch Cards out load </a:t>
            </a:r>
            <a:r>
              <a:rPr sz="1050" spc="-5" dirty="0">
                <a:latin typeface="Arial"/>
                <a:cs typeface="Arial"/>
              </a:rPr>
              <a:t>to the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group,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begins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open dialogue.</a:t>
            </a:r>
            <a:endParaRPr sz="1050">
              <a:latin typeface="Arial"/>
              <a:cs typeface="Arial"/>
            </a:endParaRPr>
          </a:p>
          <a:p>
            <a:pPr marL="102870" indent="-81280">
              <a:lnSpc>
                <a:spcPct val="100000"/>
              </a:lnSpc>
              <a:spcBef>
                <a:spcPts val="635"/>
              </a:spcBef>
              <a:buChar char="-"/>
              <a:tabLst>
                <a:tab pos="103505" algn="l"/>
              </a:tabLst>
            </a:pPr>
            <a:r>
              <a:rPr sz="1050" b="1" dirty="0">
                <a:latin typeface="Arial"/>
                <a:cs typeface="Arial"/>
              </a:rPr>
              <a:t>XO/S3: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Approves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information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on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each</a:t>
            </a:r>
            <a:r>
              <a:rPr sz="1050" dirty="0">
                <a:latin typeface="Arial"/>
                <a:cs typeface="Arial"/>
              </a:rPr>
              <a:t> staff’s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synch </a:t>
            </a:r>
            <a:r>
              <a:rPr sz="1050" dirty="0">
                <a:latin typeface="Arial"/>
                <a:cs typeface="Arial"/>
              </a:rPr>
              <a:t>card.</a:t>
            </a:r>
            <a:endParaRPr sz="1050">
              <a:latin typeface="Arial"/>
              <a:cs typeface="Arial"/>
            </a:endParaRPr>
          </a:p>
          <a:p>
            <a:pPr marL="31115" marR="103505">
              <a:lnSpc>
                <a:spcPct val="100000"/>
              </a:lnSpc>
              <a:spcBef>
                <a:spcPts val="680"/>
              </a:spcBef>
              <a:buChar char="-"/>
              <a:tabLst>
                <a:tab pos="112395" algn="l"/>
              </a:tabLst>
            </a:pPr>
            <a:r>
              <a:rPr sz="1050" b="1" dirty="0">
                <a:latin typeface="Arial"/>
                <a:cs typeface="Arial"/>
              </a:rPr>
              <a:t>Staff: </a:t>
            </a:r>
            <a:r>
              <a:rPr sz="1050" dirty="0">
                <a:latin typeface="Arial"/>
                <a:cs typeface="Arial"/>
              </a:rPr>
              <a:t>Tapes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Synch Card </a:t>
            </a:r>
            <a:r>
              <a:rPr sz="1050" spc="-5" dirty="0">
                <a:latin typeface="Arial"/>
                <a:cs typeface="Arial"/>
              </a:rPr>
              <a:t>to the </a:t>
            </a:r>
            <a:r>
              <a:rPr sz="1050" dirty="0">
                <a:latin typeface="Arial"/>
                <a:cs typeface="Arial"/>
              </a:rPr>
              <a:t>Synch Matrix in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appropriate column and time and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space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 sits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down.</a:t>
            </a:r>
            <a:endParaRPr sz="1050">
              <a:latin typeface="Arial"/>
              <a:cs typeface="Arial"/>
            </a:endParaRPr>
          </a:p>
          <a:p>
            <a:pPr marL="102870" indent="-81280">
              <a:lnSpc>
                <a:spcPct val="100000"/>
              </a:lnSpc>
              <a:spcBef>
                <a:spcPts val="520"/>
              </a:spcBef>
              <a:buChar char="-"/>
              <a:tabLst>
                <a:tab pos="103505" algn="l"/>
              </a:tabLst>
            </a:pPr>
            <a:r>
              <a:rPr sz="1050" b="1" dirty="0">
                <a:latin typeface="Arial"/>
                <a:cs typeface="Arial"/>
              </a:rPr>
              <a:t>XO: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i="1" spc="-5" dirty="0">
                <a:latin typeface="Arial"/>
                <a:cs typeface="Arial"/>
              </a:rPr>
              <a:t>Identifies</a:t>
            </a:r>
            <a:r>
              <a:rPr sz="1050" b="1" i="1" spc="-1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the</a:t>
            </a:r>
            <a:r>
              <a:rPr sz="1050" b="1" i="1" spc="-10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next</a:t>
            </a:r>
            <a:r>
              <a:rPr sz="1050" b="1" i="1" spc="-20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staff</a:t>
            </a:r>
            <a:r>
              <a:rPr sz="1050" b="1" i="1" spc="-10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member</a:t>
            </a:r>
            <a:r>
              <a:rPr sz="1050" b="1" i="1" spc="-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to</a:t>
            </a:r>
            <a:r>
              <a:rPr sz="1050" b="1" i="1" spc="-1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brief</a:t>
            </a:r>
            <a:r>
              <a:rPr sz="1050" b="1" i="1" spc="-10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and</a:t>
            </a:r>
            <a:r>
              <a:rPr sz="1050" b="1" i="1" spc="-20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moves</a:t>
            </a:r>
            <a:r>
              <a:rPr sz="1050" b="1" i="1" spc="-1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forward.</a:t>
            </a:r>
            <a:endParaRPr sz="1050">
              <a:latin typeface="Arial"/>
              <a:cs typeface="Arial"/>
            </a:endParaRPr>
          </a:p>
          <a:p>
            <a:pPr marL="22225" marR="161290">
              <a:lnSpc>
                <a:spcPct val="100000"/>
              </a:lnSpc>
            </a:pP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*The</a:t>
            </a:r>
            <a:r>
              <a:rPr sz="1050" b="1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process</a:t>
            </a:r>
            <a:r>
              <a:rPr sz="105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does</a:t>
            </a:r>
            <a:r>
              <a:rPr sz="105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not</a:t>
            </a:r>
            <a:r>
              <a:rPr sz="1050" b="1" i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stop</a:t>
            </a:r>
            <a:r>
              <a:rPr sz="105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sz="105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spc="-5" dirty="0">
                <a:solidFill>
                  <a:srgbClr val="FF0000"/>
                </a:solidFill>
                <a:latin typeface="Arial"/>
                <a:cs typeface="Arial"/>
              </a:rPr>
              <a:t>wait</a:t>
            </a:r>
            <a:r>
              <a:rPr sz="105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for</a:t>
            </a:r>
            <a:r>
              <a:rPr sz="1050" b="1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the recorder</a:t>
            </a:r>
            <a:r>
              <a:rPr sz="1050" b="1" i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sz="105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type</a:t>
            </a:r>
            <a:r>
              <a:rPr sz="1050" b="1" i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the Information</a:t>
            </a:r>
            <a:r>
              <a:rPr sz="105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onto</a:t>
            </a:r>
            <a:r>
              <a:rPr sz="1050" b="1" i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the </a:t>
            </a:r>
            <a:r>
              <a:rPr sz="1050" b="1" i="1" spc="-2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dirty="0">
                <a:solidFill>
                  <a:srgbClr val="FF0000"/>
                </a:solidFill>
                <a:latin typeface="Arial"/>
                <a:cs typeface="Arial"/>
              </a:rPr>
              <a:t>Synch</a:t>
            </a:r>
            <a:r>
              <a:rPr sz="1050" b="1" i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i="1" spc="-5" dirty="0">
                <a:solidFill>
                  <a:srgbClr val="FF0000"/>
                </a:solidFill>
                <a:latin typeface="Arial"/>
                <a:cs typeface="Arial"/>
              </a:rPr>
              <a:t>Matrix!</a:t>
            </a:r>
            <a:endParaRPr sz="1050">
              <a:latin typeface="Arial"/>
              <a:cs typeface="Arial"/>
            </a:endParaRPr>
          </a:p>
          <a:p>
            <a:pPr marL="12700" marR="683895">
              <a:lnSpc>
                <a:spcPct val="100000"/>
              </a:lnSpc>
              <a:spcBef>
                <a:spcPts val="440"/>
              </a:spcBef>
              <a:buChar char="-"/>
              <a:tabLst>
                <a:tab pos="93980" algn="l"/>
              </a:tabLst>
            </a:pPr>
            <a:r>
              <a:rPr sz="1050" b="1" dirty="0">
                <a:latin typeface="Arial"/>
                <a:cs typeface="Arial"/>
              </a:rPr>
              <a:t>Info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Manager: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Takes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Synch Matrix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card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 reads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</a:t>
            </a:r>
            <a:r>
              <a:rPr sz="1050" dirty="0">
                <a:latin typeface="Arial"/>
                <a:cs typeface="Arial"/>
              </a:rPr>
              <a:t> card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for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content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 </a:t>
            </a:r>
            <a:r>
              <a:rPr sz="1050" spc="-27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readability,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 then hands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it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to the </a:t>
            </a:r>
            <a:r>
              <a:rPr sz="1050" dirty="0">
                <a:latin typeface="Arial"/>
                <a:cs typeface="Arial"/>
              </a:rPr>
              <a:t>recorder.</a:t>
            </a:r>
            <a:endParaRPr sz="1050">
              <a:latin typeface="Arial"/>
              <a:cs typeface="Arial"/>
            </a:endParaRPr>
          </a:p>
          <a:p>
            <a:pPr marL="17780" marR="71755">
              <a:lnSpc>
                <a:spcPct val="100000"/>
              </a:lnSpc>
              <a:spcBef>
                <a:spcPts val="560"/>
              </a:spcBef>
              <a:buChar char="-"/>
              <a:tabLst>
                <a:tab pos="99060" algn="l"/>
              </a:tabLst>
            </a:pPr>
            <a:r>
              <a:rPr sz="1050" b="1" dirty="0">
                <a:latin typeface="Arial"/>
                <a:cs typeface="Arial"/>
              </a:rPr>
              <a:t>Recorder: </a:t>
            </a:r>
            <a:r>
              <a:rPr sz="1050" dirty="0">
                <a:latin typeface="Arial"/>
                <a:cs typeface="Arial"/>
              </a:rPr>
              <a:t>Types in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information onto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synch matrix and places a check on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card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to </a:t>
            </a:r>
            <a:r>
              <a:rPr sz="1050" dirty="0">
                <a:latin typeface="Arial"/>
                <a:cs typeface="Arial"/>
              </a:rPr>
              <a:t>signify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that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it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has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been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recorded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hands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it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back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to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Info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Manager.</a:t>
            </a:r>
            <a:endParaRPr sz="1050">
              <a:latin typeface="Arial"/>
              <a:cs typeface="Arial"/>
            </a:endParaRPr>
          </a:p>
          <a:p>
            <a:pPr marL="26034" marR="5080">
              <a:lnSpc>
                <a:spcPct val="100000"/>
              </a:lnSpc>
              <a:spcBef>
                <a:spcPts val="560"/>
              </a:spcBef>
              <a:buChar char="-"/>
              <a:tabLst>
                <a:tab pos="107314" algn="l"/>
              </a:tabLst>
            </a:pPr>
            <a:r>
              <a:rPr sz="1050" b="1" dirty="0">
                <a:latin typeface="Arial"/>
                <a:cs typeface="Arial"/>
              </a:rPr>
              <a:t>Info Manager: </a:t>
            </a:r>
            <a:r>
              <a:rPr sz="1050" dirty="0">
                <a:latin typeface="Arial"/>
                <a:cs typeface="Arial"/>
              </a:rPr>
              <a:t>Places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synch cards back on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synch matrix in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appropriate column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pulls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next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card.</a:t>
            </a:r>
            <a:endParaRPr sz="1050">
              <a:latin typeface="Arial"/>
              <a:cs typeface="Arial"/>
            </a:endParaRPr>
          </a:p>
          <a:p>
            <a:pPr marL="17780" marR="81280" algn="just">
              <a:lnSpc>
                <a:spcPct val="100000"/>
              </a:lnSpc>
              <a:spcBef>
                <a:spcPts val="555"/>
              </a:spcBef>
            </a:pPr>
            <a:r>
              <a:rPr sz="1050" b="1" dirty="0">
                <a:latin typeface="Arial"/>
                <a:cs typeface="Arial"/>
              </a:rPr>
              <a:t>* Recorder/Info Manager: </a:t>
            </a:r>
            <a:r>
              <a:rPr sz="1050" spc="-5" dirty="0">
                <a:latin typeface="Arial"/>
                <a:cs typeface="Arial"/>
              </a:rPr>
              <a:t>If the </a:t>
            </a:r>
            <a:r>
              <a:rPr sz="1050" dirty="0">
                <a:latin typeface="Arial"/>
                <a:cs typeface="Arial"/>
              </a:rPr>
              <a:t>recorder has a question about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information on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card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he hands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card </a:t>
            </a:r>
            <a:r>
              <a:rPr sz="1050" spc="-5" dirty="0">
                <a:latin typeface="Arial"/>
                <a:cs typeface="Arial"/>
              </a:rPr>
              <a:t>to the </a:t>
            </a:r>
            <a:r>
              <a:rPr sz="1050" dirty="0">
                <a:latin typeface="Arial"/>
                <a:cs typeface="Arial"/>
              </a:rPr>
              <a:t>Info Manager and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Info Manager walks </a:t>
            </a:r>
            <a:r>
              <a:rPr sz="1050" spc="-5" dirty="0">
                <a:latin typeface="Arial"/>
                <a:cs typeface="Arial"/>
              </a:rPr>
              <a:t>over to </a:t>
            </a:r>
            <a:r>
              <a:rPr sz="1050" dirty="0">
                <a:latin typeface="Arial"/>
                <a:cs typeface="Arial"/>
              </a:rPr>
              <a:t>coordinate </a:t>
            </a:r>
            <a:r>
              <a:rPr sz="1050" spc="-5" dirty="0">
                <a:latin typeface="Arial"/>
                <a:cs typeface="Arial"/>
              </a:rPr>
              <a:t>with 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staff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spc="5" dirty="0">
                <a:latin typeface="Arial"/>
                <a:cs typeface="Arial"/>
              </a:rPr>
              <a:t>member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who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owns</a:t>
            </a:r>
            <a:r>
              <a:rPr sz="1050" spc="-5" dirty="0">
                <a:latin typeface="Arial"/>
                <a:cs typeface="Arial"/>
              </a:rPr>
              <a:t> the </a:t>
            </a:r>
            <a:r>
              <a:rPr sz="1050" dirty="0">
                <a:latin typeface="Arial"/>
                <a:cs typeface="Arial"/>
              </a:rPr>
              <a:t>synch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card</a:t>
            </a:r>
            <a:r>
              <a:rPr sz="1050" i="1" dirty="0">
                <a:latin typeface="Arial"/>
                <a:cs typeface="Arial"/>
              </a:rPr>
              <a:t>.</a:t>
            </a:r>
            <a:r>
              <a:rPr sz="1050" i="1" spc="-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He</a:t>
            </a:r>
            <a:r>
              <a:rPr sz="1050" i="1" spc="-2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does not</a:t>
            </a:r>
            <a:r>
              <a:rPr sz="1050" i="1" spc="-2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stop</a:t>
            </a:r>
            <a:r>
              <a:rPr sz="1050" i="1" spc="-5" dirty="0">
                <a:latin typeface="Arial"/>
                <a:cs typeface="Arial"/>
              </a:rPr>
              <a:t> the</a:t>
            </a:r>
            <a:endParaRPr sz="1050">
              <a:latin typeface="Arial"/>
              <a:cs typeface="Arial"/>
            </a:endParaRPr>
          </a:p>
          <a:p>
            <a:pPr marL="17780" algn="just">
              <a:lnSpc>
                <a:spcPct val="100000"/>
              </a:lnSpc>
            </a:pPr>
            <a:r>
              <a:rPr sz="1050" i="1" dirty="0">
                <a:latin typeface="Arial"/>
                <a:cs typeface="Arial"/>
              </a:rPr>
              <a:t>Process!</a:t>
            </a:r>
            <a:r>
              <a:rPr sz="1050" i="1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The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recorder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can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move </a:t>
            </a:r>
            <a:r>
              <a:rPr sz="1050" spc="-5" dirty="0">
                <a:latin typeface="Arial"/>
                <a:cs typeface="Arial"/>
              </a:rPr>
              <a:t>to the</a:t>
            </a:r>
            <a:r>
              <a:rPr sz="1050" dirty="0">
                <a:latin typeface="Arial"/>
                <a:cs typeface="Arial"/>
              </a:rPr>
              <a:t> next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card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while</a:t>
            </a:r>
            <a:r>
              <a:rPr sz="1050" spc="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coordination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is occurring.</a:t>
            </a:r>
            <a:endParaRPr sz="1050">
              <a:latin typeface="Arial"/>
              <a:cs typeface="Arial"/>
            </a:endParaRPr>
          </a:p>
          <a:p>
            <a:pPr marL="74930" marR="208915">
              <a:lnSpc>
                <a:spcPct val="100000"/>
              </a:lnSpc>
              <a:spcBef>
                <a:spcPts val="630"/>
              </a:spcBef>
            </a:pPr>
            <a:r>
              <a:rPr sz="1050" i="1" dirty="0">
                <a:latin typeface="Arial"/>
                <a:cs typeface="Arial"/>
              </a:rPr>
              <a:t>* During </a:t>
            </a:r>
            <a:r>
              <a:rPr sz="1050" i="1" spc="-5" dirty="0">
                <a:latin typeface="Arial"/>
                <a:cs typeface="Arial"/>
              </a:rPr>
              <a:t>the </a:t>
            </a:r>
            <a:r>
              <a:rPr sz="1050" i="1" dirty="0">
                <a:latin typeface="Arial"/>
                <a:cs typeface="Arial"/>
              </a:rPr>
              <a:t>coordination if changes were </a:t>
            </a:r>
            <a:r>
              <a:rPr sz="1050" i="1" spc="-5" dirty="0">
                <a:latin typeface="Arial"/>
                <a:cs typeface="Arial"/>
              </a:rPr>
              <a:t>made to the </a:t>
            </a:r>
            <a:r>
              <a:rPr sz="1050" i="1" dirty="0">
                <a:latin typeface="Arial"/>
                <a:cs typeface="Arial"/>
              </a:rPr>
              <a:t>Synch Card </a:t>
            </a:r>
            <a:r>
              <a:rPr sz="1050" i="1" spc="-5" dirty="0">
                <a:latin typeface="Arial"/>
                <a:cs typeface="Arial"/>
              </a:rPr>
              <a:t>the Info </a:t>
            </a:r>
            <a:r>
              <a:rPr sz="1050" i="1" dirty="0">
                <a:latin typeface="Arial"/>
                <a:cs typeface="Arial"/>
              </a:rPr>
              <a:t>Manager </a:t>
            </a:r>
            <a:r>
              <a:rPr sz="1050" i="1" spc="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validates</a:t>
            </a:r>
            <a:r>
              <a:rPr sz="1050" i="1" spc="-15" dirty="0">
                <a:latin typeface="Arial"/>
                <a:cs typeface="Arial"/>
              </a:rPr>
              <a:t> </a:t>
            </a:r>
            <a:r>
              <a:rPr sz="1050" i="1" spc="-5" dirty="0">
                <a:latin typeface="Arial"/>
                <a:cs typeface="Arial"/>
              </a:rPr>
              <a:t>the</a:t>
            </a:r>
            <a:r>
              <a:rPr sz="1050" i="1" dirty="0">
                <a:latin typeface="Arial"/>
                <a:cs typeface="Arial"/>
              </a:rPr>
              <a:t> correction</a:t>
            </a:r>
            <a:r>
              <a:rPr sz="1050" i="1" spc="-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and</a:t>
            </a:r>
            <a:r>
              <a:rPr sz="1050" i="1" spc="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ensures</a:t>
            </a:r>
            <a:r>
              <a:rPr sz="1050" i="1" spc="-10" dirty="0">
                <a:latin typeface="Arial"/>
                <a:cs typeface="Arial"/>
              </a:rPr>
              <a:t> </a:t>
            </a:r>
            <a:r>
              <a:rPr sz="1050" i="1" spc="-5" dirty="0">
                <a:latin typeface="Arial"/>
                <a:cs typeface="Arial"/>
              </a:rPr>
              <a:t>the</a:t>
            </a:r>
            <a:r>
              <a:rPr sz="1050" i="1" dirty="0">
                <a:latin typeface="Arial"/>
                <a:cs typeface="Arial"/>
              </a:rPr>
              <a:t> recorder has </a:t>
            </a:r>
            <a:r>
              <a:rPr sz="1050" i="1" spc="-5" dirty="0">
                <a:latin typeface="Arial"/>
                <a:cs typeface="Arial"/>
              </a:rPr>
              <a:t>made</a:t>
            </a:r>
            <a:r>
              <a:rPr sz="1050" i="1" spc="30" dirty="0">
                <a:latin typeface="Arial"/>
                <a:cs typeface="Arial"/>
              </a:rPr>
              <a:t> </a:t>
            </a:r>
            <a:r>
              <a:rPr sz="1050" i="1" spc="-5" dirty="0">
                <a:latin typeface="Arial"/>
                <a:cs typeface="Arial"/>
              </a:rPr>
              <a:t>the</a:t>
            </a:r>
            <a:r>
              <a:rPr sz="1050" i="1" spc="-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changes</a:t>
            </a:r>
            <a:r>
              <a:rPr sz="1050" i="1" spc="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before</a:t>
            </a:r>
            <a:r>
              <a:rPr sz="1050" i="1" spc="-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placing </a:t>
            </a:r>
            <a:r>
              <a:rPr sz="1050" i="1" spc="-275" dirty="0">
                <a:latin typeface="Arial"/>
                <a:cs typeface="Arial"/>
              </a:rPr>
              <a:t> </a:t>
            </a:r>
            <a:r>
              <a:rPr sz="1050" i="1" spc="-5" dirty="0">
                <a:latin typeface="Arial"/>
                <a:cs typeface="Arial"/>
              </a:rPr>
              <a:t>the</a:t>
            </a:r>
            <a:r>
              <a:rPr sz="1050" i="1" spc="-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card</a:t>
            </a:r>
            <a:r>
              <a:rPr sz="1050" i="1" spc="-1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back</a:t>
            </a:r>
            <a:r>
              <a:rPr sz="1050" i="1" spc="-15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onto</a:t>
            </a:r>
            <a:r>
              <a:rPr sz="1050" i="1" spc="-5" dirty="0">
                <a:latin typeface="Arial"/>
                <a:cs typeface="Arial"/>
              </a:rPr>
              <a:t> the </a:t>
            </a:r>
            <a:r>
              <a:rPr sz="1050" i="1" dirty="0">
                <a:latin typeface="Arial"/>
                <a:cs typeface="Arial"/>
              </a:rPr>
              <a:t>Synch</a:t>
            </a:r>
            <a:r>
              <a:rPr sz="1050" i="1" spc="-30" dirty="0">
                <a:latin typeface="Arial"/>
                <a:cs typeface="Arial"/>
              </a:rPr>
              <a:t> </a:t>
            </a:r>
            <a:r>
              <a:rPr sz="1050" i="1" dirty="0">
                <a:latin typeface="Arial"/>
                <a:cs typeface="Arial"/>
              </a:rPr>
              <a:t>Matrix</a:t>
            </a:r>
            <a:endParaRPr sz="1050">
              <a:latin typeface="Arial"/>
              <a:cs typeface="Arial"/>
            </a:endParaRPr>
          </a:p>
          <a:p>
            <a:pPr marL="57785">
              <a:lnSpc>
                <a:spcPct val="100000"/>
              </a:lnSpc>
              <a:spcBef>
                <a:spcPts val="345"/>
              </a:spcBef>
            </a:pPr>
            <a:r>
              <a:rPr sz="1050" b="1" dirty="0">
                <a:latin typeface="Arial"/>
                <a:cs typeface="Arial"/>
              </a:rPr>
              <a:t>-</a:t>
            </a:r>
            <a:r>
              <a:rPr sz="1050" b="1" spc="-1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Repeat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these</a:t>
            </a:r>
            <a:r>
              <a:rPr sz="1050" b="1" spc="-1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steps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until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the </a:t>
            </a:r>
            <a:r>
              <a:rPr sz="1050" b="1" spc="5" dirty="0">
                <a:latin typeface="Arial"/>
                <a:cs typeface="Arial"/>
              </a:rPr>
              <a:t>war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gaming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is </a:t>
            </a:r>
            <a:r>
              <a:rPr sz="1050" b="1" dirty="0">
                <a:latin typeface="Arial"/>
                <a:cs typeface="Arial"/>
              </a:rPr>
              <a:t>complete.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2096" y="1267409"/>
            <a:ext cx="5816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latin typeface="Arial"/>
                <a:cs typeface="Arial"/>
              </a:rPr>
              <a:t>Staff</a:t>
            </a:r>
            <a:r>
              <a:rPr sz="1000" b="1" spc="-6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Rep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63217" y="1460627"/>
            <a:ext cx="228600" cy="593725"/>
          </a:xfrm>
          <a:custGeom>
            <a:avLst/>
            <a:gdLst/>
            <a:ahLst/>
            <a:cxnLst/>
            <a:rect l="l" t="t" r="r" b="b"/>
            <a:pathLst>
              <a:path w="228600" h="593725">
                <a:moveTo>
                  <a:pt x="173732" y="516129"/>
                </a:moveTo>
                <a:lnTo>
                  <a:pt x="146303" y="525526"/>
                </a:lnTo>
                <a:lnTo>
                  <a:pt x="215645" y="593598"/>
                </a:lnTo>
                <a:lnTo>
                  <a:pt x="224225" y="529844"/>
                </a:lnTo>
                <a:lnTo>
                  <a:pt x="178434" y="529844"/>
                </a:lnTo>
                <a:lnTo>
                  <a:pt x="173732" y="516129"/>
                </a:lnTo>
                <a:close/>
              </a:path>
              <a:path w="228600" h="593725">
                <a:moveTo>
                  <a:pt x="201164" y="506731"/>
                </a:moveTo>
                <a:lnTo>
                  <a:pt x="173732" y="516129"/>
                </a:lnTo>
                <a:lnTo>
                  <a:pt x="178434" y="529844"/>
                </a:lnTo>
                <a:lnTo>
                  <a:pt x="205866" y="520446"/>
                </a:lnTo>
                <a:lnTo>
                  <a:pt x="201164" y="506731"/>
                </a:lnTo>
                <a:close/>
              </a:path>
              <a:path w="228600" h="593725">
                <a:moveTo>
                  <a:pt x="228600" y="497332"/>
                </a:moveTo>
                <a:lnTo>
                  <a:pt x="201164" y="506731"/>
                </a:lnTo>
                <a:lnTo>
                  <a:pt x="205866" y="520446"/>
                </a:lnTo>
                <a:lnTo>
                  <a:pt x="178434" y="529844"/>
                </a:lnTo>
                <a:lnTo>
                  <a:pt x="224225" y="529844"/>
                </a:lnTo>
                <a:lnTo>
                  <a:pt x="228600" y="497332"/>
                </a:lnTo>
                <a:close/>
              </a:path>
              <a:path w="228600" h="593725">
                <a:moveTo>
                  <a:pt x="27431" y="0"/>
                </a:moveTo>
                <a:lnTo>
                  <a:pt x="0" y="9398"/>
                </a:lnTo>
                <a:lnTo>
                  <a:pt x="173732" y="516129"/>
                </a:lnTo>
                <a:lnTo>
                  <a:pt x="201164" y="506731"/>
                </a:lnTo>
                <a:lnTo>
                  <a:pt x="274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43255" y="3886200"/>
            <a:ext cx="3235960" cy="147828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169545" indent="-78740">
              <a:lnSpc>
                <a:spcPct val="100000"/>
              </a:lnSpc>
              <a:spcBef>
                <a:spcPts val="340"/>
              </a:spcBef>
              <a:buChar char="-"/>
              <a:tabLst>
                <a:tab pos="170180" algn="l"/>
              </a:tabLst>
            </a:pPr>
            <a:r>
              <a:rPr sz="1000" b="1" spc="-5" dirty="0">
                <a:latin typeface="Arial"/>
                <a:cs typeface="Arial"/>
              </a:rPr>
              <a:t>Staff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Section: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S3</a:t>
            </a:r>
            <a:endParaRPr sz="1000">
              <a:latin typeface="Arial"/>
              <a:cs typeface="Arial"/>
            </a:endParaRPr>
          </a:p>
          <a:p>
            <a:pPr marL="169545" indent="-78740">
              <a:lnSpc>
                <a:spcPct val="100000"/>
              </a:lnSpc>
              <a:buChar char="-"/>
              <a:tabLst>
                <a:tab pos="170180" algn="l"/>
              </a:tabLst>
            </a:pPr>
            <a:r>
              <a:rPr sz="1000" b="1" spc="-5" dirty="0">
                <a:latin typeface="Arial"/>
                <a:cs typeface="Arial"/>
              </a:rPr>
              <a:t>Unit: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2-22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</a:t>
            </a:r>
            <a:endParaRPr sz="1000">
              <a:latin typeface="Arial"/>
              <a:cs typeface="Arial"/>
            </a:endParaRPr>
          </a:p>
          <a:p>
            <a:pPr marL="169545" indent="-78740">
              <a:lnSpc>
                <a:spcPct val="100000"/>
              </a:lnSpc>
              <a:spcBef>
                <a:spcPts val="5"/>
              </a:spcBef>
              <a:buChar char="-"/>
              <a:tabLst>
                <a:tab pos="170180" algn="l"/>
              </a:tabLst>
            </a:pPr>
            <a:r>
              <a:rPr sz="1000" b="1" spc="-5" dirty="0">
                <a:latin typeface="Arial"/>
                <a:cs typeface="Arial"/>
              </a:rPr>
              <a:t>Phase: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Phase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III</a:t>
            </a:r>
            <a:r>
              <a:rPr sz="1000" b="1" spc="-10" dirty="0">
                <a:latin typeface="Arial"/>
                <a:cs typeface="Arial"/>
              </a:rPr>
              <a:t> Assault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on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OBJ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DAGGER</a:t>
            </a:r>
            <a:endParaRPr sz="10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-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DTG/Time:</a:t>
            </a:r>
            <a:r>
              <a:rPr sz="1000" b="1" spc="-3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12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0930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SEP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  <a:p>
            <a:pPr marL="169545" indent="-78740">
              <a:lnSpc>
                <a:spcPct val="100000"/>
              </a:lnSpc>
              <a:buChar char="-"/>
              <a:tabLst>
                <a:tab pos="170180" algn="l"/>
              </a:tabLst>
            </a:pPr>
            <a:r>
              <a:rPr sz="1000" b="1" spc="-5" dirty="0">
                <a:latin typeface="Arial"/>
                <a:cs typeface="Arial"/>
              </a:rPr>
              <a:t>Location/Grid: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RP123456</a:t>
            </a:r>
            <a:endParaRPr sz="1000">
              <a:latin typeface="Arial"/>
              <a:cs typeface="Arial"/>
            </a:endParaRPr>
          </a:p>
          <a:p>
            <a:pPr marL="169545" indent="-78740">
              <a:lnSpc>
                <a:spcPct val="100000"/>
              </a:lnSpc>
              <a:buChar char="-"/>
              <a:tabLst>
                <a:tab pos="170180" algn="l"/>
              </a:tabLst>
            </a:pPr>
            <a:r>
              <a:rPr sz="1000" b="1" spc="-5" dirty="0">
                <a:latin typeface="Arial"/>
                <a:cs typeface="Arial"/>
              </a:rPr>
              <a:t>Task: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Clear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enemy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on OBJ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DAGGER</a:t>
            </a:r>
            <a:endParaRPr sz="1000">
              <a:latin typeface="Arial"/>
              <a:cs typeface="Arial"/>
            </a:endParaRPr>
          </a:p>
          <a:p>
            <a:pPr marL="91440" marR="221615">
              <a:lnSpc>
                <a:spcPct val="100000"/>
              </a:lnSpc>
              <a:buChar char="-"/>
              <a:tabLst>
                <a:tab pos="170180" algn="l"/>
              </a:tabLst>
            </a:pPr>
            <a:r>
              <a:rPr sz="1000" b="1" spc="-5" dirty="0">
                <a:latin typeface="Arial"/>
                <a:cs typeface="Arial"/>
              </a:rPr>
              <a:t>Purpose: In order to allow the freedom of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movement</a:t>
            </a:r>
            <a:r>
              <a:rPr sz="1000" b="1" spc="-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of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the main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effort</a:t>
            </a:r>
            <a:r>
              <a:rPr sz="1000" b="1" spc="1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onto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OBJ HAMMER</a:t>
            </a:r>
            <a:endParaRPr sz="1000">
              <a:latin typeface="Arial"/>
              <a:cs typeface="Arial"/>
            </a:endParaRPr>
          </a:p>
          <a:p>
            <a:pPr marL="169545" indent="-78740">
              <a:lnSpc>
                <a:spcPct val="100000"/>
              </a:lnSpc>
              <a:buChar char="-"/>
              <a:tabLst>
                <a:tab pos="170180" algn="l"/>
              </a:tabLst>
            </a:pPr>
            <a:r>
              <a:rPr sz="1000" b="1" spc="-10" dirty="0">
                <a:latin typeface="Arial"/>
                <a:cs typeface="Arial"/>
              </a:rPr>
              <a:t>Activity: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N/A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40967" y="3681476"/>
            <a:ext cx="1076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Staff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Info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Card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75026" y="3955541"/>
            <a:ext cx="372110" cy="186055"/>
          </a:xfrm>
          <a:custGeom>
            <a:avLst/>
            <a:gdLst/>
            <a:ahLst/>
            <a:cxnLst/>
            <a:rect l="l" t="t" r="r" b="b"/>
            <a:pathLst>
              <a:path w="372110" h="186054">
                <a:moveTo>
                  <a:pt x="0" y="103504"/>
                </a:moveTo>
                <a:lnTo>
                  <a:pt x="36575" y="160019"/>
                </a:lnTo>
                <a:lnTo>
                  <a:pt x="141731" y="0"/>
                </a:lnTo>
              </a:path>
              <a:path w="372110" h="186054">
                <a:moveTo>
                  <a:pt x="230124" y="129412"/>
                </a:moveTo>
                <a:lnTo>
                  <a:pt x="266700" y="185927"/>
                </a:lnTo>
                <a:lnTo>
                  <a:pt x="371856" y="2590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572756" y="18288"/>
            <a:ext cx="1499870" cy="46228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20"/>
              </a:spcBef>
            </a:pPr>
            <a:r>
              <a:rPr sz="1200" b="1" spc="-90" dirty="0">
                <a:latin typeface="Arial"/>
                <a:cs typeface="Arial"/>
              </a:rPr>
              <a:t>L</a:t>
            </a:r>
            <a:r>
              <a:rPr sz="1200" b="1" dirty="0">
                <a:latin typeface="Arial"/>
                <a:cs typeface="Arial"/>
              </a:rPr>
              <a:t>TP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TTP</a:t>
            </a:r>
            <a:endParaRPr sz="1200">
              <a:latin typeface="Arial"/>
              <a:cs typeface="Arial"/>
            </a:endParaRPr>
          </a:p>
          <a:p>
            <a:pPr marL="9271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FM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6-0,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Change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849994" y="6574637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72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629" y="2691764"/>
            <a:ext cx="8296275" cy="3495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37795" algn="ctr">
              <a:lnSpc>
                <a:spcPct val="100000"/>
              </a:lnSpc>
              <a:spcBef>
                <a:spcPts val="105"/>
              </a:spcBef>
            </a:pP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24</a:t>
            </a:r>
            <a:r>
              <a:rPr sz="1400" b="1" i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Hours</a:t>
            </a:r>
            <a:r>
              <a:rPr sz="140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Difference!</a:t>
            </a:r>
            <a:endParaRPr sz="1400">
              <a:latin typeface="Arial"/>
              <a:cs typeface="Arial"/>
            </a:endParaRPr>
          </a:p>
          <a:p>
            <a:pPr marL="12700" marR="151765" algn="ctr">
              <a:lnSpc>
                <a:spcPct val="100000"/>
              </a:lnSpc>
            </a:pP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Q:</a:t>
            </a:r>
            <a:r>
              <a:rPr sz="13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How</a:t>
            </a:r>
            <a:r>
              <a:rPr sz="13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do</a:t>
            </a:r>
            <a:r>
              <a:rPr sz="1300" b="1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5" dirty="0">
                <a:solidFill>
                  <a:srgbClr val="FF0000"/>
                </a:solidFill>
                <a:latin typeface="Arial"/>
                <a:cs typeface="Arial"/>
              </a:rPr>
              <a:t>we</a:t>
            </a:r>
            <a:r>
              <a:rPr sz="13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synchronize</a:t>
            </a:r>
            <a:r>
              <a:rPr sz="1300" b="1" spc="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FF0000"/>
                </a:solidFill>
                <a:latin typeface="Arial"/>
                <a:cs typeface="Arial"/>
              </a:rPr>
              <a:t>events</a:t>
            </a:r>
            <a:r>
              <a:rPr sz="1300" b="1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that</a:t>
            </a:r>
            <a:r>
              <a:rPr sz="1300" b="1" spc="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occur</a:t>
            </a:r>
            <a:r>
              <a:rPr sz="1300" b="1" spc="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0000"/>
                </a:solidFill>
                <a:latin typeface="Arial"/>
                <a:cs typeface="Arial"/>
              </a:rPr>
              <a:t>within</a:t>
            </a:r>
            <a:r>
              <a:rPr sz="13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those</a:t>
            </a:r>
            <a:r>
              <a:rPr sz="1300" b="1" spc="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24</a:t>
            </a:r>
            <a:r>
              <a:rPr sz="1300" b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hours</a:t>
            </a:r>
            <a:r>
              <a:rPr sz="1300" b="1" spc="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0000"/>
                </a:solidFill>
                <a:latin typeface="Arial"/>
                <a:cs typeface="Arial"/>
              </a:rPr>
              <a:t>when </a:t>
            </a:r>
            <a:r>
              <a:rPr sz="1300" b="1" spc="5" dirty="0">
                <a:solidFill>
                  <a:srgbClr val="FF0000"/>
                </a:solidFill>
                <a:latin typeface="Arial"/>
                <a:cs typeface="Arial"/>
              </a:rPr>
              <a:t>we</a:t>
            </a:r>
            <a:r>
              <a:rPr sz="13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don’t</a:t>
            </a:r>
            <a:r>
              <a:rPr sz="1300" b="1" spc="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FF0000"/>
                </a:solidFill>
                <a:latin typeface="Arial"/>
                <a:cs typeface="Arial"/>
              </a:rPr>
              <a:t>have</a:t>
            </a:r>
            <a:r>
              <a:rPr sz="1300" b="1" spc="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FF0000"/>
                </a:solidFill>
                <a:latin typeface="Arial"/>
                <a:cs typeface="Arial"/>
              </a:rPr>
              <a:t>enough</a:t>
            </a:r>
            <a:r>
              <a:rPr sz="1300" b="1" spc="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time</a:t>
            </a:r>
            <a:r>
              <a:rPr sz="13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sz="1300" b="1" spc="-3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FF0000"/>
                </a:solidFill>
                <a:latin typeface="Arial"/>
                <a:cs typeface="Arial"/>
              </a:rPr>
              <a:t>war</a:t>
            </a:r>
            <a:r>
              <a:rPr sz="13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game</a:t>
            </a:r>
            <a:r>
              <a:rPr sz="13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those</a:t>
            </a:r>
            <a:r>
              <a:rPr sz="1300" b="1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FF0000"/>
                </a:solidFill>
                <a:latin typeface="Arial"/>
                <a:cs typeface="Arial"/>
              </a:rPr>
              <a:t>events?</a:t>
            </a:r>
            <a:endParaRPr sz="1300">
              <a:latin typeface="Arial"/>
              <a:cs typeface="Arial"/>
            </a:endParaRPr>
          </a:p>
          <a:p>
            <a:pPr marL="134620" indent="-93345">
              <a:lnSpc>
                <a:spcPct val="100000"/>
              </a:lnSpc>
              <a:spcBef>
                <a:spcPts val="910"/>
              </a:spcBef>
              <a:buChar char="-"/>
              <a:tabLst>
                <a:tab pos="134620" algn="l"/>
              </a:tabLst>
            </a:pPr>
            <a:r>
              <a:rPr sz="1200" b="1" dirty="0">
                <a:latin typeface="Arial"/>
                <a:cs typeface="Arial"/>
              </a:rPr>
              <a:t>Prior </a:t>
            </a:r>
            <a:r>
              <a:rPr sz="1200" b="1" spc="-5" dirty="0">
                <a:latin typeface="Arial"/>
                <a:cs typeface="Arial"/>
              </a:rPr>
              <a:t>to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War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Gaming to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XO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informs</a:t>
            </a:r>
            <a:r>
              <a:rPr sz="1200" b="1" spc="-5" dirty="0">
                <a:latin typeface="Arial"/>
                <a:cs typeface="Arial"/>
              </a:rPr>
              <a:t> the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staff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key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events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(turns)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critical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events to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be</a:t>
            </a:r>
            <a:r>
              <a:rPr sz="1200" b="1" spc="5" dirty="0">
                <a:latin typeface="Arial"/>
                <a:cs typeface="Arial"/>
              </a:rPr>
              <a:t> war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gamed.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-"/>
            </a:pPr>
            <a:endParaRPr sz="1250">
              <a:latin typeface="Arial"/>
              <a:cs typeface="Arial"/>
            </a:endParaRPr>
          </a:p>
          <a:p>
            <a:pPr marL="41275" marR="20320">
              <a:lnSpc>
                <a:spcPct val="100000"/>
              </a:lnSpc>
              <a:buChar char="-"/>
              <a:tabLst>
                <a:tab pos="134620" algn="l"/>
              </a:tabLst>
            </a:pPr>
            <a:r>
              <a:rPr sz="1200" b="1" dirty="0">
                <a:latin typeface="Arial"/>
                <a:cs typeface="Arial"/>
              </a:rPr>
              <a:t>For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large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gaps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time</a:t>
            </a:r>
            <a:r>
              <a:rPr sz="1200" b="1" spc="-5" dirty="0">
                <a:latin typeface="Arial"/>
                <a:cs typeface="Arial"/>
              </a:rPr>
              <a:t> that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staff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will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not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war</a:t>
            </a:r>
            <a:r>
              <a:rPr sz="1200" b="1" i="1" spc="-5" dirty="0">
                <a:latin typeface="Arial"/>
                <a:cs typeface="Arial"/>
              </a:rPr>
              <a:t> game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staff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needs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bring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their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assumptions, facts, tasks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that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will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need to occur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within </a:t>
            </a:r>
            <a:r>
              <a:rPr sz="1200" b="1" spc="-5" dirty="0">
                <a:latin typeface="Arial"/>
                <a:cs typeface="Arial"/>
              </a:rPr>
              <a:t>those</a:t>
            </a:r>
            <a:r>
              <a:rPr sz="1200" b="1" dirty="0">
                <a:latin typeface="Arial"/>
                <a:cs typeface="Arial"/>
              </a:rPr>
              <a:t> gaps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that</a:t>
            </a:r>
            <a:r>
              <a:rPr sz="1200" b="1" spc="5" dirty="0">
                <a:latin typeface="Arial"/>
                <a:cs typeface="Arial"/>
              </a:rPr>
              <a:t> will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be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written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 the </a:t>
            </a:r>
            <a:r>
              <a:rPr sz="1200" b="1" spc="-10" dirty="0">
                <a:latin typeface="Arial"/>
                <a:cs typeface="Arial"/>
              </a:rPr>
              <a:t>order.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endParaRPr sz="1250">
              <a:latin typeface="Arial"/>
              <a:cs typeface="Arial"/>
            </a:endParaRPr>
          </a:p>
          <a:p>
            <a:pPr marL="41275" marR="5080">
              <a:lnSpc>
                <a:spcPct val="100000"/>
              </a:lnSpc>
              <a:spcBef>
                <a:spcPts val="5"/>
              </a:spcBef>
              <a:buChar char="-"/>
              <a:tabLst>
                <a:tab pos="134620" algn="l"/>
              </a:tabLst>
            </a:pP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between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critical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events</a:t>
            </a:r>
            <a:r>
              <a:rPr sz="1200" b="1" dirty="0">
                <a:latin typeface="Arial"/>
                <a:cs typeface="Arial"/>
              </a:rPr>
              <a:t> during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war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gaming,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staff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needs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bring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up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their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assumptions,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facts, tasks,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etc. </a:t>
            </a:r>
            <a:r>
              <a:rPr sz="1200" b="1" spc="-3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that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will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occurred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before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or </a:t>
            </a:r>
            <a:r>
              <a:rPr sz="1200" b="1" spc="-5" dirty="0">
                <a:latin typeface="Arial"/>
                <a:cs typeface="Arial"/>
              </a:rPr>
              <a:t>after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this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turn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or </a:t>
            </a:r>
            <a:r>
              <a:rPr sz="1200" b="1" spc="-5" dirty="0">
                <a:latin typeface="Arial"/>
                <a:cs typeface="Arial"/>
              </a:rPr>
              <a:t>before the</a:t>
            </a:r>
            <a:r>
              <a:rPr sz="1200" b="1" dirty="0">
                <a:latin typeface="Arial"/>
                <a:cs typeface="Arial"/>
              </a:rPr>
              <a:t> next </a:t>
            </a:r>
            <a:r>
              <a:rPr sz="1200" b="1" spc="-5" dirty="0">
                <a:latin typeface="Arial"/>
                <a:cs typeface="Arial"/>
              </a:rPr>
              <a:t>turn.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endParaRPr sz="1250">
              <a:latin typeface="Arial"/>
              <a:cs typeface="Arial"/>
            </a:endParaRPr>
          </a:p>
          <a:p>
            <a:pPr marL="41275" marR="88265">
              <a:lnSpc>
                <a:spcPct val="100000"/>
              </a:lnSpc>
              <a:spcBef>
                <a:spcPts val="5"/>
              </a:spcBef>
              <a:buChar char="-"/>
              <a:tabLst>
                <a:tab pos="134620" algn="l"/>
              </a:tabLst>
            </a:pPr>
            <a:r>
              <a:rPr sz="1200" b="1" dirty="0">
                <a:latin typeface="Arial"/>
                <a:cs typeface="Arial"/>
              </a:rPr>
              <a:t>The XO </a:t>
            </a:r>
            <a:r>
              <a:rPr sz="1200" b="1" spc="5" dirty="0">
                <a:latin typeface="Arial"/>
                <a:cs typeface="Arial"/>
              </a:rPr>
              <a:t>will </a:t>
            </a:r>
            <a:r>
              <a:rPr sz="1200" b="1" dirty="0">
                <a:latin typeface="Arial"/>
                <a:cs typeface="Arial"/>
              </a:rPr>
              <a:t>do his best </a:t>
            </a:r>
            <a:r>
              <a:rPr sz="1200" b="1" spc="-5" dirty="0">
                <a:latin typeface="Arial"/>
                <a:cs typeface="Arial"/>
              </a:rPr>
              <a:t>to </a:t>
            </a:r>
            <a:r>
              <a:rPr sz="1200" b="1" dirty="0">
                <a:latin typeface="Arial"/>
                <a:cs typeface="Arial"/>
              </a:rPr>
              <a:t>issue guidance, answer questions, inform </a:t>
            </a:r>
            <a:r>
              <a:rPr sz="1200" b="1" spc="-5" dirty="0">
                <a:latin typeface="Arial"/>
                <a:cs typeface="Arial"/>
              </a:rPr>
              <a:t>staff </a:t>
            </a:r>
            <a:r>
              <a:rPr sz="1200" b="1" dirty="0">
                <a:latin typeface="Arial"/>
                <a:cs typeface="Arial"/>
              </a:rPr>
              <a:t>sections </a:t>
            </a:r>
            <a:r>
              <a:rPr sz="1200" b="1" spc="-5" dirty="0">
                <a:latin typeface="Arial"/>
                <a:cs typeface="Arial"/>
              </a:rPr>
              <a:t>that </a:t>
            </a:r>
            <a:r>
              <a:rPr sz="1200" b="1" dirty="0">
                <a:latin typeface="Arial"/>
                <a:cs typeface="Arial"/>
              </a:rPr>
              <a:t>need to link up, etc. The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staff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then needs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conduct</a:t>
            </a:r>
            <a:r>
              <a:rPr sz="1200" b="1" dirty="0">
                <a:latin typeface="Arial"/>
                <a:cs typeface="Arial"/>
              </a:rPr>
              <a:t> direct </a:t>
            </a:r>
            <a:r>
              <a:rPr sz="1200" b="1" spc="-5" dirty="0">
                <a:latin typeface="Arial"/>
                <a:cs typeface="Arial"/>
              </a:rPr>
              <a:t>staff </a:t>
            </a:r>
            <a:r>
              <a:rPr sz="1200" b="1" dirty="0">
                <a:latin typeface="Arial"/>
                <a:cs typeface="Arial"/>
              </a:rPr>
              <a:t>coordination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after </a:t>
            </a:r>
            <a:r>
              <a:rPr sz="1200" b="1" spc="5" dirty="0">
                <a:latin typeface="Arial"/>
                <a:cs typeface="Arial"/>
              </a:rPr>
              <a:t>war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gaming.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endParaRPr sz="1250">
              <a:latin typeface="Arial"/>
              <a:cs typeface="Arial"/>
            </a:endParaRPr>
          </a:p>
          <a:p>
            <a:pPr marL="134620" indent="-93345">
              <a:lnSpc>
                <a:spcPct val="100000"/>
              </a:lnSpc>
              <a:buChar char="-"/>
              <a:tabLst>
                <a:tab pos="134620" algn="l"/>
              </a:tabLst>
            </a:pPr>
            <a:r>
              <a:rPr sz="1200" b="1" dirty="0">
                <a:latin typeface="Arial"/>
                <a:cs typeface="Arial"/>
              </a:rPr>
              <a:t>Those specified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coordinating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tasks,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not</a:t>
            </a:r>
            <a:r>
              <a:rPr sz="1200" b="1" spc="5" dirty="0">
                <a:latin typeface="Arial"/>
                <a:cs typeface="Arial"/>
              </a:rPr>
              <a:t> war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gamed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still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need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be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placed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dirty="0">
                <a:latin typeface="Arial"/>
                <a:cs typeface="Arial"/>
              </a:rPr>
              <a:t> operations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order.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endParaRPr sz="1250">
              <a:latin typeface="Arial"/>
              <a:cs typeface="Arial"/>
            </a:endParaRPr>
          </a:p>
          <a:p>
            <a:pPr marL="41275" marR="42545">
              <a:lnSpc>
                <a:spcPct val="100000"/>
              </a:lnSpc>
              <a:spcBef>
                <a:spcPts val="5"/>
              </a:spcBef>
              <a:buChar char="-"/>
              <a:tabLst>
                <a:tab pos="134620" algn="l"/>
              </a:tabLst>
            </a:pPr>
            <a:r>
              <a:rPr sz="1200" b="1" spc="-5" dirty="0">
                <a:latin typeface="Arial"/>
                <a:cs typeface="Arial"/>
              </a:rPr>
              <a:t>S3: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35" dirty="0">
                <a:latin typeface="Arial"/>
                <a:cs typeface="Arial"/>
              </a:rPr>
              <a:t>You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will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have</a:t>
            </a:r>
            <a:r>
              <a:rPr sz="1200" b="1" dirty="0">
                <a:latin typeface="Arial"/>
                <a:cs typeface="Arial"/>
              </a:rPr>
              <a:t> to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“reset”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dirty="0">
                <a:latin typeface="Arial"/>
                <a:cs typeface="Arial"/>
              </a:rPr>
              <a:t> icons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on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map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brief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dirty="0">
                <a:latin typeface="Arial"/>
                <a:cs typeface="Arial"/>
              </a:rPr>
              <a:t> staff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what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happen and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where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you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are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space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and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time </a:t>
            </a:r>
            <a:r>
              <a:rPr sz="1200" b="1" spc="5" dirty="0">
                <a:latin typeface="Arial"/>
                <a:cs typeface="Arial"/>
              </a:rPr>
              <a:t>when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jumping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dirty="0">
                <a:latin typeface="Arial"/>
                <a:cs typeface="Arial"/>
              </a:rPr>
              <a:t> next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event.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3585" y="6344818"/>
            <a:ext cx="81730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- WfF Leads need to brief </a:t>
            </a:r>
            <a:r>
              <a:rPr sz="1200" b="1" spc="-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staff on </a:t>
            </a:r>
            <a:r>
              <a:rPr sz="1200" b="1" spc="-5" dirty="0">
                <a:latin typeface="Arial"/>
                <a:cs typeface="Arial"/>
              </a:rPr>
              <a:t>any key events </a:t>
            </a:r>
            <a:r>
              <a:rPr sz="1200" b="1" dirty="0">
                <a:latin typeface="Arial"/>
                <a:cs typeface="Arial"/>
              </a:rPr>
              <a:t>that </a:t>
            </a:r>
            <a:r>
              <a:rPr sz="1200" b="1" spc="-10" dirty="0">
                <a:latin typeface="Arial"/>
                <a:cs typeface="Arial"/>
              </a:rPr>
              <a:t>have </a:t>
            </a:r>
            <a:r>
              <a:rPr sz="1200" b="1" dirty="0">
                <a:latin typeface="Arial"/>
                <a:cs typeface="Arial"/>
              </a:rPr>
              <a:t>occurred, if applicable during </a:t>
            </a:r>
            <a:r>
              <a:rPr sz="1200" b="1" spc="-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time period </a:t>
            </a:r>
            <a:r>
              <a:rPr sz="1200" b="1" spc="-15" dirty="0">
                <a:latin typeface="Arial"/>
                <a:cs typeface="Arial"/>
              </a:rPr>
              <a:t>you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are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skipping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over,</a:t>
            </a:r>
            <a:r>
              <a:rPr sz="1200" b="1" dirty="0">
                <a:latin typeface="Arial"/>
                <a:cs typeface="Arial"/>
              </a:rPr>
              <a:t> i.e.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FSO: </a:t>
            </a:r>
            <a:r>
              <a:rPr sz="1200" b="1" spc="-5" dirty="0">
                <a:latin typeface="Arial"/>
                <a:cs typeface="Arial"/>
              </a:rPr>
              <a:t>any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targets that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have</a:t>
            </a:r>
            <a:r>
              <a:rPr sz="1200" b="1" dirty="0">
                <a:latin typeface="Arial"/>
                <a:cs typeface="Arial"/>
              </a:rPr>
              <a:t> been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fired, ENG: </a:t>
            </a:r>
            <a:r>
              <a:rPr sz="1200" b="1" spc="-5" dirty="0">
                <a:latin typeface="Arial"/>
                <a:cs typeface="Arial"/>
              </a:rPr>
              <a:t>any routes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that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have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been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cleared,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etc.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4222" y="215011"/>
            <a:ext cx="77577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5" dirty="0">
                <a:latin typeface="Arial"/>
                <a:cs typeface="Arial"/>
              </a:rPr>
              <a:t>How</a:t>
            </a:r>
            <a:r>
              <a:rPr sz="2000" i="1" spc="-1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do</a:t>
            </a:r>
            <a:r>
              <a:rPr sz="2000" i="1" spc="5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you synch</a:t>
            </a:r>
            <a:r>
              <a:rPr sz="2000" i="1" spc="-1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the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events</a:t>
            </a:r>
            <a:r>
              <a:rPr sz="2000" i="1" spc="-25" dirty="0">
                <a:latin typeface="Arial"/>
                <a:cs typeface="Arial"/>
              </a:rPr>
              <a:t> </a:t>
            </a:r>
            <a:r>
              <a:rPr sz="2000" i="1" spc="-5" dirty="0">
                <a:latin typeface="Arial"/>
                <a:cs typeface="Arial"/>
              </a:rPr>
              <a:t>you</a:t>
            </a:r>
            <a:r>
              <a:rPr sz="2000" i="1" spc="-20" dirty="0">
                <a:latin typeface="Arial"/>
                <a:cs typeface="Arial"/>
              </a:rPr>
              <a:t> </a:t>
            </a:r>
            <a:r>
              <a:rPr sz="2000" i="1" spc="5" dirty="0">
                <a:latin typeface="Arial"/>
                <a:cs typeface="Arial"/>
              </a:rPr>
              <a:t>don’t</a:t>
            </a:r>
            <a:r>
              <a:rPr sz="2000" i="1" spc="-1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have</a:t>
            </a:r>
            <a:r>
              <a:rPr sz="2000" i="1" spc="-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time</a:t>
            </a:r>
            <a:r>
              <a:rPr sz="2000" i="1" spc="-2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to</a:t>
            </a:r>
            <a:r>
              <a:rPr sz="2000" i="1" spc="-1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war</a:t>
            </a:r>
            <a:r>
              <a:rPr sz="2000" i="1" spc="-2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game?</a:t>
            </a:r>
            <a:endParaRPr sz="20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49249" y="934719"/>
          <a:ext cx="8287384" cy="1614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4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8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6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69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69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12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535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02284">
                <a:tc>
                  <a:txBody>
                    <a:bodyPr/>
                    <a:lstStyle/>
                    <a:p>
                      <a:pPr marL="165100" marR="159385" indent="30480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Battlefield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Frame</a:t>
                      </a:r>
                      <a:r>
                        <a:rPr sz="900" b="1" spc="15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ork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111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5402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Shaping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38150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Shaping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0386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Decisive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Decisive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Event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06425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C2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Air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Assault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434975" marR="429259" indent="16256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Critical</a:t>
                      </a:r>
                      <a:r>
                        <a:rPr sz="900" b="1" spc="2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Event: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Air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Assault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“No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Go”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24840" marR="616585" indent="330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Actions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on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BJ BL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DE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5260" marR="167005" indent="1689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Critical Event: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Commit</a:t>
                      </a:r>
                      <a:r>
                        <a:rPr sz="9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Reserve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Date/Time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3360" marR="206375" indent="-127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Air Assault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Begins: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070200J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571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0815" marR="163195" indent="-127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Air Assault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Complete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070400J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571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165" marR="167640" indent="-254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Truck Infil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Begins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070400J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93040" marR="184150" indent="-254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Truck Infil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Ends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071600J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1454" marR="174625" indent="-304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2-22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ssault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080400JUN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571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8905" marR="91440" indent="-3048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spc="5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-87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ssault 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080800JUN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571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2245" marR="173355" indent="381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Planning Priority 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Reinforce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2-22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then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1-87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OBJ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BLADE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571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571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305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89662">
                      <a:solidFill>
                        <a:srgbClr val="00000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89662">
                      <a:solidFill>
                        <a:srgbClr val="000000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8784463" y="6611213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73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85808" y="6564172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484" y="41148"/>
            <a:ext cx="9022080" cy="6730365"/>
            <a:chOff x="62484" y="41148"/>
            <a:chExt cx="9022080" cy="6730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" y="70103"/>
              <a:ext cx="8964167" cy="66720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962" y="55625"/>
              <a:ext cx="8993505" cy="6701155"/>
            </a:xfrm>
            <a:custGeom>
              <a:avLst/>
              <a:gdLst/>
              <a:ahLst/>
              <a:cxnLst/>
              <a:rect l="l" t="t" r="r" b="b"/>
              <a:pathLst>
                <a:path w="8993505" h="6701155">
                  <a:moveTo>
                    <a:pt x="0" y="6701028"/>
                  </a:moveTo>
                  <a:lnTo>
                    <a:pt x="8993124" y="6701028"/>
                  </a:lnTo>
                  <a:lnTo>
                    <a:pt x="8993124" y="0"/>
                  </a:lnTo>
                  <a:lnTo>
                    <a:pt x="0" y="0"/>
                  </a:lnTo>
                  <a:lnTo>
                    <a:pt x="0" y="6701028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23731" y="6446519"/>
              <a:ext cx="269875" cy="277495"/>
            </a:xfrm>
            <a:custGeom>
              <a:avLst/>
              <a:gdLst/>
              <a:ahLst/>
              <a:cxnLst/>
              <a:rect l="l" t="t" r="r" b="b"/>
              <a:pathLst>
                <a:path w="269875" h="277495">
                  <a:moveTo>
                    <a:pt x="269748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269748" y="277367"/>
                  </a:lnTo>
                  <a:lnTo>
                    <a:pt x="26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603995" y="6490928"/>
            <a:ext cx="110489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4920" y="52527"/>
            <a:ext cx="50247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Enemy</a:t>
            </a:r>
            <a:r>
              <a:rPr sz="2400" dirty="0"/>
              <a:t> </a:t>
            </a:r>
            <a:r>
              <a:rPr sz="2400" spc="-10" dirty="0"/>
              <a:t>Vulnerabilities</a:t>
            </a:r>
            <a:r>
              <a:rPr sz="2400" spc="-30" dirty="0"/>
              <a:t> </a:t>
            </a:r>
            <a:r>
              <a:rPr sz="2400" dirty="0"/>
              <a:t>Matrix</a:t>
            </a:r>
            <a:r>
              <a:rPr sz="2400" spc="-5" dirty="0"/>
              <a:t> (TTP)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7639050" y="122935"/>
            <a:ext cx="12757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As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of: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16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April</a:t>
            </a:r>
            <a:r>
              <a:rPr sz="900" b="1" spc="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2019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.v2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8579" y="717930"/>
            <a:ext cx="64833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Don’t</a:t>
            </a:r>
            <a:r>
              <a:rPr sz="1600" b="1" i="1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10" dirty="0">
                <a:solidFill>
                  <a:srgbClr val="FF0000"/>
                </a:solidFill>
                <a:latin typeface="Arial"/>
                <a:cs typeface="Arial"/>
              </a:rPr>
              <a:t>forget</a:t>
            </a:r>
            <a:r>
              <a:rPr sz="1600" b="1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sz="1600" b="1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confirm</a:t>
            </a:r>
            <a:r>
              <a:rPr sz="1600" b="1" i="1" spc="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10" dirty="0">
                <a:solidFill>
                  <a:srgbClr val="FF0000"/>
                </a:solidFill>
                <a:latin typeface="Arial"/>
                <a:cs typeface="Arial"/>
              </a:rPr>
              <a:t>during</a:t>
            </a:r>
            <a:r>
              <a:rPr sz="1600" b="1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15" dirty="0">
                <a:solidFill>
                  <a:srgbClr val="FF0000"/>
                </a:solidFill>
                <a:latin typeface="Arial"/>
                <a:cs typeface="Arial"/>
              </a:rPr>
              <a:t>War</a:t>
            </a: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 Gaming</a:t>
            </a:r>
            <a:r>
              <a:rPr sz="1600" b="1" i="1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did</a:t>
            </a:r>
            <a:r>
              <a:rPr sz="1600" b="1" i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10" dirty="0">
                <a:solidFill>
                  <a:srgbClr val="FF0000"/>
                </a:solidFill>
                <a:latin typeface="Arial"/>
                <a:cs typeface="Arial"/>
              </a:rPr>
              <a:t>we</a:t>
            </a:r>
            <a:r>
              <a:rPr sz="1600" b="1" i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10" dirty="0">
                <a:solidFill>
                  <a:srgbClr val="FF0000"/>
                </a:solidFill>
                <a:latin typeface="Arial"/>
                <a:cs typeface="Arial"/>
              </a:rPr>
              <a:t>address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all</a:t>
            </a:r>
            <a:r>
              <a:rPr sz="1600" b="1" i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10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1600" b="1" i="1" spc="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enemy</a:t>
            </a:r>
            <a:r>
              <a:rPr sz="1600" b="1" i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vulnerabilities</a:t>
            </a:r>
            <a:r>
              <a:rPr sz="1600" b="1" i="1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10" dirty="0">
                <a:solidFill>
                  <a:srgbClr val="FF0000"/>
                </a:solidFill>
                <a:latin typeface="Arial"/>
                <a:cs typeface="Arial"/>
              </a:rPr>
              <a:t>we</a:t>
            </a:r>
            <a:r>
              <a:rPr sz="1600" b="1" i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identified</a:t>
            </a:r>
            <a:r>
              <a:rPr sz="1600" b="1" i="1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during</a:t>
            </a:r>
            <a:r>
              <a:rPr sz="1600" b="1" i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Mission</a:t>
            </a:r>
            <a:r>
              <a:rPr sz="1600" b="1" i="1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Analysis!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92836" y="1269491"/>
            <a:ext cx="6393815" cy="5113020"/>
            <a:chOff x="592836" y="1269491"/>
            <a:chExt cx="6393815" cy="51130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936" y="1691640"/>
              <a:ext cx="6227064" cy="465277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11886" y="1672589"/>
              <a:ext cx="6265545" cy="4691380"/>
            </a:xfrm>
            <a:custGeom>
              <a:avLst/>
              <a:gdLst/>
              <a:ahLst/>
              <a:cxnLst/>
              <a:rect l="l" t="t" r="r" b="b"/>
              <a:pathLst>
                <a:path w="6265545" h="4691380">
                  <a:moveTo>
                    <a:pt x="0" y="4690872"/>
                  </a:moveTo>
                  <a:lnTo>
                    <a:pt x="6265164" y="4690872"/>
                  </a:lnTo>
                  <a:lnTo>
                    <a:pt x="6265164" y="0"/>
                  </a:lnTo>
                  <a:lnTo>
                    <a:pt x="0" y="0"/>
                  </a:lnTo>
                  <a:lnTo>
                    <a:pt x="0" y="469087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01368" y="1275587"/>
              <a:ext cx="119380" cy="832485"/>
            </a:xfrm>
            <a:custGeom>
              <a:avLst/>
              <a:gdLst/>
              <a:ahLst/>
              <a:cxnLst/>
              <a:rect l="l" t="t" r="r" b="b"/>
              <a:pathLst>
                <a:path w="119380" h="832485">
                  <a:moveTo>
                    <a:pt x="89154" y="0"/>
                  </a:moveTo>
                  <a:lnTo>
                    <a:pt x="29718" y="0"/>
                  </a:lnTo>
                  <a:lnTo>
                    <a:pt x="29718" y="772667"/>
                  </a:lnTo>
                  <a:lnTo>
                    <a:pt x="0" y="772667"/>
                  </a:lnTo>
                  <a:lnTo>
                    <a:pt x="59436" y="832103"/>
                  </a:lnTo>
                  <a:lnTo>
                    <a:pt x="118871" y="772667"/>
                  </a:lnTo>
                  <a:lnTo>
                    <a:pt x="89154" y="772667"/>
                  </a:lnTo>
                  <a:lnTo>
                    <a:pt x="891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01368" y="1275587"/>
              <a:ext cx="119380" cy="832485"/>
            </a:xfrm>
            <a:custGeom>
              <a:avLst/>
              <a:gdLst/>
              <a:ahLst/>
              <a:cxnLst/>
              <a:rect l="l" t="t" r="r" b="b"/>
              <a:pathLst>
                <a:path w="119380" h="832485">
                  <a:moveTo>
                    <a:pt x="0" y="772667"/>
                  </a:moveTo>
                  <a:lnTo>
                    <a:pt x="29718" y="772667"/>
                  </a:lnTo>
                  <a:lnTo>
                    <a:pt x="29718" y="0"/>
                  </a:lnTo>
                  <a:lnTo>
                    <a:pt x="89154" y="0"/>
                  </a:lnTo>
                  <a:lnTo>
                    <a:pt x="89154" y="772667"/>
                  </a:lnTo>
                  <a:lnTo>
                    <a:pt x="118871" y="772667"/>
                  </a:lnTo>
                  <a:lnTo>
                    <a:pt x="59436" y="832103"/>
                  </a:lnTo>
                  <a:lnTo>
                    <a:pt x="0" y="772667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43300" y="2569463"/>
              <a:ext cx="3443604" cy="2157730"/>
            </a:xfrm>
            <a:custGeom>
              <a:avLst/>
              <a:gdLst/>
              <a:ahLst/>
              <a:cxnLst/>
              <a:rect l="l" t="t" r="r" b="b"/>
              <a:pathLst>
                <a:path w="3443604" h="2157729">
                  <a:moveTo>
                    <a:pt x="3433953" y="57912"/>
                  </a:moveTo>
                  <a:lnTo>
                    <a:pt x="173736" y="57912"/>
                  </a:lnTo>
                  <a:lnTo>
                    <a:pt x="173736" y="0"/>
                  </a:lnTo>
                  <a:lnTo>
                    <a:pt x="0" y="86868"/>
                  </a:lnTo>
                  <a:lnTo>
                    <a:pt x="173736" y="173736"/>
                  </a:lnTo>
                  <a:lnTo>
                    <a:pt x="173736" y="115824"/>
                  </a:lnTo>
                  <a:lnTo>
                    <a:pt x="3433953" y="115824"/>
                  </a:lnTo>
                  <a:lnTo>
                    <a:pt x="3433953" y="57912"/>
                  </a:lnTo>
                  <a:close/>
                </a:path>
                <a:path w="3443604" h="2157729">
                  <a:moveTo>
                    <a:pt x="3443351" y="2102739"/>
                  </a:moveTo>
                  <a:lnTo>
                    <a:pt x="173786" y="991654"/>
                  </a:lnTo>
                  <a:lnTo>
                    <a:pt x="176949" y="982357"/>
                  </a:lnTo>
                  <a:lnTo>
                    <a:pt x="192405" y="936879"/>
                  </a:lnTo>
                  <a:lnTo>
                    <a:pt x="0" y="963180"/>
                  </a:lnTo>
                  <a:lnTo>
                    <a:pt x="136525" y="1101344"/>
                  </a:lnTo>
                  <a:lnTo>
                    <a:pt x="155143" y="1046518"/>
                  </a:lnTo>
                  <a:lnTo>
                    <a:pt x="3424682" y="2157603"/>
                  </a:lnTo>
                  <a:lnTo>
                    <a:pt x="3443351" y="21027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056501" y="1807590"/>
            <a:ext cx="169418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6799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If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we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determined </a:t>
            </a:r>
            <a:r>
              <a:rPr sz="1200" b="1" spc="-3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that a Enemy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vulnerability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was </a:t>
            </a:r>
            <a:r>
              <a:rPr sz="1200" b="1" spc="-5" dirty="0">
                <a:latin typeface="Arial"/>
                <a:cs typeface="Arial"/>
              </a:rPr>
              <a:t>a Battalions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responsibility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address, did </a:t>
            </a:r>
            <a:r>
              <a:rPr sz="1200" b="1" spc="10" dirty="0">
                <a:latin typeface="Arial"/>
                <a:cs typeface="Arial"/>
              </a:rPr>
              <a:t>we </a:t>
            </a:r>
            <a:r>
              <a:rPr sz="1200" b="1" spc="-5" dirty="0">
                <a:latin typeface="Arial"/>
                <a:cs typeface="Arial"/>
              </a:rPr>
              <a:t>at </a:t>
            </a:r>
            <a:r>
              <a:rPr sz="1200" b="1" dirty="0">
                <a:latin typeface="Arial"/>
                <a:cs typeface="Arial"/>
              </a:rPr>
              <a:t> Brigade </a:t>
            </a:r>
            <a:r>
              <a:rPr sz="1200" b="1" spc="-5" dirty="0">
                <a:latin typeface="Arial"/>
                <a:cs typeface="Arial"/>
              </a:rPr>
              <a:t>give them the </a:t>
            </a:r>
            <a:r>
              <a:rPr sz="1200" b="1" dirty="0">
                <a:latin typeface="Arial"/>
                <a:cs typeface="Arial"/>
              </a:rPr>
              <a:t> right</a:t>
            </a:r>
            <a:r>
              <a:rPr sz="1200" b="1" spc="-5" dirty="0">
                <a:latin typeface="Arial"/>
                <a:cs typeface="Arial"/>
              </a:rPr>
              <a:t> assets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address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that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vulnerability?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24594" y="6589073"/>
            <a:ext cx="275590" cy="23241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275"/>
              </a:spcBef>
            </a:pPr>
            <a:r>
              <a:rPr sz="1200" b="1" spc="-5" dirty="0">
                <a:latin typeface="Arial"/>
                <a:cs typeface="Arial"/>
              </a:rPr>
              <a:t>74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56501" y="4047235"/>
            <a:ext cx="1826895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0071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If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10" dirty="0">
                <a:latin typeface="Arial"/>
                <a:cs typeface="Arial"/>
              </a:rPr>
              <a:t>we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determined </a:t>
            </a:r>
            <a:r>
              <a:rPr sz="1200" b="1" spc="-3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that </a:t>
            </a:r>
            <a:r>
              <a:rPr sz="1200" b="1" dirty="0">
                <a:latin typeface="Arial"/>
                <a:cs typeface="Arial"/>
              </a:rPr>
              <a:t>a Enemy 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vulnerability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was </a:t>
            </a:r>
            <a:r>
              <a:rPr sz="1200" b="1" spc="-5" dirty="0">
                <a:latin typeface="Arial"/>
                <a:cs typeface="Arial"/>
              </a:rPr>
              <a:t>a Division </a:t>
            </a:r>
            <a:r>
              <a:rPr sz="1200" b="1" dirty="0">
                <a:latin typeface="Arial"/>
                <a:cs typeface="Arial"/>
              </a:rPr>
              <a:t> responsibility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address, did </a:t>
            </a:r>
            <a:r>
              <a:rPr sz="1200" b="1" spc="10" dirty="0">
                <a:latin typeface="Arial"/>
                <a:cs typeface="Arial"/>
              </a:rPr>
              <a:t>we </a:t>
            </a:r>
            <a:r>
              <a:rPr sz="1200" b="1" spc="-5" dirty="0">
                <a:latin typeface="Arial"/>
                <a:cs typeface="Arial"/>
              </a:rPr>
              <a:t>at </a:t>
            </a:r>
            <a:r>
              <a:rPr sz="1200" b="1" dirty="0">
                <a:latin typeface="Arial"/>
                <a:cs typeface="Arial"/>
              </a:rPr>
              <a:t> Brigade </a:t>
            </a:r>
            <a:r>
              <a:rPr sz="1200" b="1" spc="-5" dirty="0">
                <a:latin typeface="Arial"/>
                <a:cs typeface="Arial"/>
              </a:rPr>
              <a:t>conduct the </a:t>
            </a:r>
            <a:r>
              <a:rPr sz="1200" b="1" dirty="0">
                <a:latin typeface="Arial"/>
                <a:cs typeface="Arial"/>
              </a:rPr>
              <a:t> proper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coordination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with </a:t>
            </a:r>
            <a:r>
              <a:rPr sz="1200" b="1" spc="-3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Division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 </a:t>
            </a:r>
            <a:r>
              <a:rPr sz="1200" b="1" spc="-5" dirty="0">
                <a:latin typeface="Arial"/>
                <a:cs typeface="Arial"/>
              </a:rPr>
              <a:t>ensure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they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agree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 </a:t>
            </a:r>
            <a:r>
              <a:rPr sz="1200" b="1" spc="-5" dirty="0">
                <a:latin typeface="Arial"/>
                <a:cs typeface="Arial"/>
              </a:rPr>
              <a:t>address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Arial"/>
                <a:cs typeface="Arial"/>
              </a:rPr>
              <a:t>that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vulnerability?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2431" y="1628013"/>
            <a:ext cx="154876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Arial"/>
                <a:cs typeface="Arial"/>
              </a:rPr>
              <a:t>EN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Force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on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OBJ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5" dirty="0">
                <a:latin typeface="Arial"/>
                <a:cs typeface="Arial"/>
              </a:rPr>
              <a:t>AUDI</a:t>
            </a:r>
            <a:endParaRPr sz="1100">
              <a:latin typeface="Arial"/>
              <a:cs typeface="Arial"/>
            </a:endParaRPr>
          </a:p>
          <a:p>
            <a:pPr marL="172720" indent="-82550">
              <a:lnSpc>
                <a:spcPct val="100000"/>
              </a:lnSpc>
              <a:buChar char="-"/>
              <a:tabLst>
                <a:tab pos="172720" algn="l"/>
              </a:tabLst>
            </a:pPr>
            <a:r>
              <a:rPr sz="1100" b="1" dirty="0">
                <a:latin typeface="Arial"/>
                <a:cs typeface="Arial"/>
              </a:rPr>
              <a:t>2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x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Inf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Companies</a:t>
            </a:r>
            <a:endParaRPr sz="1100">
              <a:latin typeface="Arial"/>
              <a:cs typeface="Arial"/>
            </a:endParaRPr>
          </a:p>
          <a:p>
            <a:pPr marL="172720" indent="-82550">
              <a:lnSpc>
                <a:spcPct val="100000"/>
              </a:lnSpc>
              <a:buChar char="-"/>
              <a:tabLst>
                <a:tab pos="172720" algn="l"/>
              </a:tabLst>
            </a:pPr>
            <a:r>
              <a:rPr sz="1100" b="1" dirty="0">
                <a:latin typeface="Arial"/>
                <a:cs typeface="Arial"/>
              </a:rPr>
              <a:t>70%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strength</a:t>
            </a:r>
            <a:endParaRPr sz="1100">
              <a:latin typeface="Arial"/>
              <a:cs typeface="Arial"/>
            </a:endParaRPr>
          </a:p>
          <a:p>
            <a:pPr marL="172720" indent="-82550">
              <a:lnSpc>
                <a:spcPct val="100000"/>
              </a:lnSpc>
              <a:buChar char="-"/>
              <a:tabLst>
                <a:tab pos="172720" algn="l"/>
              </a:tabLst>
            </a:pPr>
            <a:r>
              <a:rPr sz="1100" b="1" dirty="0">
                <a:latin typeface="Arial"/>
                <a:cs typeface="Arial"/>
              </a:rPr>
              <a:t>In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Hasty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Defense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28238" y="1980438"/>
            <a:ext cx="1484630" cy="498475"/>
          </a:xfrm>
          <a:custGeom>
            <a:avLst/>
            <a:gdLst/>
            <a:ahLst/>
            <a:cxnLst/>
            <a:rect l="l" t="t" r="r" b="b"/>
            <a:pathLst>
              <a:path w="1484629" h="498475">
                <a:moveTo>
                  <a:pt x="0" y="249174"/>
                </a:moveTo>
                <a:lnTo>
                  <a:pt x="249174" y="0"/>
                </a:lnTo>
                <a:lnTo>
                  <a:pt x="249174" y="124587"/>
                </a:lnTo>
                <a:lnTo>
                  <a:pt x="1484376" y="124587"/>
                </a:lnTo>
                <a:lnTo>
                  <a:pt x="1484376" y="373761"/>
                </a:lnTo>
                <a:lnTo>
                  <a:pt x="249174" y="373761"/>
                </a:lnTo>
                <a:lnTo>
                  <a:pt x="249174" y="498348"/>
                </a:lnTo>
                <a:lnTo>
                  <a:pt x="0" y="249174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979286" y="1924304"/>
            <a:ext cx="2492375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Arial"/>
                <a:cs typeface="Arial"/>
              </a:rPr>
              <a:t>Friendly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Force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is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10" dirty="0">
                <a:latin typeface="Arial"/>
                <a:cs typeface="Arial"/>
              </a:rPr>
              <a:t>1</a:t>
            </a:r>
            <a:r>
              <a:rPr sz="1050" b="1" spc="15" baseline="27777" dirty="0">
                <a:latin typeface="Arial"/>
                <a:cs typeface="Arial"/>
              </a:rPr>
              <a:t>st</a:t>
            </a:r>
            <a:r>
              <a:rPr sz="1050" b="1" spc="172" baseline="27777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Bn,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501</a:t>
            </a:r>
            <a:r>
              <a:rPr sz="1050" b="1" baseline="27777" dirty="0">
                <a:latin typeface="Arial"/>
                <a:cs typeface="Arial"/>
              </a:rPr>
              <a:t>st</a:t>
            </a:r>
            <a:endParaRPr sz="1050" baseline="27777">
              <a:latin typeface="Arial"/>
              <a:cs typeface="Arial"/>
            </a:endParaRPr>
          </a:p>
          <a:p>
            <a:pPr marL="198120" indent="-82550">
              <a:lnSpc>
                <a:spcPct val="100000"/>
              </a:lnSpc>
              <a:buChar char="-"/>
              <a:tabLst>
                <a:tab pos="198120" algn="l"/>
              </a:tabLst>
            </a:pPr>
            <a:r>
              <a:rPr sz="1100" b="1" spc="-5" dirty="0">
                <a:latin typeface="Arial"/>
                <a:cs typeface="Arial"/>
              </a:rPr>
              <a:t>Total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Assigned: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575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pax</a:t>
            </a:r>
            <a:endParaRPr sz="1100">
              <a:latin typeface="Arial"/>
              <a:cs typeface="Arial"/>
            </a:endParaRPr>
          </a:p>
          <a:p>
            <a:pPr marL="198120" indent="-82550">
              <a:lnSpc>
                <a:spcPct val="100000"/>
              </a:lnSpc>
              <a:buChar char="-"/>
              <a:tabLst>
                <a:tab pos="198120" algn="l"/>
              </a:tabLst>
            </a:pPr>
            <a:r>
              <a:rPr sz="1100" b="1" spc="-5" dirty="0">
                <a:latin typeface="Arial"/>
                <a:cs typeface="Arial"/>
              </a:rPr>
              <a:t>Total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Assaulting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OBJ: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375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pax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80681" y="5858662"/>
            <a:ext cx="142113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179705">
              <a:lnSpc>
                <a:spcPct val="100000"/>
              </a:lnSpc>
              <a:spcBef>
                <a:spcPts val="95"/>
              </a:spcBef>
            </a:pPr>
            <a:r>
              <a:rPr sz="1000" b="1" spc="5" dirty="0">
                <a:latin typeface="Arial"/>
                <a:cs typeface="Arial"/>
              </a:rPr>
              <a:t>2</a:t>
            </a:r>
            <a:r>
              <a:rPr sz="975" b="1" spc="7" baseline="25641" dirty="0">
                <a:latin typeface="Arial"/>
                <a:cs typeface="Arial"/>
              </a:rPr>
              <a:t>nd</a:t>
            </a:r>
            <a:r>
              <a:rPr sz="975" b="1" spc="15" baseline="2564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Bn, </a:t>
            </a:r>
            <a:r>
              <a:rPr sz="1000" b="1" spc="5" dirty="0">
                <a:latin typeface="Arial"/>
                <a:cs typeface="Arial"/>
              </a:rPr>
              <a:t>22</a:t>
            </a:r>
            <a:r>
              <a:rPr sz="975" b="1" spc="7" baseline="25641" dirty="0">
                <a:latin typeface="Arial"/>
                <a:cs typeface="Arial"/>
              </a:rPr>
              <a:t>nd</a:t>
            </a:r>
            <a:r>
              <a:rPr sz="975" b="1" spc="15" baseline="2564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INF </a:t>
            </a:r>
            <a:r>
              <a:rPr sz="1000" b="1" dirty="0">
                <a:latin typeface="Arial"/>
                <a:cs typeface="Arial"/>
              </a:rPr>
              <a:t> Total</a:t>
            </a:r>
            <a:r>
              <a:rPr sz="1000" b="1" spc="-5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Assigned:</a:t>
            </a:r>
            <a:r>
              <a:rPr sz="1000" b="1" spc="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440</a:t>
            </a:r>
            <a:endParaRPr sz="10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</a:pPr>
            <a:r>
              <a:rPr sz="1000" b="1" dirty="0">
                <a:latin typeface="Arial"/>
                <a:cs typeface="Arial"/>
              </a:rPr>
              <a:t>Total</a:t>
            </a:r>
            <a:r>
              <a:rPr sz="1000" b="1" spc="-40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AASLT</a:t>
            </a:r>
            <a:r>
              <a:rPr sz="1000" b="1" spc="3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OBJ: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300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0050" y="3633978"/>
            <a:ext cx="8470265" cy="0"/>
          </a:xfrm>
          <a:custGeom>
            <a:avLst/>
            <a:gdLst/>
            <a:ahLst/>
            <a:cxnLst/>
            <a:rect l="l" t="t" r="r" b="b"/>
            <a:pathLst>
              <a:path w="8470265">
                <a:moveTo>
                  <a:pt x="0" y="0"/>
                </a:moveTo>
                <a:lnTo>
                  <a:pt x="8470011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45563" y="45847"/>
            <a:ext cx="50888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/>
              <a:t>War</a:t>
            </a:r>
            <a:r>
              <a:rPr sz="2000" spc="-35" dirty="0"/>
              <a:t> </a:t>
            </a:r>
            <a:r>
              <a:rPr sz="2000" dirty="0"/>
              <a:t>Gaming</a:t>
            </a:r>
            <a:r>
              <a:rPr sz="2000" spc="-25" dirty="0"/>
              <a:t> </a:t>
            </a:r>
            <a:r>
              <a:rPr sz="2000" dirty="0"/>
              <a:t>Battle</a:t>
            </a:r>
            <a:r>
              <a:rPr sz="2000" spc="-55" dirty="0"/>
              <a:t> </a:t>
            </a:r>
            <a:r>
              <a:rPr sz="2000" dirty="0"/>
              <a:t>Casualty</a:t>
            </a:r>
            <a:r>
              <a:rPr sz="2000" spc="-35" dirty="0"/>
              <a:t> </a:t>
            </a:r>
            <a:r>
              <a:rPr sz="2000" dirty="0"/>
              <a:t>Estimate</a:t>
            </a:r>
            <a:r>
              <a:rPr sz="2000" spc="-50" dirty="0"/>
              <a:t> </a:t>
            </a:r>
            <a:r>
              <a:rPr sz="2000" dirty="0"/>
              <a:t>TTP</a:t>
            </a:r>
            <a:endParaRPr sz="2000"/>
          </a:p>
        </p:txBody>
      </p:sp>
      <p:grpSp>
        <p:nvGrpSpPr>
          <p:cNvPr id="8" name="object 8"/>
          <p:cNvGrpSpPr/>
          <p:nvPr/>
        </p:nvGrpSpPr>
        <p:grpSpPr>
          <a:xfrm>
            <a:off x="5132832" y="2031492"/>
            <a:ext cx="327660" cy="264160"/>
            <a:chOff x="5132832" y="2031492"/>
            <a:chExt cx="327660" cy="264160"/>
          </a:xfrm>
        </p:grpSpPr>
        <p:sp>
          <p:nvSpPr>
            <p:cNvPr id="9" name="object 9"/>
            <p:cNvSpPr/>
            <p:nvPr/>
          </p:nvSpPr>
          <p:spPr>
            <a:xfrm>
              <a:off x="5138928" y="2098548"/>
              <a:ext cx="315595" cy="190500"/>
            </a:xfrm>
            <a:custGeom>
              <a:avLst/>
              <a:gdLst/>
              <a:ahLst/>
              <a:cxnLst/>
              <a:rect l="l" t="t" r="r" b="b"/>
              <a:pathLst>
                <a:path w="315595" h="190500">
                  <a:moveTo>
                    <a:pt x="0" y="190500"/>
                  </a:moveTo>
                  <a:lnTo>
                    <a:pt x="315467" y="190500"/>
                  </a:lnTo>
                  <a:lnTo>
                    <a:pt x="315467" y="0"/>
                  </a:lnTo>
                  <a:lnTo>
                    <a:pt x="0" y="0"/>
                  </a:lnTo>
                  <a:lnTo>
                    <a:pt x="0" y="1905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38928" y="2037588"/>
              <a:ext cx="316230" cy="251460"/>
            </a:xfrm>
            <a:custGeom>
              <a:avLst/>
              <a:gdLst/>
              <a:ahLst/>
              <a:cxnLst/>
              <a:rect l="l" t="t" r="r" b="b"/>
              <a:pathLst>
                <a:path w="316229" h="251460">
                  <a:moveTo>
                    <a:pt x="0" y="60960"/>
                  </a:moveTo>
                  <a:lnTo>
                    <a:pt x="315849" y="251333"/>
                  </a:lnTo>
                </a:path>
                <a:path w="316229" h="251460">
                  <a:moveTo>
                    <a:pt x="0" y="251333"/>
                  </a:moveTo>
                  <a:lnTo>
                    <a:pt x="315849" y="60960"/>
                  </a:lnTo>
                </a:path>
                <a:path w="316229" h="251460">
                  <a:moveTo>
                    <a:pt x="172212" y="0"/>
                  </a:moveTo>
                  <a:lnTo>
                    <a:pt x="172212" y="61595"/>
                  </a:lnTo>
                </a:path>
                <a:path w="316229" h="251460">
                  <a:moveTo>
                    <a:pt x="147827" y="0"/>
                  </a:moveTo>
                  <a:lnTo>
                    <a:pt x="147827" y="61595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65420" y="2037588"/>
              <a:ext cx="64135" cy="60960"/>
            </a:xfrm>
            <a:custGeom>
              <a:avLst/>
              <a:gdLst/>
              <a:ahLst/>
              <a:cxnLst/>
              <a:rect l="l" t="t" r="r" b="b"/>
              <a:pathLst>
                <a:path w="64135" h="60960">
                  <a:moveTo>
                    <a:pt x="0" y="60960"/>
                  </a:moveTo>
                  <a:lnTo>
                    <a:pt x="64008" y="60960"/>
                  </a:lnTo>
                  <a:lnTo>
                    <a:pt x="64008" y="0"/>
                  </a:lnTo>
                  <a:lnTo>
                    <a:pt x="0" y="0"/>
                  </a:lnTo>
                  <a:lnTo>
                    <a:pt x="0" y="6096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022341" y="2094357"/>
            <a:ext cx="738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1200" b="1" spc="-5" dirty="0">
                <a:latin typeface="Arial"/>
                <a:cs typeface="Arial"/>
              </a:rPr>
              <a:t>1	501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54728" y="2501900"/>
            <a:ext cx="42818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Common</a:t>
            </a:r>
            <a:r>
              <a:rPr sz="1200" b="1" u="sng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Mistakes</a:t>
            </a:r>
            <a:r>
              <a:rPr sz="1200" b="1" dirty="0">
                <a:latin typeface="Arial"/>
                <a:cs typeface="Arial"/>
              </a:rPr>
              <a:t>:</a:t>
            </a:r>
            <a:endParaRPr sz="1200">
              <a:latin typeface="Arial"/>
              <a:cs typeface="Arial"/>
            </a:endParaRPr>
          </a:p>
          <a:p>
            <a:pPr marL="12700" marR="5080" indent="85090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- S1/MEDO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will</a:t>
            </a:r>
            <a:r>
              <a:rPr sz="1200" b="1" i="1" spc="-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input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into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 </a:t>
            </a:r>
            <a:r>
              <a:rPr sz="1200" b="1" i="1" dirty="0">
                <a:latin typeface="Arial"/>
                <a:cs typeface="Arial"/>
              </a:rPr>
              <a:t>casualty</a:t>
            </a:r>
            <a:r>
              <a:rPr sz="1200" b="1" i="1" spc="-4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calculator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</a:t>
            </a:r>
            <a:r>
              <a:rPr sz="1200" b="1" i="1" spc="-1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units </a:t>
            </a:r>
            <a:r>
              <a:rPr sz="1200" b="1" i="1" spc="-3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“assigned”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strength.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They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should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put</a:t>
            </a:r>
            <a:r>
              <a:rPr sz="1200" b="1" i="1" spc="2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into</a:t>
            </a:r>
            <a:r>
              <a:rPr sz="1200" b="1" i="1" spc="2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system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 </a:t>
            </a:r>
            <a:r>
              <a:rPr sz="1200" b="1" i="1" dirty="0">
                <a:latin typeface="Arial"/>
                <a:cs typeface="Arial"/>
              </a:rPr>
              <a:t> number of </a:t>
            </a:r>
            <a:r>
              <a:rPr sz="1200" b="1" i="1" spc="-5" dirty="0">
                <a:latin typeface="Arial"/>
                <a:cs typeface="Arial"/>
              </a:rPr>
              <a:t>troops </a:t>
            </a:r>
            <a:r>
              <a:rPr sz="1200" b="1" i="1" dirty="0">
                <a:latin typeface="Arial"/>
                <a:cs typeface="Arial"/>
              </a:rPr>
              <a:t>actually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“assaulting”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 </a:t>
            </a:r>
            <a:r>
              <a:rPr sz="1200" b="1" i="1" dirty="0">
                <a:latin typeface="Arial"/>
                <a:cs typeface="Arial"/>
              </a:rPr>
              <a:t>objective.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7723" y="2735326"/>
            <a:ext cx="327215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Common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Mistakes:</a:t>
            </a:r>
            <a:endParaRPr sz="1200">
              <a:latin typeface="Arial"/>
              <a:cs typeface="Arial"/>
            </a:endParaRPr>
          </a:p>
          <a:p>
            <a:pPr marL="12700" marR="5080" indent="85090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- S1/MEDO will forget to calculate </a:t>
            </a:r>
            <a:r>
              <a:rPr sz="1200" b="1" i="1" spc="-5" dirty="0">
                <a:latin typeface="Arial"/>
                <a:cs typeface="Arial"/>
              </a:rPr>
              <a:t>that the </a:t>
            </a:r>
            <a:r>
              <a:rPr sz="1200" b="1" i="1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enemy </a:t>
            </a:r>
            <a:r>
              <a:rPr sz="1200" b="1" i="1" dirty="0">
                <a:latin typeface="Arial"/>
                <a:cs typeface="Arial"/>
              </a:rPr>
              <a:t>is only </a:t>
            </a:r>
            <a:r>
              <a:rPr sz="1200" b="1" i="1" spc="-5" dirty="0">
                <a:latin typeface="Arial"/>
                <a:cs typeface="Arial"/>
              </a:rPr>
              <a:t>at 70% strength </a:t>
            </a:r>
            <a:r>
              <a:rPr sz="1200" b="1" i="1" dirty="0">
                <a:latin typeface="Arial"/>
                <a:cs typeface="Arial"/>
              </a:rPr>
              <a:t>and will put in </a:t>
            </a:r>
            <a:r>
              <a:rPr sz="1200" b="1" i="1" spc="-32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a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enemy</a:t>
            </a:r>
            <a:r>
              <a:rPr sz="1200" b="1" i="1" spc="-2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assigned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strength</a:t>
            </a:r>
            <a:r>
              <a:rPr sz="1200" b="1" i="1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at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100%.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37659" y="5985992"/>
            <a:ext cx="793750" cy="661670"/>
            <a:chOff x="4137659" y="5985992"/>
            <a:chExt cx="793750" cy="66167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2134" y="6156604"/>
              <a:ext cx="201802" cy="17344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387087" y="6283287"/>
              <a:ext cx="396875" cy="248920"/>
            </a:xfrm>
            <a:custGeom>
              <a:avLst/>
              <a:gdLst/>
              <a:ahLst/>
              <a:cxnLst/>
              <a:rect l="l" t="t" r="r" b="b"/>
              <a:pathLst>
                <a:path w="396875" h="248920">
                  <a:moveTo>
                    <a:pt x="19685" y="141363"/>
                  </a:moveTo>
                  <a:lnTo>
                    <a:pt x="0" y="151244"/>
                  </a:lnTo>
                  <a:lnTo>
                    <a:pt x="48895" y="248729"/>
                  </a:lnTo>
                  <a:lnTo>
                    <a:pt x="68579" y="238836"/>
                  </a:lnTo>
                  <a:lnTo>
                    <a:pt x="47244" y="196214"/>
                  </a:lnTo>
                  <a:lnTo>
                    <a:pt x="80105" y="179730"/>
                  </a:lnTo>
                  <a:lnTo>
                    <a:pt x="38988" y="179730"/>
                  </a:lnTo>
                  <a:lnTo>
                    <a:pt x="19685" y="141363"/>
                  </a:lnTo>
                  <a:close/>
                </a:path>
                <a:path w="396875" h="248920">
                  <a:moveTo>
                    <a:pt x="110413" y="176847"/>
                  </a:moveTo>
                  <a:lnTo>
                    <a:pt x="85851" y="176847"/>
                  </a:lnTo>
                  <a:lnTo>
                    <a:pt x="107187" y="219468"/>
                  </a:lnTo>
                  <a:lnTo>
                    <a:pt x="126873" y="209575"/>
                  </a:lnTo>
                  <a:lnTo>
                    <a:pt x="110413" y="176847"/>
                  </a:lnTo>
                  <a:close/>
                </a:path>
                <a:path w="396875" h="248920">
                  <a:moveTo>
                    <a:pt x="181139" y="125069"/>
                  </a:moveTo>
                  <a:lnTo>
                    <a:pt x="152653" y="125069"/>
                  </a:lnTo>
                  <a:lnTo>
                    <a:pt x="157734" y="126352"/>
                  </a:lnTo>
                  <a:lnTo>
                    <a:pt x="159892" y="128460"/>
                  </a:lnTo>
                  <a:lnTo>
                    <a:pt x="161689" y="132092"/>
                  </a:lnTo>
                  <a:lnTo>
                    <a:pt x="162560" y="133921"/>
                  </a:lnTo>
                  <a:lnTo>
                    <a:pt x="160020" y="137032"/>
                  </a:lnTo>
                  <a:lnTo>
                    <a:pt x="154686" y="141592"/>
                  </a:lnTo>
                  <a:lnTo>
                    <a:pt x="140970" y="152120"/>
                  </a:lnTo>
                  <a:lnTo>
                    <a:pt x="136651" y="156057"/>
                  </a:lnTo>
                  <a:lnTo>
                    <a:pt x="134112" y="159448"/>
                  </a:lnTo>
                  <a:lnTo>
                    <a:pt x="131445" y="162839"/>
                  </a:lnTo>
                  <a:lnTo>
                    <a:pt x="130048" y="166573"/>
                  </a:lnTo>
                  <a:lnTo>
                    <a:pt x="129666" y="170649"/>
                  </a:lnTo>
                  <a:lnTo>
                    <a:pt x="129412" y="174739"/>
                  </a:lnTo>
                  <a:lnTo>
                    <a:pt x="130175" y="178765"/>
                  </a:lnTo>
                  <a:lnTo>
                    <a:pt x="135254" y="188785"/>
                  </a:lnTo>
                  <a:lnTo>
                    <a:pt x="139826" y="192722"/>
                  </a:lnTo>
                  <a:lnTo>
                    <a:pt x="152146" y="196405"/>
                  </a:lnTo>
                  <a:lnTo>
                    <a:pt x="158876" y="195503"/>
                  </a:lnTo>
                  <a:lnTo>
                    <a:pt x="166115" y="191846"/>
                  </a:lnTo>
                  <a:lnTo>
                    <a:pt x="170307" y="189776"/>
                  </a:lnTo>
                  <a:lnTo>
                    <a:pt x="173736" y="187058"/>
                  </a:lnTo>
                  <a:lnTo>
                    <a:pt x="176657" y="183680"/>
                  </a:lnTo>
                  <a:lnTo>
                    <a:pt x="179450" y="180301"/>
                  </a:lnTo>
                  <a:lnTo>
                    <a:pt x="180927" y="177685"/>
                  </a:lnTo>
                  <a:lnTo>
                    <a:pt x="159131" y="177685"/>
                  </a:lnTo>
                  <a:lnTo>
                    <a:pt x="153288" y="175831"/>
                  </a:lnTo>
                  <a:lnTo>
                    <a:pt x="151257" y="174066"/>
                  </a:lnTo>
                  <a:lnTo>
                    <a:pt x="149860" y="171449"/>
                  </a:lnTo>
                  <a:lnTo>
                    <a:pt x="148589" y="168782"/>
                  </a:lnTo>
                  <a:lnTo>
                    <a:pt x="148716" y="165976"/>
                  </a:lnTo>
                  <a:lnTo>
                    <a:pt x="163449" y="150939"/>
                  </a:lnTo>
                  <a:lnTo>
                    <a:pt x="166750" y="148081"/>
                  </a:lnTo>
                  <a:lnTo>
                    <a:pt x="168783" y="146088"/>
                  </a:lnTo>
                  <a:lnTo>
                    <a:pt x="191493" y="146088"/>
                  </a:lnTo>
                  <a:lnTo>
                    <a:pt x="181139" y="125069"/>
                  </a:lnTo>
                  <a:close/>
                </a:path>
                <a:path w="396875" h="248920">
                  <a:moveTo>
                    <a:pt x="77850" y="112102"/>
                  </a:moveTo>
                  <a:lnTo>
                    <a:pt x="58292" y="121983"/>
                  </a:lnTo>
                  <a:lnTo>
                    <a:pt x="77470" y="160350"/>
                  </a:lnTo>
                  <a:lnTo>
                    <a:pt x="38988" y="179730"/>
                  </a:lnTo>
                  <a:lnTo>
                    <a:pt x="80105" y="179730"/>
                  </a:lnTo>
                  <a:lnTo>
                    <a:pt x="85851" y="176847"/>
                  </a:lnTo>
                  <a:lnTo>
                    <a:pt x="110413" y="176847"/>
                  </a:lnTo>
                  <a:lnTo>
                    <a:pt x="77850" y="112102"/>
                  </a:lnTo>
                  <a:close/>
                </a:path>
                <a:path w="396875" h="248920">
                  <a:moveTo>
                    <a:pt x="202585" y="171551"/>
                  </a:moveTo>
                  <a:lnTo>
                    <a:pt x="183387" y="171551"/>
                  </a:lnTo>
                  <a:lnTo>
                    <a:pt x="183641" y="171830"/>
                  </a:lnTo>
                  <a:lnTo>
                    <a:pt x="184276" y="172453"/>
                  </a:lnTo>
                  <a:lnTo>
                    <a:pt x="187071" y="175488"/>
                  </a:lnTo>
                  <a:lnTo>
                    <a:pt x="188595" y="177025"/>
                  </a:lnTo>
                  <a:lnTo>
                    <a:pt x="189737" y="178028"/>
                  </a:lnTo>
                  <a:lnTo>
                    <a:pt x="202585" y="171551"/>
                  </a:lnTo>
                  <a:close/>
                </a:path>
                <a:path w="396875" h="248920">
                  <a:moveTo>
                    <a:pt x="191493" y="146088"/>
                  </a:moveTo>
                  <a:lnTo>
                    <a:pt x="168783" y="146088"/>
                  </a:lnTo>
                  <a:lnTo>
                    <a:pt x="170561" y="149809"/>
                  </a:lnTo>
                  <a:lnTo>
                    <a:pt x="172847" y="154279"/>
                  </a:lnTo>
                  <a:lnTo>
                    <a:pt x="174116" y="157441"/>
                  </a:lnTo>
                  <a:lnTo>
                    <a:pt x="174528" y="159448"/>
                  </a:lnTo>
                  <a:lnTo>
                    <a:pt x="175006" y="162077"/>
                  </a:lnTo>
                  <a:lnTo>
                    <a:pt x="174498" y="164884"/>
                  </a:lnTo>
                  <a:lnTo>
                    <a:pt x="171202" y="171449"/>
                  </a:lnTo>
                  <a:lnTo>
                    <a:pt x="168528" y="174180"/>
                  </a:lnTo>
                  <a:lnTo>
                    <a:pt x="165100" y="175882"/>
                  </a:lnTo>
                  <a:lnTo>
                    <a:pt x="162178" y="177393"/>
                  </a:lnTo>
                  <a:lnTo>
                    <a:pt x="159131" y="177685"/>
                  </a:lnTo>
                  <a:lnTo>
                    <a:pt x="180927" y="177685"/>
                  </a:lnTo>
                  <a:lnTo>
                    <a:pt x="181737" y="176250"/>
                  </a:lnTo>
                  <a:lnTo>
                    <a:pt x="183387" y="171551"/>
                  </a:lnTo>
                  <a:lnTo>
                    <a:pt x="202585" y="171551"/>
                  </a:lnTo>
                  <a:lnTo>
                    <a:pt x="208152" y="168744"/>
                  </a:lnTo>
                  <a:lnTo>
                    <a:pt x="204850" y="166192"/>
                  </a:lnTo>
                  <a:lnTo>
                    <a:pt x="202184" y="163601"/>
                  </a:lnTo>
                  <a:lnTo>
                    <a:pt x="200025" y="160947"/>
                  </a:lnTo>
                  <a:lnTo>
                    <a:pt x="197992" y="158305"/>
                  </a:lnTo>
                  <a:lnTo>
                    <a:pt x="195325" y="153873"/>
                  </a:lnTo>
                  <a:lnTo>
                    <a:pt x="191493" y="146088"/>
                  </a:lnTo>
                  <a:close/>
                </a:path>
                <a:path w="396875" h="248920">
                  <a:moveTo>
                    <a:pt x="196596" y="86131"/>
                  </a:moveTo>
                  <a:lnTo>
                    <a:pt x="178435" y="95249"/>
                  </a:lnTo>
                  <a:lnTo>
                    <a:pt x="236220" y="154647"/>
                  </a:lnTo>
                  <a:lnTo>
                    <a:pt x="254381" y="145529"/>
                  </a:lnTo>
                  <a:lnTo>
                    <a:pt x="250233" y="125768"/>
                  </a:lnTo>
                  <a:lnTo>
                    <a:pt x="233033" y="125755"/>
                  </a:lnTo>
                  <a:lnTo>
                    <a:pt x="196596" y="86131"/>
                  </a:lnTo>
                  <a:close/>
                </a:path>
                <a:path w="396875" h="248920">
                  <a:moveTo>
                    <a:pt x="163322" y="107022"/>
                  </a:moveTo>
                  <a:lnTo>
                    <a:pt x="153162" y="107175"/>
                  </a:lnTo>
                  <a:lnTo>
                    <a:pt x="146431" y="109308"/>
                  </a:lnTo>
                  <a:lnTo>
                    <a:pt x="138175" y="113499"/>
                  </a:lnTo>
                  <a:lnTo>
                    <a:pt x="128904" y="118109"/>
                  </a:lnTo>
                  <a:lnTo>
                    <a:pt x="122809" y="123215"/>
                  </a:lnTo>
                  <a:lnTo>
                    <a:pt x="119887" y="128841"/>
                  </a:lnTo>
                  <a:lnTo>
                    <a:pt x="116839" y="134454"/>
                  </a:lnTo>
                  <a:lnTo>
                    <a:pt x="116252" y="139623"/>
                  </a:lnTo>
                  <a:lnTo>
                    <a:pt x="116162" y="141592"/>
                  </a:lnTo>
                  <a:lnTo>
                    <a:pt x="117601" y="148945"/>
                  </a:lnTo>
                  <a:lnTo>
                    <a:pt x="136144" y="143484"/>
                  </a:lnTo>
                  <a:lnTo>
                    <a:pt x="135636" y="139623"/>
                  </a:lnTo>
                  <a:lnTo>
                    <a:pt x="136016" y="136575"/>
                  </a:lnTo>
                  <a:lnTo>
                    <a:pt x="137160" y="134327"/>
                  </a:lnTo>
                  <a:lnTo>
                    <a:pt x="138429" y="132092"/>
                  </a:lnTo>
                  <a:lnTo>
                    <a:pt x="140588" y="130136"/>
                  </a:lnTo>
                  <a:lnTo>
                    <a:pt x="144017" y="128460"/>
                  </a:lnTo>
                  <a:lnTo>
                    <a:pt x="148844" y="125983"/>
                  </a:lnTo>
                  <a:lnTo>
                    <a:pt x="152653" y="125069"/>
                  </a:lnTo>
                  <a:lnTo>
                    <a:pt x="181139" y="125069"/>
                  </a:lnTo>
                  <a:lnTo>
                    <a:pt x="177419" y="117652"/>
                  </a:lnTo>
                  <a:lnTo>
                    <a:pt x="173862" y="112496"/>
                  </a:lnTo>
                  <a:lnTo>
                    <a:pt x="170561" y="110286"/>
                  </a:lnTo>
                  <a:lnTo>
                    <a:pt x="167386" y="108089"/>
                  </a:lnTo>
                  <a:lnTo>
                    <a:pt x="163322" y="107022"/>
                  </a:lnTo>
                  <a:close/>
                </a:path>
                <a:path w="396875" h="248920">
                  <a:moveTo>
                    <a:pt x="265789" y="94094"/>
                  </a:moveTo>
                  <a:lnTo>
                    <a:pt x="243586" y="94094"/>
                  </a:lnTo>
                  <a:lnTo>
                    <a:pt x="278511" y="133400"/>
                  </a:lnTo>
                  <a:lnTo>
                    <a:pt x="296417" y="124383"/>
                  </a:lnTo>
                  <a:lnTo>
                    <a:pt x="293367" y="104686"/>
                  </a:lnTo>
                  <a:lnTo>
                    <a:pt x="274954" y="104686"/>
                  </a:lnTo>
                  <a:lnTo>
                    <a:pt x="265789" y="94094"/>
                  </a:lnTo>
                  <a:close/>
                </a:path>
                <a:path w="396875" h="248920">
                  <a:moveTo>
                    <a:pt x="240029" y="64325"/>
                  </a:moveTo>
                  <a:lnTo>
                    <a:pt x="221996" y="73367"/>
                  </a:lnTo>
                  <a:lnTo>
                    <a:pt x="233045" y="125768"/>
                  </a:lnTo>
                  <a:lnTo>
                    <a:pt x="250233" y="125768"/>
                  </a:lnTo>
                  <a:lnTo>
                    <a:pt x="243586" y="94094"/>
                  </a:lnTo>
                  <a:lnTo>
                    <a:pt x="265789" y="94094"/>
                  </a:lnTo>
                  <a:lnTo>
                    <a:pt x="240029" y="64325"/>
                  </a:lnTo>
                  <a:close/>
                </a:path>
                <a:path w="396875" h="248920">
                  <a:moveTo>
                    <a:pt x="301116" y="0"/>
                  </a:moveTo>
                  <a:lnTo>
                    <a:pt x="282321" y="9385"/>
                  </a:lnTo>
                  <a:lnTo>
                    <a:pt x="331342" y="106857"/>
                  </a:lnTo>
                  <a:lnTo>
                    <a:pt x="350012" y="97472"/>
                  </a:lnTo>
                  <a:lnTo>
                    <a:pt x="338709" y="74866"/>
                  </a:lnTo>
                  <a:lnTo>
                    <a:pt x="342773" y="61379"/>
                  </a:lnTo>
                  <a:lnTo>
                    <a:pt x="377343" y="61379"/>
                  </a:lnTo>
                  <a:lnTo>
                    <a:pt x="362663" y="51727"/>
                  </a:lnTo>
                  <a:lnTo>
                    <a:pt x="327025" y="51727"/>
                  </a:lnTo>
                  <a:lnTo>
                    <a:pt x="301116" y="0"/>
                  </a:lnTo>
                  <a:close/>
                </a:path>
                <a:path w="396875" h="248920">
                  <a:moveTo>
                    <a:pt x="283717" y="42367"/>
                  </a:moveTo>
                  <a:lnTo>
                    <a:pt x="265302" y="51625"/>
                  </a:lnTo>
                  <a:lnTo>
                    <a:pt x="274954" y="104686"/>
                  </a:lnTo>
                  <a:lnTo>
                    <a:pt x="293367" y="104686"/>
                  </a:lnTo>
                  <a:lnTo>
                    <a:pt x="283717" y="42367"/>
                  </a:lnTo>
                  <a:close/>
                </a:path>
                <a:path w="396875" h="248920">
                  <a:moveTo>
                    <a:pt x="377343" y="61379"/>
                  </a:moveTo>
                  <a:lnTo>
                    <a:pt x="342773" y="61379"/>
                  </a:lnTo>
                  <a:lnTo>
                    <a:pt x="376554" y="84175"/>
                  </a:lnTo>
                  <a:lnTo>
                    <a:pt x="396621" y="74053"/>
                  </a:lnTo>
                  <a:lnTo>
                    <a:pt x="377343" y="61379"/>
                  </a:lnTo>
                  <a:close/>
                </a:path>
                <a:path w="396875" h="248920">
                  <a:moveTo>
                    <a:pt x="359410" y="4305"/>
                  </a:moveTo>
                  <a:lnTo>
                    <a:pt x="336423" y="15862"/>
                  </a:lnTo>
                  <a:lnTo>
                    <a:pt x="327025" y="51727"/>
                  </a:lnTo>
                  <a:lnTo>
                    <a:pt x="362663" y="51727"/>
                  </a:lnTo>
                  <a:lnTo>
                    <a:pt x="348234" y="42240"/>
                  </a:lnTo>
                  <a:lnTo>
                    <a:pt x="359410" y="43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56709" y="6005042"/>
              <a:ext cx="755650" cy="623570"/>
            </a:xfrm>
            <a:custGeom>
              <a:avLst/>
              <a:gdLst/>
              <a:ahLst/>
              <a:cxnLst/>
              <a:rect l="l" t="t" r="r" b="b"/>
              <a:pathLst>
                <a:path w="755650" h="623570">
                  <a:moveTo>
                    <a:pt x="0" y="243814"/>
                  </a:moveTo>
                  <a:lnTo>
                    <a:pt x="601726" y="0"/>
                  </a:lnTo>
                  <a:lnTo>
                    <a:pt x="755650" y="379679"/>
                  </a:lnTo>
                  <a:lnTo>
                    <a:pt x="153924" y="623506"/>
                  </a:lnTo>
                  <a:lnTo>
                    <a:pt x="0" y="24381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60019" y="4978400"/>
            <a:ext cx="457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OBJ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FORD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30120" y="5007102"/>
            <a:ext cx="405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33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OBJ 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</a:t>
            </a:r>
            <a:r>
              <a:rPr sz="1200" b="1" spc="-15" dirty="0">
                <a:latin typeface="Arial"/>
                <a:cs typeface="Arial"/>
              </a:rPr>
              <a:t>M</a:t>
            </a:r>
            <a:r>
              <a:rPr sz="1200" b="1" dirty="0">
                <a:latin typeface="Arial"/>
                <a:cs typeface="Arial"/>
              </a:rPr>
              <a:t>W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2930" y="4034154"/>
            <a:ext cx="9055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OBJ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CHEVY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61772" y="4128515"/>
            <a:ext cx="7605395" cy="2222500"/>
            <a:chOff x="461772" y="4128515"/>
            <a:chExt cx="7605395" cy="2222500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772" y="4128515"/>
              <a:ext cx="3717163" cy="222203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743443" y="5285231"/>
              <a:ext cx="317500" cy="190500"/>
            </a:xfrm>
            <a:custGeom>
              <a:avLst/>
              <a:gdLst/>
              <a:ahLst/>
              <a:cxnLst/>
              <a:rect l="l" t="t" r="r" b="b"/>
              <a:pathLst>
                <a:path w="317500" h="190500">
                  <a:moveTo>
                    <a:pt x="0" y="190500"/>
                  </a:moveTo>
                  <a:lnTo>
                    <a:pt x="316992" y="190500"/>
                  </a:lnTo>
                  <a:lnTo>
                    <a:pt x="316992" y="0"/>
                  </a:lnTo>
                  <a:lnTo>
                    <a:pt x="0" y="0"/>
                  </a:lnTo>
                  <a:lnTo>
                    <a:pt x="0" y="1905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43443" y="5224271"/>
              <a:ext cx="316230" cy="251460"/>
            </a:xfrm>
            <a:custGeom>
              <a:avLst/>
              <a:gdLst/>
              <a:ahLst/>
              <a:cxnLst/>
              <a:rect l="l" t="t" r="r" b="b"/>
              <a:pathLst>
                <a:path w="316229" h="251460">
                  <a:moveTo>
                    <a:pt x="0" y="60959"/>
                  </a:moveTo>
                  <a:lnTo>
                    <a:pt x="315849" y="251332"/>
                  </a:lnTo>
                </a:path>
                <a:path w="316229" h="251460">
                  <a:moveTo>
                    <a:pt x="0" y="251332"/>
                  </a:moveTo>
                  <a:lnTo>
                    <a:pt x="315849" y="60959"/>
                  </a:lnTo>
                </a:path>
                <a:path w="316229" h="251460">
                  <a:moveTo>
                    <a:pt x="172211" y="0"/>
                  </a:moveTo>
                  <a:lnTo>
                    <a:pt x="172211" y="61594"/>
                  </a:lnTo>
                </a:path>
                <a:path w="316229" h="251460">
                  <a:moveTo>
                    <a:pt x="149351" y="0"/>
                  </a:moveTo>
                  <a:lnTo>
                    <a:pt x="149351" y="61594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871460" y="5224271"/>
              <a:ext cx="64135" cy="60960"/>
            </a:xfrm>
            <a:custGeom>
              <a:avLst/>
              <a:gdLst/>
              <a:ahLst/>
              <a:cxnLst/>
              <a:rect l="l" t="t" r="r" b="b"/>
              <a:pathLst>
                <a:path w="64134" h="60960">
                  <a:moveTo>
                    <a:pt x="0" y="60959"/>
                  </a:moveTo>
                  <a:lnTo>
                    <a:pt x="64007" y="60959"/>
                  </a:lnTo>
                  <a:lnTo>
                    <a:pt x="64007" y="0"/>
                  </a:lnTo>
                  <a:lnTo>
                    <a:pt x="0" y="0"/>
                  </a:lnTo>
                  <a:lnTo>
                    <a:pt x="0" y="60959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617332" y="5261864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83042" y="5271008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87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8418576" y="5030723"/>
            <a:ext cx="329565" cy="264160"/>
            <a:chOff x="8418576" y="5030723"/>
            <a:chExt cx="329565" cy="264160"/>
          </a:xfrm>
        </p:grpSpPr>
        <p:sp>
          <p:nvSpPr>
            <p:cNvPr id="30" name="object 30"/>
            <p:cNvSpPr/>
            <p:nvPr/>
          </p:nvSpPr>
          <p:spPr>
            <a:xfrm>
              <a:off x="8424672" y="5097779"/>
              <a:ext cx="317500" cy="190500"/>
            </a:xfrm>
            <a:custGeom>
              <a:avLst/>
              <a:gdLst/>
              <a:ahLst/>
              <a:cxnLst/>
              <a:rect l="l" t="t" r="r" b="b"/>
              <a:pathLst>
                <a:path w="317500" h="190500">
                  <a:moveTo>
                    <a:pt x="0" y="190500"/>
                  </a:moveTo>
                  <a:lnTo>
                    <a:pt x="316992" y="190500"/>
                  </a:lnTo>
                  <a:lnTo>
                    <a:pt x="316992" y="0"/>
                  </a:lnTo>
                  <a:lnTo>
                    <a:pt x="0" y="0"/>
                  </a:lnTo>
                  <a:lnTo>
                    <a:pt x="0" y="1905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424672" y="5036819"/>
              <a:ext cx="316230" cy="251460"/>
            </a:xfrm>
            <a:custGeom>
              <a:avLst/>
              <a:gdLst/>
              <a:ahLst/>
              <a:cxnLst/>
              <a:rect l="l" t="t" r="r" b="b"/>
              <a:pathLst>
                <a:path w="316229" h="251460">
                  <a:moveTo>
                    <a:pt x="0" y="60959"/>
                  </a:moveTo>
                  <a:lnTo>
                    <a:pt x="315849" y="251332"/>
                  </a:lnTo>
                </a:path>
                <a:path w="316229" h="251460">
                  <a:moveTo>
                    <a:pt x="0" y="251332"/>
                  </a:moveTo>
                  <a:lnTo>
                    <a:pt x="315849" y="60959"/>
                  </a:lnTo>
                </a:path>
                <a:path w="316229" h="251460">
                  <a:moveTo>
                    <a:pt x="173735" y="0"/>
                  </a:moveTo>
                  <a:lnTo>
                    <a:pt x="173735" y="61594"/>
                  </a:lnTo>
                </a:path>
                <a:path w="316229" h="251460">
                  <a:moveTo>
                    <a:pt x="149351" y="0"/>
                  </a:moveTo>
                  <a:lnTo>
                    <a:pt x="149351" y="61594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552688" y="5036819"/>
              <a:ext cx="64135" cy="60960"/>
            </a:xfrm>
            <a:custGeom>
              <a:avLst/>
              <a:gdLst/>
              <a:ahLst/>
              <a:cxnLst/>
              <a:rect l="l" t="t" r="r" b="b"/>
              <a:pathLst>
                <a:path w="64134" h="60960">
                  <a:moveTo>
                    <a:pt x="0" y="60959"/>
                  </a:moveTo>
                  <a:lnTo>
                    <a:pt x="64007" y="60959"/>
                  </a:lnTo>
                  <a:lnTo>
                    <a:pt x="64007" y="0"/>
                  </a:lnTo>
                  <a:lnTo>
                    <a:pt x="0" y="0"/>
                  </a:lnTo>
                  <a:lnTo>
                    <a:pt x="0" y="60959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309609" y="5094478"/>
            <a:ext cx="641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8470" algn="l"/>
              </a:tabLst>
            </a:pPr>
            <a:r>
              <a:rPr sz="1200" b="1" spc="-5" dirty="0">
                <a:latin typeface="Arial"/>
                <a:cs typeface="Arial"/>
              </a:rPr>
              <a:t>2	22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87670" y="5364556"/>
            <a:ext cx="1421130" cy="4832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latin typeface="Arial"/>
                <a:cs typeface="Arial"/>
              </a:rPr>
              <a:t>1</a:t>
            </a:r>
            <a:r>
              <a:rPr sz="975" b="1" baseline="25641" dirty="0">
                <a:latin typeface="Arial"/>
                <a:cs typeface="Arial"/>
              </a:rPr>
              <a:t>st</a:t>
            </a:r>
            <a:r>
              <a:rPr sz="975" b="1" spc="120" baseline="2564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Bn,</a:t>
            </a:r>
            <a:r>
              <a:rPr sz="1000" b="1" spc="-20" dirty="0">
                <a:latin typeface="Arial"/>
                <a:cs typeface="Arial"/>
              </a:rPr>
              <a:t> </a:t>
            </a:r>
            <a:r>
              <a:rPr sz="1000" b="1" dirty="0">
                <a:latin typeface="Arial"/>
                <a:cs typeface="Arial"/>
              </a:rPr>
              <a:t>87</a:t>
            </a:r>
            <a:r>
              <a:rPr sz="975" b="1" baseline="25641" dirty="0">
                <a:latin typeface="Arial"/>
                <a:cs typeface="Arial"/>
              </a:rPr>
              <a:t>th</a:t>
            </a:r>
            <a:r>
              <a:rPr sz="975" b="1" spc="112" baseline="25641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INF</a:t>
            </a:r>
            <a:endParaRPr sz="1000">
              <a:latin typeface="Arial"/>
              <a:cs typeface="Arial"/>
            </a:endParaRPr>
          </a:p>
          <a:p>
            <a:pPr marL="38100" marR="30480">
              <a:lnSpc>
                <a:spcPct val="100000"/>
              </a:lnSpc>
              <a:spcBef>
                <a:spcPts val="5"/>
              </a:spcBef>
            </a:pPr>
            <a:r>
              <a:rPr sz="1000" b="1" dirty="0">
                <a:latin typeface="Arial"/>
                <a:cs typeface="Arial"/>
              </a:rPr>
              <a:t>Total</a:t>
            </a:r>
            <a:r>
              <a:rPr sz="1000" b="1" spc="-3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Assigned: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440 </a:t>
            </a:r>
            <a:r>
              <a:rPr sz="1000" b="1" dirty="0">
                <a:latin typeface="Arial"/>
                <a:cs typeface="Arial"/>
              </a:rPr>
              <a:t> Total</a:t>
            </a:r>
            <a:r>
              <a:rPr sz="1000" b="1" spc="-45" dirty="0">
                <a:latin typeface="Arial"/>
                <a:cs typeface="Arial"/>
              </a:rPr>
              <a:t> </a:t>
            </a:r>
            <a:r>
              <a:rPr sz="1000" b="1" spc="-15" dirty="0">
                <a:latin typeface="Arial"/>
                <a:cs typeface="Arial"/>
              </a:rPr>
              <a:t>AASLT</a:t>
            </a:r>
            <a:r>
              <a:rPr sz="1000" b="1" spc="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OBJ:</a:t>
            </a:r>
            <a:r>
              <a:rPr sz="1000" b="1" spc="-2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300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914010" y="5086350"/>
            <a:ext cx="3095625" cy="1503045"/>
            <a:chOff x="4914010" y="5086350"/>
            <a:chExt cx="3095625" cy="1503045"/>
          </a:xfrm>
        </p:grpSpPr>
        <p:sp>
          <p:nvSpPr>
            <p:cNvPr id="36" name="object 36"/>
            <p:cNvSpPr/>
            <p:nvPr/>
          </p:nvSpPr>
          <p:spPr>
            <a:xfrm>
              <a:off x="5228716" y="5523230"/>
              <a:ext cx="2771775" cy="861694"/>
            </a:xfrm>
            <a:custGeom>
              <a:avLst/>
              <a:gdLst/>
              <a:ahLst/>
              <a:cxnLst/>
              <a:rect l="l" t="t" r="r" b="b"/>
              <a:pathLst>
                <a:path w="2771775" h="861695">
                  <a:moveTo>
                    <a:pt x="2771393" y="0"/>
                  </a:moveTo>
                  <a:lnTo>
                    <a:pt x="2742613" y="5939"/>
                  </a:lnTo>
                  <a:lnTo>
                    <a:pt x="2703119" y="13267"/>
                  </a:lnTo>
                  <a:lnTo>
                    <a:pt x="2655744" y="22442"/>
                  </a:lnTo>
                  <a:lnTo>
                    <a:pt x="2603321" y="33921"/>
                  </a:lnTo>
                  <a:lnTo>
                    <a:pt x="2548682" y="48161"/>
                  </a:lnTo>
                  <a:lnTo>
                    <a:pt x="2494661" y="65620"/>
                  </a:lnTo>
                  <a:lnTo>
                    <a:pt x="2456467" y="80088"/>
                  </a:lnTo>
                  <a:lnTo>
                    <a:pt x="2419854" y="95084"/>
                  </a:lnTo>
                  <a:lnTo>
                    <a:pt x="2383187" y="111216"/>
                  </a:lnTo>
                  <a:lnTo>
                    <a:pt x="2344832" y="129092"/>
                  </a:lnTo>
                  <a:lnTo>
                    <a:pt x="2303156" y="149319"/>
                  </a:lnTo>
                  <a:lnTo>
                    <a:pt x="2256524" y="172505"/>
                  </a:lnTo>
                  <a:lnTo>
                    <a:pt x="2203301" y="199259"/>
                  </a:lnTo>
                  <a:lnTo>
                    <a:pt x="2141855" y="230187"/>
                  </a:lnTo>
                  <a:lnTo>
                    <a:pt x="2107641" y="247945"/>
                  </a:lnTo>
                  <a:lnTo>
                    <a:pt x="2071271" y="267801"/>
                  </a:lnTo>
                  <a:lnTo>
                    <a:pt x="2032926" y="289453"/>
                  </a:lnTo>
                  <a:lnTo>
                    <a:pt x="1992786" y="312599"/>
                  </a:lnTo>
                  <a:lnTo>
                    <a:pt x="1951033" y="336937"/>
                  </a:lnTo>
                  <a:lnTo>
                    <a:pt x="1907845" y="362166"/>
                  </a:lnTo>
                  <a:lnTo>
                    <a:pt x="1863405" y="387984"/>
                  </a:lnTo>
                  <a:lnTo>
                    <a:pt x="1817893" y="414089"/>
                  </a:lnTo>
                  <a:lnTo>
                    <a:pt x="1771490" y="440180"/>
                  </a:lnTo>
                  <a:lnTo>
                    <a:pt x="1724375" y="465956"/>
                  </a:lnTo>
                  <a:lnTo>
                    <a:pt x="1676731" y="491113"/>
                  </a:lnTo>
                  <a:lnTo>
                    <a:pt x="1628737" y="515351"/>
                  </a:lnTo>
                  <a:lnTo>
                    <a:pt x="1580574" y="538368"/>
                  </a:lnTo>
                  <a:lnTo>
                    <a:pt x="1532422" y="559863"/>
                  </a:lnTo>
                  <a:lnTo>
                    <a:pt x="1484463" y="579533"/>
                  </a:lnTo>
                  <a:lnTo>
                    <a:pt x="1436878" y="597077"/>
                  </a:lnTo>
                  <a:lnTo>
                    <a:pt x="1388804" y="612813"/>
                  </a:lnTo>
                  <a:lnTo>
                    <a:pt x="1339403" y="627323"/>
                  </a:lnTo>
                  <a:lnTo>
                    <a:pt x="1288886" y="640711"/>
                  </a:lnTo>
                  <a:lnTo>
                    <a:pt x="1237464" y="653082"/>
                  </a:lnTo>
                  <a:lnTo>
                    <a:pt x="1185348" y="664540"/>
                  </a:lnTo>
                  <a:lnTo>
                    <a:pt x="1132750" y="675188"/>
                  </a:lnTo>
                  <a:lnTo>
                    <a:pt x="1079881" y="685132"/>
                  </a:lnTo>
                  <a:lnTo>
                    <a:pt x="1026953" y="694474"/>
                  </a:lnTo>
                  <a:lnTo>
                    <a:pt x="974177" y="703319"/>
                  </a:lnTo>
                  <a:lnTo>
                    <a:pt x="921764" y="711770"/>
                  </a:lnTo>
                  <a:lnTo>
                    <a:pt x="869925" y="719933"/>
                  </a:lnTo>
                  <a:lnTo>
                    <a:pt x="818872" y="727912"/>
                  </a:lnTo>
                  <a:lnTo>
                    <a:pt x="768816" y="735809"/>
                  </a:lnTo>
                  <a:lnTo>
                    <a:pt x="719968" y="743729"/>
                  </a:lnTo>
                  <a:lnTo>
                    <a:pt x="672541" y="751777"/>
                  </a:lnTo>
                  <a:lnTo>
                    <a:pt x="626745" y="760056"/>
                  </a:lnTo>
                  <a:lnTo>
                    <a:pt x="566592" y="771087"/>
                  </a:lnTo>
                  <a:lnTo>
                    <a:pt x="506227" y="781696"/>
                  </a:lnTo>
                  <a:lnTo>
                    <a:pt x="446145" y="791867"/>
                  </a:lnTo>
                  <a:lnTo>
                    <a:pt x="386841" y="801585"/>
                  </a:lnTo>
                  <a:lnTo>
                    <a:pt x="328814" y="810835"/>
                  </a:lnTo>
                  <a:lnTo>
                    <a:pt x="272557" y="819600"/>
                  </a:lnTo>
                  <a:lnTo>
                    <a:pt x="218568" y="827867"/>
                  </a:lnTo>
                  <a:lnTo>
                    <a:pt x="167343" y="835618"/>
                  </a:lnTo>
                  <a:lnTo>
                    <a:pt x="119378" y="842838"/>
                  </a:lnTo>
                  <a:lnTo>
                    <a:pt x="75168" y="849513"/>
                  </a:lnTo>
                  <a:lnTo>
                    <a:pt x="35210" y="855625"/>
                  </a:lnTo>
                  <a:lnTo>
                    <a:pt x="0" y="861161"/>
                  </a:lnTo>
                </a:path>
              </a:pathLst>
            </a:custGeom>
            <a:ln w="1905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923535" y="6277432"/>
              <a:ext cx="319405" cy="302895"/>
            </a:xfrm>
            <a:custGeom>
              <a:avLst/>
              <a:gdLst/>
              <a:ahLst/>
              <a:cxnLst/>
              <a:rect l="l" t="t" r="r" b="b"/>
              <a:pathLst>
                <a:path w="319404" h="302895">
                  <a:moveTo>
                    <a:pt x="292988" y="196240"/>
                  </a:moveTo>
                  <a:lnTo>
                    <a:pt x="313054" y="302374"/>
                  </a:lnTo>
                  <a:lnTo>
                    <a:pt x="0" y="122504"/>
                  </a:lnTo>
                  <a:lnTo>
                    <a:pt x="319404" y="0"/>
                  </a:lnTo>
                  <a:lnTo>
                    <a:pt x="299974" y="95491"/>
                  </a:lnTo>
                </a:path>
              </a:pathLst>
            </a:custGeom>
            <a:ln w="1905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218937" y="5095875"/>
              <a:ext cx="2537460" cy="1390650"/>
            </a:xfrm>
            <a:custGeom>
              <a:avLst/>
              <a:gdLst/>
              <a:ahLst/>
              <a:cxnLst/>
              <a:rect l="l" t="t" r="r" b="b"/>
              <a:pathLst>
                <a:path w="2537459" h="1390650">
                  <a:moveTo>
                    <a:pt x="2537079" y="0"/>
                  </a:moveTo>
                  <a:lnTo>
                    <a:pt x="2497788" y="60388"/>
                  </a:lnTo>
                  <a:lnTo>
                    <a:pt x="2470767" y="99762"/>
                  </a:lnTo>
                  <a:lnTo>
                    <a:pt x="2443353" y="136778"/>
                  </a:lnTo>
                  <a:lnTo>
                    <a:pt x="2416516" y="169842"/>
                  </a:lnTo>
                  <a:lnTo>
                    <a:pt x="2388298" y="202025"/>
                  </a:lnTo>
                  <a:lnTo>
                    <a:pt x="2357699" y="234255"/>
                  </a:lnTo>
                  <a:lnTo>
                    <a:pt x="2323718" y="267462"/>
                  </a:lnTo>
                  <a:lnTo>
                    <a:pt x="2286460" y="301251"/>
                  </a:lnTo>
                  <a:lnTo>
                    <a:pt x="2246629" y="335375"/>
                  </a:lnTo>
                  <a:lnTo>
                    <a:pt x="2204418" y="371260"/>
                  </a:lnTo>
                  <a:lnTo>
                    <a:pt x="2160016" y="410337"/>
                  </a:lnTo>
                  <a:lnTo>
                    <a:pt x="2124873" y="443335"/>
                  </a:lnTo>
                  <a:lnTo>
                    <a:pt x="2090194" y="477376"/>
                  </a:lnTo>
                  <a:lnTo>
                    <a:pt x="2053058" y="513783"/>
                  </a:lnTo>
                  <a:lnTo>
                    <a:pt x="2010546" y="553877"/>
                  </a:lnTo>
                  <a:lnTo>
                    <a:pt x="1959737" y="598982"/>
                  </a:lnTo>
                  <a:lnTo>
                    <a:pt x="1928143" y="626196"/>
                  </a:lnTo>
                  <a:lnTo>
                    <a:pt x="1895222" y="654478"/>
                  </a:lnTo>
                  <a:lnTo>
                    <a:pt x="1860672" y="683879"/>
                  </a:lnTo>
                  <a:lnTo>
                    <a:pt x="1824190" y="714446"/>
                  </a:lnTo>
                  <a:lnTo>
                    <a:pt x="1785474" y="746230"/>
                  </a:lnTo>
                  <a:lnTo>
                    <a:pt x="1744222" y="779279"/>
                  </a:lnTo>
                  <a:lnTo>
                    <a:pt x="1700133" y="813643"/>
                  </a:lnTo>
                  <a:lnTo>
                    <a:pt x="1652903" y="849370"/>
                  </a:lnTo>
                  <a:lnTo>
                    <a:pt x="1602232" y="886510"/>
                  </a:lnTo>
                  <a:lnTo>
                    <a:pt x="1567409" y="912143"/>
                  </a:lnTo>
                  <a:lnTo>
                    <a:pt x="1530581" y="940059"/>
                  </a:lnTo>
                  <a:lnTo>
                    <a:pt x="1491971" y="969803"/>
                  </a:lnTo>
                  <a:lnTo>
                    <a:pt x="1451800" y="1000917"/>
                  </a:lnTo>
                  <a:lnTo>
                    <a:pt x="1410291" y="1032945"/>
                  </a:lnTo>
                  <a:lnTo>
                    <a:pt x="1367667" y="1065430"/>
                  </a:lnTo>
                  <a:lnTo>
                    <a:pt x="1324149" y="1097915"/>
                  </a:lnTo>
                  <a:lnTo>
                    <a:pt x="1279961" y="1129942"/>
                  </a:lnTo>
                  <a:lnTo>
                    <a:pt x="1235325" y="1161055"/>
                  </a:lnTo>
                  <a:lnTo>
                    <a:pt x="1190463" y="1190797"/>
                  </a:lnTo>
                  <a:lnTo>
                    <a:pt x="1145597" y="1218711"/>
                  </a:lnTo>
                  <a:lnTo>
                    <a:pt x="1100951" y="1244340"/>
                  </a:lnTo>
                  <a:lnTo>
                    <a:pt x="1056746" y="1267227"/>
                  </a:lnTo>
                  <a:lnTo>
                    <a:pt x="1013206" y="1286916"/>
                  </a:lnTo>
                  <a:lnTo>
                    <a:pt x="965991" y="1304772"/>
                  </a:lnTo>
                  <a:lnTo>
                    <a:pt x="917479" y="1319887"/>
                  </a:lnTo>
                  <a:lnTo>
                    <a:pt x="868010" y="1332538"/>
                  </a:lnTo>
                  <a:lnTo>
                    <a:pt x="817923" y="1343001"/>
                  </a:lnTo>
                  <a:lnTo>
                    <a:pt x="767557" y="1351555"/>
                  </a:lnTo>
                  <a:lnTo>
                    <a:pt x="717252" y="1358475"/>
                  </a:lnTo>
                  <a:lnTo>
                    <a:pt x="667348" y="1364040"/>
                  </a:lnTo>
                  <a:lnTo>
                    <a:pt x="618184" y="1368526"/>
                  </a:lnTo>
                  <a:lnTo>
                    <a:pt x="570100" y="1372210"/>
                  </a:lnTo>
                  <a:lnTo>
                    <a:pt x="523435" y="1375370"/>
                  </a:lnTo>
                  <a:lnTo>
                    <a:pt x="478528" y="1378284"/>
                  </a:lnTo>
                  <a:lnTo>
                    <a:pt x="435720" y="1381227"/>
                  </a:lnTo>
                  <a:lnTo>
                    <a:pt x="395350" y="1384477"/>
                  </a:lnTo>
                  <a:lnTo>
                    <a:pt x="333170" y="1388733"/>
                  </a:lnTo>
                  <a:lnTo>
                    <a:pt x="273855" y="1390529"/>
                  </a:lnTo>
                  <a:lnTo>
                    <a:pt x="217797" y="1390439"/>
                  </a:lnTo>
                  <a:lnTo>
                    <a:pt x="165385" y="1389037"/>
                  </a:lnTo>
                  <a:lnTo>
                    <a:pt x="117010" y="1386896"/>
                  </a:lnTo>
                  <a:lnTo>
                    <a:pt x="73060" y="1384592"/>
                  </a:lnTo>
                  <a:lnTo>
                    <a:pt x="33927" y="1382697"/>
                  </a:lnTo>
                  <a:lnTo>
                    <a:pt x="0" y="1381785"/>
                  </a:lnTo>
                </a:path>
              </a:pathLst>
            </a:custGeom>
            <a:ln w="19050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2531745" y="5730646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97454" y="5739790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87</a:t>
            </a:r>
            <a:endParaRPr sz="12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984119" y="3821125"/>
            <a:ext cx="5964555" cy="11474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Situation</a:t>
            </a:r>
            <a:r>
              <a:rPr sz="1050" b="1" dirty="0">
                <a:latin typeface="Arial"/>
                <a:cs typeface="Arial"/>
              </a:rPr>
              <a:t>: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OBJ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CHEVY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is</a:t>
            </a:r>
            <a:r>
              <a:rPr sz="1050" b="1" dirty="0">
                <a:latin typeface="Arial"/>
                <a:cs typeface="Arial"/>
              </a:rPr>
              <a:t> broken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down</a:t>
            </a:r>
            <a:r>
              <a:rPr sz="1050" b="1" spc="-5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into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two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sub-objectives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(BMW</a:t>
            </a:r>
            <a:r>
              <a:rPr sz="1050" b="1" spc="-50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&amp;</a:t>
            </a:r>
            <a:r>
              <a:rPr sz="1050" b="1" dirty="0">
                <a:latin typeface="Arial"/>
                <a:cs typeface="Arial"/>
              </a:rPr>
              <a:t> FORD).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OBJ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BMW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has</a:t>
            </a:r>
            <a:endParaRPr sz="1050">
              <a:latin typeface="Arial"/>
              <a:cs typeface="Arial"/>
            </a:endParaRPr>
          </a:p>
          <a:p>
            <a:pPr marL="12700" marR="230504">
              <a:lnSpc>
                <a:spcPct val="100000"/>
              </a:lnSpc>
              <a:spcBef>
                <a:spcPts val="5"/>
              </a:spcBef>
            </a:pPr>
            <a:r>
              <a:rPr sz="1050" b="1" spc="5" dirty="0">
                <a:latin typeface="Arial"/>
                <a:cs typeface="Arial"/>
              </a:rPr>
              <a:t>two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INF</a:t>
            </a:r>
            <a:r>
              <a:rPr sz="1050" b="1" spc="-1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PLTs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dug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in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and</a:t>
            </a:r>
            <a:r>
              <a:rPr sz="1050" b="1" spc="-1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OBJ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FORD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has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a</a:t>
            </a:r>
            <a:r>
              <a:rPr sz="1050" b="1" spc="-5" dirty="0">
                <a:latin typeface="Arial"/>
                <a:cs typeface="Arial"/>
              </a:rPr>
              <a:t> INF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CO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dug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in.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spc="5" dirty="0">
                <a:latin typeface="Arial"/>
                <a:cs typeface="Arial"/>
              </a:rPr>
              <a:t>1-87</a:t>
            </a:r>
            <a:r>
              <a:rPr sz="1050" b="1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is </a:t>
            </a:r>
            <a:r>
              <a:rPr sz="1050" b="1" dirty="0">
                <a:latin typeface="Arial"/>
                <a:cs typeface="Arial"/>
              </a:rPr>
              <a:t>assaulting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OBJ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spc="10" dirty="0">
                <a:latin typeface="Arial"/>
                <a:cs typeface="Arial"/>
              </a:rPr>
              <a:t>BMW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and </a:t>
            </a:r>
            <a:r>
              <a:rPr sz="1050" b="1" spc="-28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2-22</a:t>
            </a:r>
            <a:r>
              <a:rPr sz="1050" b="1" spc="-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will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pass</a:t>
            </a:r>
            <a:r>
              <a:rPr sz="1050" b="1" spc="-3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through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1-87</a:t>
            </a:r>
            <a:r>
              <a:rPr sz="1050" b="1" spc="-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and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assault</a:t>
            </a:r>
            <a:r>
              <a:rPr sz="1050" b="1" spc="-2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OBJ</a:t>
            </a:r>
            <a:r>
              <a:rPr sz="1050" b="1" spc="-2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FORD.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latin typeface="Arial"/>
                <a:cs typeface="Arial"/>
              </a:rPr>
              <a:t>Common</a:t>
            </a:r>
            <a:r>
              <a:rPr sz="1050" b="1" spc="-6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Mistakes:</a:t>
            </a:r>
            <a:endParaRPr sz="1050">
              <a:latin typeface="Arial"/>
              <a:cs typeface="Arial"/>
            </a:endParaRPr>
          </a:p>
          <a:p>
            <a:pPr marL="12700" marR="7620" indent="73025">
              <a:lnSpc>
                <a:spcPct val="100000"/>
              </a:lnSpc>
            </a:pPr>
            <a:r>
              <a:rPr sz="1050" b="1" i="1" dirty="0">
                <a:latin typeface="Arial"/>
                <a:cs typeface="Arial"/>
              </a:rPr>
              <a:t>- S1/MEDO </a:t>
            </a:r>
            <a:r>
              <a:rPr sz="1050" b="1" i="1" spc="-5" dirty="0">
                <a:latin typeface="Arial"/>
                <a:cs typeface="Arial"/>
              </a:rPr>
              <a:t>will </a:t>
            </a:r>
            <a:r>
              <a:rPr sz="1050" b="1" i="1" dirty="0">
                <a:latin typeface="Arial"/>
                <a:cs typeface="Arial"/>
              </a:rPr>
              <a:t>input into the casualty calculator that 1-87 </a:t>
            </a:r>
            <a:r>
              <a:rPr sz="1050" b="1" i="1" spc="-5" dirty="0">
                <a:latin typeface="Arial"/>
                <a:cs typeface="Arial"/>
              </a:rPr>
              <a:t>is </a:t>
            </a:r>
            <a:r>
              <a:rPr sz="1050" b="1" i="1" dirty="0">
                <a:latin typeface="Arial"/>
                <a:cs typeface="Arial"/>
              </a:rPr>
              <a:t>going against all the enemy on </a:t>
            </a:r>
            <a:r>
              <a:rPr sz="1050" b="1" i="1" spc="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OBJ CHEVY, when </a:t>
            </a:r>
            <a:r>
              <a:rPr sz="1050" b="1" i="1" spc="-5" dirty="0">
                <a:latin typeface="Arial"/>
                <a:cs typeface="Arial"/>
              </a:rPr>
              <a:t>in reality </a:t>
            </a:r>
            <a:r>
              <a:rPr sz="1050" b="1" i="1" dirty="0">
                <a:latin typeface="Arial"/>
                <a:cs typeface="Arial"/>
              </a:rPr>
              <a:t>they are only going against </a:t>
            </a:r>
            <a:r>
              <a:rPr sz="1050" b="1" i="1" spc="-5" dirty="0">
                <a:latin typeface="Arial"/>
                <a:cs typeface="Arial"/>
              </a:rPr>
              <a:t>two INF </a:t>
            </a:r>
            <a:r>
              <a:rPr sz="1050" b="1" i="1" dirty="0">
                <a:latin typeface="Arial"/>
                <a:cs typeface="Arial"/>
              </a:rPr>
              <a:t>PLTs on OBJ BMW. They </a:t>
            </a:r>
            <a:r>
              <a:rPr sz="1050" b="1" i="1" spc="-5" dirty="0">
                <a:latin typeface="Arial"/>
                <a:cs typeface="Arial"/>
              </a:rPr>
              <a:t>will </a:t>
            </a:r>
            <a:r>
              <a:rPr sz="1050" b="1" i="1" spc="-280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do</a:t>
            </a:r>
            <a:r>
              <a:rPr sz="1050" b="1" i="1" spc="-2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the</a:t>
            </a:r>
            <a:r>
              <a:rPr sz="1050" b="1" i="1" spc="-10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same for 2-22,</a:t>
            </a:r>
            <a:r>
              <a:rPr sz="1050" b="1" i="1" spc="-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when</a:t>
            </a:r>
            <a:r>
              <a:rPr sz="1050" b="1" i="1" spc="-20" dirty="0">
                <a:latin typeface="Arial"/>
                <a:cs typeface="Arial"/>
              </a:rPr>
              <a:t> </a:t>
            </a:r>
            <a:r>
              <a:rPr sz="1050" b="1" i="1" spc="-5" dirty="0">
                <a:latin typeface="Arial"/>
                <a:cs typeface="Arial"/>
              </a:rPr>
              <a:t>in</a:t>
            </a:r>
            <a:r>
              <a:rPr sz="1050" b="1" i="1" spc="-15" dirty="0">
                <a:latin typeface="Arial"/>
                <a:cs typeface="Arial"/>
              </a:rPr>
              <a:t> </a:t>
            </a:r>
            <a:r>
              <a:rPr sz="1050" b="1" i="1" spc="-5" dirty="0">
                <a:latin typeface="Arial"/>
                <a:cs typeface="Arial"/>
              </a:rPr>
              <a:t>reality</a:t>
            </a:r>
            <a:r>
              <a:rPr sz="1050" b="1" i="1" dirty="0">
                <a:latin typeface="Arial"/>
                <a:cs typeface="Arial"/>
              </a:rPr>
              <a:t> 2-22 </a:t>
            </a:r>
            <a:r>
              <a:rPr sz="1050" b="1" i="1" spc="-5" dirty="0">
                <a:latin typeface="Arial"/>
                <a:cs typeface="Arial"/>
              </a:rPr>
              <a:t>will </a:t>
            </a:r>
            <a:r>
              <a:rPr sz="1050" b="1" i="1" dirty="0">
                <a:latin typeface="Arial"/>
                <a:cs typeface="Arial"/>
              </a:rPr>
              <a:t>pass</a:t>
            </a:r>
            <a:r>
              <a:rPr sz="1050" b="1" i="1" spc="-10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through</a:t>
            </a:r>
            <a:r>
              <a:rPr sz="1050" b="1" i="1" spc="-4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1-87 and</a:t>
            </a:r>
            <a:r>
              <a:rPr sz="1050" b="1" i="1" spc="-2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attacking</a:t>
            </a:r>
            <a:r>
              <a:rPr sz="1050" b="1" i="1" spc="-2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only</a:t>
            </a:r>
            <a:r>
              <a:rPr sz="1050" b="1" i="1" spc="-2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the enemy</a:t>
            </a:r>
            <a:endParaRPr sz="10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84119" y="4941823"/>
            <a:ext cx="21164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i="1" dirty="0">
                <a:latin typeface="Arial"/>
                <a:cs typeface="Arial"/>
              </a:rPr>
              <a:t>company</a:t>
            </a:r>
            <a:r>
              <a:rPr sz="1050" b="1" i="1" spc="-4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element</a:t>
            </a:r>
            <a:r>
              <a:rPr sz="1050" b="1" i="1" spc="-20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on</a:t>
            </a:r>
            <a:r>
              <a:rPr sz="1050" b="1" i="1" spc="-30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OBJ</a:t>
            </a:r>
            <a:r>
              <a:rPr sz="1050" b="1" i="1" spc="-25" dirty="0">
                <a:latin typeface="Arial"/>
                <a:cs typeface="Arial"/>
              </a:rPr>
              <a:t> </a:t>
            </a:r>
            <a:r>
              <a:rPr sz="1050" b="1" i="1" dirty="0">
                <a:latin typeface="Arial"/>
                <a:cs typeface="Arial"/>
              </a:rPr>
              <a:t>FORD.</a:t>
            </a:r>
            <a:endParaRPr sz="10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095625" y="6061659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541267" y="6059525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22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401061" y="1950847"/>
            <a:ext cx="454659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762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OBJ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-45" dirty="0">
                <a:latin typeface="Arial"/>
                <a:cs typeface="Arial"/>
              </a:rPr>
              <a:t>A</a:t>
            </a:r>
            <a:r>
              <a:rPr sz="1400" b="1" spc="-10" dirty="0">
                <a:latin typeface="Arial"/>
                <a:cs typeface="Arial"/>
              </a:rPr>
              <a:t>UD</a:t>
            </a:r>
            <a:r>
              <a:rPr sz="1400" b="1" dirty="0">
                <a:latin typeface="Arial"/>
                <a:cs typeface="Arial"/>
              </a:rPr>
              <a:t>I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2174748" y="1527302"/>
            <a:ext cx="1312545" cy="1280160"/>
            <a:chOff x="2174748" y="1527302"/>
            <a:chExt cx="1312545" cy="1280160"/>
          </a:xfrm>
        </p:grpSpPr>
        <p:sp>
          <p:nvSpPr>
            <p:cNvPr id="47" name="object 47"/>
            <p:cNvSpPr/>
            <p:nvPr/>
          </p:nvSpPr>
          <p:spPr>
            <a:xfrm>
              <a:off x="2881122" y="1757934"/>
              <a:ext cx="274320" cy="320040"/>
            </a:xfrm>
            <a:custGeom>
              <a:avLst/>
              <a:gdLst/>
              <a:ahLst/>
              <a:cxnLst/>
              <a:rect l="l" t="t" r="r" b="b"/>
              <a:pathLst>
                <a:path w="274319" h="320039">
                  <a:moveTo>
                    <a:pt x="0" y="160019"/>
                  </a:moveTo>
                  <a:lnTo>
                    <a:pt x="137159" y="0"/>
                  </a:lnTo>
                  <a:lnTo>
                    <a:pt x="274319" y="160019"/>
                  </a:lnTo>
                  <a:lnTo>
                    <a:pt x="137159" y="320039"/>
                  </a:lnTo>
                  <a:lnTo>
                    <a:pt x="0" y="160019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951226" y="1837182"/>
              <a:ext cx="134620" cy="165100"/>
            </a:xfrm>
            <a:custGeom>
              <a:avLst/>
              <a:gdLst/>
              <a:ahLst/>
              <a:cxnLst/>
              <a:rect l="l" t="t" r="r" b="b"/>
              <a:pathLst>
                <a:path w="134619" h="165100">
                  <a:moveTo>
                    <a:pt x="1524" y="0"/>
                  </a:moveTo>
                  <a:lnTo>
                    <a:pt x="134112" y="161543"/>
                  </a:lnTo>
                </a:path>
                <a:path w="134619" h="165100">
                  <a:moveTo>
                    <a:pt x="132587" y="3047"/>
                  </a:moveTo>
                  <a:lnTo>
                    <a:pt x="0" y="164591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021330" y="1698498"/>
              <a:ext cx="635" cy="64135"/>
            </a:xfrm>
            <a:custGeom>
              <a:avLst/>
              <a:gdLst/>
              <a:ahLst/>
              <a:cxnLst/>
              <a:rect l="l" t="t" r="r" b="b"/>
              <a:pathLst>
                <a:path w="635" h="64135">
                  <a:moveTo>
                    <a:pt x="0" y="0"/>
                  </a:moveTo>
                  <a:lnTo>
                    <a:pt x="253" y="63753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993898" y="2350769"/>
              <a:ext cx="274320" cy="318770"/>
            </a:xfrm>
            <a:custGeom>
              <a:avLst/>
              <a:gdLst/>
              <a:ahLst/>
              <a:cxnLst/>
              <a:rect l="l" t="t" r="r" b="b"/>
              <a:pathLst>
                <a:path w="274320" h="318769">
                  <a:moveTo>
                    <a:pt x="0" y="159257"/>
                  </a:moveTo>
                  <a:lnTo>
                    <a:pt x="137159" y="0"/>
                  </a:lnTo>
                  <a:lnTo>
                    <a:pt x="274319" y="159257"/>
                  </a:lnTo>
                  <a:lnTo>
                    <a:pt x="137159" y="318515"/>
                  </a:lnTo>
                  <a:lnTo>
                    <a:pt x="0" y="159257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064002" y="2430018"/>
              <a:ext cx="134620" cy="163195"/>
            </a:xfrm>
            <a:custGeom>
              <a:avLst/>
              <a:gdLst/>
              <a:ahLst/>
              <a:cxnLst/>
              <a:rect l="l" t="t" r="r" b="b"/>
              <a:pathLst>
                <a:path w="134619" h="163194">
                  <a:moveTo>
                    <a:pt x="1524" y="0"/>
                  </a:moveTo>
                  <a:lnTo>
                    <a:pt x="134112" y="161544"/>
                  </a:lnTo>
                </a:path>
                <a:path w="134619" h="163194">
                  <a:moveTo>
                    <a:pt x="132587" y="3048"/>
                  </a:moveTo>
                  <a:lnTo>
                    <a:pt x="0" y="163068"/>
                  </a:lnTo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134106" y="2291334"/>
              <a:ext cx="635" cy="64135"/>
            </a:xfrm>
            <a:custGeom>
              <a:avLst/>
              <a:gdLst/>
              <a:ahLst/>
              <a:cxnLst/>
              <a:rect l="l" t="t" r="r" b="b"/>
              <a:pathLst>
                <a:path w="635" h="64135">
                  <a:moveTo>
                    <a:pt x="0" y="0"/>
                  </a:moveTo>
                  <a:lnTo>
                    <a:pt x="254" y="63753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189226" y="1541780"/>
              <a:ext cx="1283335" cy="1250950"/>
            </a:xfrm>
            <a:custGeom>
              <a:avLst/>
              <a:gdLst/>
              <a:ahLst/>
              <a:cxnLst/>
              <a:rect l="l" t="t" r="r" b="b"/>
              <a:pathLst>
                <a:path w="1283335" h="1250950">
                  <a:moveTo>
                    <a:pt x="699643" y="0"/>
                  </a:moveTo>
                  <a:lnTo>
                    <a:pt x="623173" y="2222"/>
                  </a:lnTo>
                  <a:lnTo>
                    <a:pt x="576466" y="5572"/>
                  </a:lnTo>
                  <a:lnTo>
                    <a:pt x="531749" y="9398"/>
                  </a:lnTo>
                  <a:lnTo>
                    <a:pt x="494411" y="18669"/>
                  </a:lnTo>
                  <a:lnTo>
                    <a:pt x="473140" y="39314"/>
                  </a:lnTo>
                  <a:lnTo>
                    <a:pt x="466471" y="46736"/>
                  </a:lnTo>
                  <a:lnTo>
                    <a:pt x="456043" y="82317"/>
                  </a:lnTo>
                  <a:lnTo>
                    <a:pt x="451437" y="97932"/>
                  </a:lnTo>
                  <a:lnTo>
                    <a:pt x="442664" y="106618"/>
                  </a:lnTo>
                  <a:lnTo>
                    <a:pt x="419735" y="121412"/>
                  </a:lnTo>
                  <a:lnTo>
                    <a:pt x="416157" y="136074"/>
                  </a:lnTo>
                  <a:lnTo>
                    <a:pt x="401066" y="177419"/>
                  </a:lnTo>
                  <a:lnTo>
                    <a:pt x="360949" y="218043"/>
                  </a:lnTo>
                  <a:lnTo>
                    <a:pt x="317119" y="252095"/>
                  </a:lnTo>
                  <a:lnTo>
                    <a:pt x="269809" y="274187"/>
                  </a:lnTo>
                  <a:lnTo>
                    <a:pt x="251841" y="280035"/>
                  </a:lnTo>
                  <a:lnTo>
                    <a:pt x="247370" y="284952"/>
                  </a:lnTo>
                  <a:lnTo>
                    <a:pt x="218963" y="303022"/>
                  </a:lnTo>
                  <a:lnTo>
                    <a:pt x="211687" y="304776"/>
                  </a:lnTo>
                  <a:lnTo>
                    <a:pt x="205231" y="308102"/>
                  </a:lnTo>
                  <a:lnTo>
                    <a:pt x="190783" y="321585"/>
                  </a:lnTo>
                  <a:lnTo>
                    <a:pt x="177657" y="336629"/>
                  </a:lnTo>
                  <a:lnTo>
                    <a:pt x="164316" y="351410"/>
                  </a:lnTo>
                  <a:lnTo>
                    <a:pt x="149225" y="364109"/>
                  </a:lnTo>
                  <a:lnTo>
                    <a:pt x="142144" y="368615"/>
                  </a:lnTo>
                  <a:lnTo>
                    <a:pt x="134969" y="373014"/>
                  </a:lnTo>
                  <a:lnTo>
                    <a:pt x="127936" y="377628"/>
                  </a:lnTo>
                  <a:lnTo>
                    <a:pt x="97615" y="405733"/>
                  </a:lnTo>
                  <a:lnTo>
                    <a:pt x="75493" y="446008"/>
                  </a:lnTo>
                  <a:lnTo>
                    <a:pt x="74386" y="449376"/>
                  </a:lnTo>
                  <a:lnTo>
                    <a:pt x="74711" y="445399"/>
                  </a:lnTo>
                  <a:lnTo>
                    <a:pt x="70556" y="449254"/>
                  </a:lnTo>
                  <a:lnTo>
                    <a:pt x="56006" y="476123"/>
                  </a:lnTo>
                  <a:lnTo>
                    <a:pt x="44235" y="501508"/>
                  </a:lnTo>
                  <a:lnTo>
                    <a:pt x="43452" y="507125"/>
                  </a:lnTo>
                  <a:lnTo>
                    <a:pt x="47545" y="502983"/>
                  </a:lnTo>
                  <a:lnTo>
                    <a:pt x="50400" y="499095"/>
                  </a:lnTo>
                  <a:lnTo>
                    <a:pt x="45902" y="505474"/>
                  </a:lnTo>
                  <a:lnTo>
                    <a:pt x="27940" y="532130"/>
                  </a:lnTo>
                  <a:lnTo>
                    <a:pt x="9271" y="588137"/>
                  </a:lnTo>
                  <a:lnTo>
                    <a:pt x="0" y="616077"/>
                  </a:lnTo>
                  <a:lnTo>
                    <a:pt x="1357" y="662811"/>
                  </a:lnTo>
                  <a:lnTo>
                    <a:pt x="2516" y="709539"/>
                  </a:lnTo>
                  <a:lnTo>
                    <a:pt x="3682" y="756253"/>
                  </a:lnTo>
                  <a:lnTo>
                    <a:pt x="5061" y="802945"/>
                  </a:lnTo>
                  <a:lnTo>
                    <a:pt x="6855" y="849610"/>
                  </a:lnTo>
                  <a:lnTo>
                    <a:pt x="9271" y="896239"/>
                  </a:lnTo>
                  <a:lnTo>
                    <a:pt x="25646" y="936232"/>
                  </a:lnTo>
                  <a:lnTo>
                    <a:pt x="56006" y="970915"/>
                  </a:lnTo>
                  <a:lnTo>
                    <a:pt x="96726" y="1001311"/>
                  </a:lnTo>
                  <a:lnTo>
                    <a:pt x="139954" y="1017524"/>
                  </a:lnTo>
                  <a:lnTo>
                    <a:pt x="146694" y="1024838"/>
                  </a:lnTo>
                  <a:lnTo>
                    <a:pt x="181292" y="1051988"/>
                  </a:lnTo>
                  <a:lnTo>
                    <a:pt x="244758" y="1058187"/>
                  </a:lnTo>
                  <a:lnTo>
                    <a:pt x="293766" y="1060418"/>
                  </a:lnTo>
                  <a:lnTo>
                    <a:pt x="342798" y="1062220"/>
                  </a:lnTo>
                  <a:lnTo>
                    <a:pt x="391794" y="1064260"/>
                  </a:lnTo>
                  <a:lnTo>
                    <a:pt x="398732" y="1066673"/>
                  </a:lnTo>
                  <a:lnTo>
                    <a:pt x="405669" y="1069181"/>
                  </a:lnTo>
                  <a:lnTo>
                    <a:pt x="412654" y="1071546"/>
                  </a:lnTo>
                  <a:lnTo>
                    <a:pt x="465724" y="1082763"/>
                  </a:lnTo>
                  <a:lnTo>
                    <a:pt x="508878" y="1087435"/>
                  </a:lnTo>
                  <a:lnTo>
                    <a:pt x="552368" y="1089359"/>
                  </a:lnTo>
                  <a:lnTo>
                    <a:pt x="599363" y="1090343"/>
                  </a:lnTo>
                  <a:lnTo>
                    <a:pt x="653034" y="1092200"/>
                  </a:lnTo>
                  <a:lnTo>
                    <a:pt x="659935" y="1094811"/>
                  </a:lnTo>
                  <a:lnTo>
                    <a:pt x="666813" y="1097565"/>
                  </a:lnTo>
                  <a:lnTo>
                    <a:pt x="673786" y="1099986"/>
                  </a:lnTo>
                  <a:lnTo>
                    <a:pt x="680974" y="1101598"/>
                  </a:lnTo>
                  <a:lnTo>
                    <a:pt x="735482" y="1108475"/>
                  </a:lnTo>
                  <a:lnTo>
                    <a:pt x="762968" y="1110389"/>
                  </a:lnTo>
                  <a:lnTo>
                    <a:pt x="773874" y="1109932"/>
                  </a:lnTo>
                  <a:lnTo>
                    <a:pt x="778641" y="1109697"/>
                  </a:lnTo>
                  <a:lnTo>
                    <a:pt x="787712" y="1112278"/>
                  </a:lnTo>
                  <a:lnTo>
                    <a:pt x="811530" y="1120267"/>
                  </a:lnTo>
                  <a:lnTo>
                    <a:pt x="816304" y="1124844"/>
                  </a:lnTo>
                  <a:lnTo>
                    <a:pt x="821150" y="1129363"/>
                  </a:lnTo>
                  <a:lnTo>
                    <a:pt x="825853" y="1134000"/>
                  </a:lnTo>
                  <a:lnTo>
                    <a:pt x="830199" y="1138936"/>
                  </a:lnTo>
                  <a:lnTo>
                    <a:pt x="834955" y="1145891"/>
                  </a:lnTo>
                  <a:lnTo>
                    <a:pt x="839200" y="1153239"/>
                  </a:lnTo>
                  <a:lnTo>
                    <a:pt x="843611" y="1160420"/>
                  </a:lnTo>
                  <a:lnTo>
                    <a:pt x="848868" y="1166876"/>
                  </a:lnTo>
                  <a:lnTo>
                    <a:pt x="855305" y="1172293"/>
                  </a:lnTo>
                  <a:lnTo>
                    <a:pt x="862361" y="1176877"/>
                  </a:lnTo>
                  <a:lnTo>
                    <a:pt x="869656" y="1181127"/>
                  </a:lnTo>
                  <a:lnTo>
                    <a:pt x="876807" y="1185545"/>
                  </a:lnTo>
                  <a:lnTo>
                    <a:pt x="881118" y="1192912"/>
                  </a:lnTo>
                  <a:lnTo>
                    <a:pt x="885189" y="1200483"/>
                  </a:lnTo>
                  <a:lnTo>
                    <a:pt x="889738" y="1207601"/>
                  </a:lnTo>
                  <a:lnTo>
                    <a:pt x="895476" y="1213612"/>
                  </a:lnTo>
                  <a:lnTo>
                    <a:pt x="901880" y="1217025"/>
                  </a:lnTo>
                  <a:lnTo>
                    <a:pt x="909081" y="1218914"/>
                  </a:lnTo>
                  <a:lnTo>
                    <a:pt x="916497" y="1220470"/>
                  </a:lnTo>
                  <a:lnTo>
                    <a:pt x="923544" y="1222883"/>
                  </a:lnTo>
                  <a:lnTo>
                    <a:pt x="947596" y="1236323"/>
                  </a:lnTo>
                  <a:lnTo>
                    <a:pt x="951953" y="1241101"/>
                  </a:lnTo>
                  <a:lnTo>
                    <a:pt x="950811" y="1241966"/>
                  </a:lnTo>
                  <a:lnTo>
                    <a:pt x="958368" y="1243666"/>
                  </a:lnTo>
                  <a:lnTo>
                    <a:pt x="988822" y="1250950"/>
                  </a:lnTo>
                  <a:lnTo>
                    <a:pt x="1040249" y="1249678"/>
                  </a:lnTo>
                  <a:lnTo>
                    <a:pt x="1091723" y="1249156"/>
                  </a:lnTo>
                  <a:lnTo>
                    <a:pt x="1143055" y="1247181"/>
                  </a:lnTo>
                  <a:lnTo>
                    <a:pt x="1194053" y="1241552"/>
                  </a:lnTo>
                  <a:lnTo>
                    <a:pt x="1215913" y="1221978"/>
                  </a:lnTo>
                  <a:lnTo>
                    <a:pt x="1221994" y="1213612"/>
                  </a:lnTo>
                  <a:lnTo>
                    <a:pt x="1243287" y="1186805"/>
                  </a:lnTo>
                  <a:lnTo>
                    <a:pt x="1244939" y="1182256"/>
                  </a:lnTo>
                  <a:lnTo>
                    <a:pt x="1239678" y="1186436"/>
                  </a:lnTo>
                  <a:lnTo>
                    <a:pt x="1240233" y="1185818"/>
                  </a:lnTo>
                  <a:lnTo>
                    <a:pt x="1270750" y="1132519"/>
                  </a:lnTo>
                  <a:lnTo>
                    <a:pt x="1282220" y="1088192"/>
                  </a:lnTo>
                  <a:lnTo>
                    <a:pt x="1283205" y="1069348"/>
                  </a:lnTo>
                  <a:lnTo>
                    <a:pt x="1281648" y="1046800"/>
                  </a:lnTo>
                  <a:lnTo>
                    <a:pt x="1278015" y="1016112"/>
                  </a:lnTo>
                  <a:lnTo>
                    <a:pt x="1272773" y="972847"/>
                  </a:lnTo>
                  <a:lnTo>
                    <a:pt x="1266389" y="912566"/>
                  </a:lnTo>
                  <a:lnTo>
                    <a:pt x="1259332" y="830834"/>
                  </a:lnTo>
                  <a:lnTo>
                    <a:pt x="1255609" y="819681"/>
                  </a:lnTo>
                  <a:lnTo>
                    <a:pt x="1247076" y="794099"/>
                  </a:lnTo>
                  <a:lnTo>
                    <a:pt x="1237686" y="765897"/>
                  </a:lnTo>
                  <a:lnTo>
                    <a:pt x="1231391" y="746887"/>
                  </a:lnTo>
                  <a:lnTo>
                    <a:pt x="1221994" y="718820"/>
                  </a:lnTo>
                  <a:lnTo>
                    <a:pt x="1208445" y="661093"/>
                  </a:lnTo>
                  <a:lnTo>
                    <a:pt x="1202669" y="620494"/>
                  </a:lnTo>
                  <a:lnTo>
                    <a:pt x="1199289" y="585034"/>
                  </a:lnTo>
                  <a:lnTo>
                    <a:pt x="1199534" y="579413"/>
                  </a:lnTo>
                  <a:lnTo>
                    <a:pt x="1200005" y="572936"/>
                  </a:lnTo>
                  <a:lnTo>
                    <a:pt x="1200597" y="564524"/>
                  </a:lnTo>
                  <a:lnTo>
                    <a:pt x="1201205" y="553101"/>
                  </a:lnTo>
                  <a:lnTo>
                    <a:pt x="1201725" y="537589"/>
                  </a:lnTo>
                  <a:lnTo>
                    <a:pt x="1202050" y="516910"/>
                  </a:lnTo>
                  <a:lnTo>
                    <a:pt x="1202077" y="489989"/>
                  </a:lnTo>
                  <a:lnTo>
                    <a:pt x="1201700" y="455747"/>
                  </a:lnTo>
                  <a:lnTo>
                    <a:pt x="1200814" y="413107"/>
                  </a:lnTo>
                  <a:lnTo>
                    <a:pt x="1199314" y="360992"/>
                  </a:lnTo>
                  <a:lnTo>
                    <a:pt x="1197096" y="298325"/>
                  </a:lnTo>
                  <a:lnTo>
                    <a:pt x="1194053" y="224028"/>
                  </a:lnTo>
                  <a:lnTo>
                    <a:pt x="1171442" y="185789"/>
                  </a:lnTo>
                  <a:lnTo>
                    <a:pt x="1156668" y="177418"/>
                  </a:lnTo>
                  <a:lnTo>
                    <a:pt x="1141918" y="169048"/>
                  </a:lnTo>
                  <a:lnTo>
                    <a:pt x="1128776" y="158750"/>
                  </a:lnTo>
                  <a:lnTo>
                    <a:pt x="1118008" y="147772"/>
                  </a:lnTo>
                  <a:lnTo>
                    <a:pt x="1107503" y="137699"/>
                  </a:lnTo>
                  <a:lnTo>
                    <a:pt x="1073046" y="118246"/>
                  </a:lnTo>
                  <a:lnTo>
                    <a:pt x="1054250" y="114107"/>
                  </a:lnTo>
                  <a:lnTo>
                    <a:pt x="1044829" y="112014"/>
                  </a:lnTo>
                  <a:lnTo>
                    <a:pt x="1007237" y="88011"/>
                  </a:lnTo>
                  <a:lnTo>
                    <a:pt x="960882" y="74675"/>
                  </a:lnTo>
                  <a:lnTo>
                    <a:pt x="830199" y="56007"/>
                  </a:lnTo>
                  <a:lnTo>
                    <a:pt x="823154" y="53879"/>
                  </a:lnTo>
                  <a:lnTo>
                    <a:pt x="775390" y="32173"/>
                  </a:lnTo>
                  <a:lnTo>
                    <a:pt x="771535" y="27986"/>
                  </a:lnTo>
                  <a:lnTo>
                    <a:pt x="775512" y="28274"/>
                  </a:lnTo>
                  <a:lnTo>
                    <a:pt x="772144" y="27135"/>
                  </a:lnTo>
                  <a:lnTo>
                    <a:pt x="746251" y="18669"/>
                  </a:lnTo>
                  <a:lnTo>
                    <a:pt x="734290" y="6215"/>
                  </a:lnTo>
                  <a:lnTo>
                    <a:pt x="727710" y="1238"/>
                  </a:lnTo>
                  <a:lnTo>
                    <a:pt x="718748" y="309"/>
                  </a:lnTo>
                  <a:lnTo>
                    <a:pt x="699643" y="0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4" name="object 54"/>
          <p:cNvGraphicFramePr>
            <a:graphicFrameLocks noGrp="1"/>
          </p:cNvGraphicFramePr>
          <p:nvPr/>
        </p:nvGraphicFramePr>
        <p:xfrm>
          <a:off x="273342" y="403986"/>
          <a:ext cx="8793480" cy="10960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2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5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dirty="0">
                          <a:latin typeface="Arial"/>
                          <a:cs typeface="Arial"/>
                        </a:rPr>
                        <a:t>LTP</a:t>
                      </a:r>
                      <a:r>
                        <a:rPr sz="10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" dirty="0">
                          <a:latin typeface="Arial"/>
                          <a:cs typeface="Arial"/>
                        </a:rPr>
                        <a:t>Trends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Cost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00" b="1" spc="-5" dirty="0">
                          <a:latin typeface="Arial"/>
                          <a:cs typeface="Arial"/>
                        </a:rPr>
                        <a:t>Fix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805">
                <a:tc>
                  <a:txBody>
                    <a:bodyPr/>
                    <a:lstStyle/>
                    <a:p>
                      <a:pPr marL="91440" marR="221615" algn="just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No one on the staff uses a Battle Casualty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Estimate Calculator during the MDMP 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War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Gaming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Step.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0287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XO, S3,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S2 pull radium casualty figures out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of the air after each counter-action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dialogue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the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units medavac plan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is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not based on realistic casualty </a:t>
                      </a:r>
                      <a:r>
                        <a:rPr sz="1000" spc="-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figures. Therefore their plan is not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validated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and or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properly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synchronized.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9685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000" spc="-5" dirty="0">
                          <a:latin typeface="Arial"/>
                          <a:cs typeface="Arial"/>
                        </a:rPr>
                        <a:t>- Assign ownership of executing the battle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casualty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estimate</a:t>
                      </a:r>
                      <a:r>
                        <a:rPr sz="10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calculator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during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war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gaming </a:t>
                      </a:r>
                      <a:r>
                        <a:rPr sz="1000" spc="-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to the BCT S1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assistance 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from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00" spc="-10" dirty="0">
                          <a:latin typeface="Arial"/>
                          <a:cs typeface="Arial"/>
                        </a:rPr>
                        <a:t>MEDO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 and</a:t>
                      </a:r>
                      <a:r>
                        <a:rPr sz="10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or Surgeon.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9" name="object 59"/>
          <p:cNvSpPr txBox="1"/>
          <p:nvPr/>
        </p:nvSpPr>
        <p:spPr>
          <a:xfrm>
            <a:off x="8824594" y="6589073"/>
            <a:ext cx="275590" cy="23241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275"/>
              </a:spcBef>
            </a:pPr>
            <a:r>
              <a:rPr sz="1200" b="1" spc="-5" dirty="0">
                <a:latin typeface="Arial"/>
                <a:cs typeface="Arial"/>
              </a:rPr>
              <a:t>75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9829" y="1717039"/>
            <a:ext cx="142240" cy="1200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2065" algn="just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Arial"/>
                <a:cs typeface="Arial"/>
              </a:rPr>
              <a:t>E  X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  M  P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9641" y="3058413"/>
            <a:ext cx="10350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61645" y="4422775"/>
            <a:ext cx="142240" cy="1200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065" algn="just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E  X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  M  P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L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81457" y="5764174"/>
            <a:ext cx="1035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225425" marR="5080" indent="344805">
              <a:lnSpc>
                <a:spcPts val="4320"/>
              </a:lnSpc>
              <a:spcBef>
                <a:spcPts val="640"/>
              </a:spcBef>
            </a:pPr>
            <a:r>
              <a:rPr spc="-10" dirty="0"/>
              <a:t>MDMP </a:t>
            </a:r>
            <a:r>
              <a:rPr spc="-5" dirty="0"/>
              <a:t>Step 5: </a:t>
            </a:r>
            <a:r>
              <a:rPr dirty="0"/>
              <a:t> </a:t>
            </a:r>
            <a:r>
              <a:rPr spc="-5" dirty="0"/>
              <a:t>COA</a:t>
            </a:r>
            <a:r>
              <a:rPr spc="-204" dirty="0"/>
              <a:t> </a:t>
            </a:r>
            <a:r>
              <a:rPr spc="-5" dirty="0"/>
              <a:t>Comparison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9929" y="43637"/>
            <a:ext cx="42576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Step</a:t>
            </a:r>
            <a:r>
              <a:rPr sz="2800" spc="-15" dirty="0"/>
              <a:t> </a:t>
            </a:r>
            <a:r>
              <a:rPr sz="2800" spc="-5" dirty="0"/>
              <a:t>5:</a:t>
            </a:r>
            <a:r>
              <a:rPr sz="2800" spc="-15" dirty="0"/>
              <a:t> </a:t>
            </a:r>
            <a:r>
              <a:rPr sz="2800" spc="-5" dirty="0"/>
              <a:t>COA</a:t>
            </a:r>
            <a:r>
              <a:rPr sz="2800" spc="-120" dirty="0"/>
              <a:t> </a:t>
            </a:r>
            <a:r>
              <a:rPr sz="2800" spc="-5" dirty="0"/>
              <a:t>Comparison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2389632" y="4942332"/>
            <a:ext cx="1937385" cy="1409700"/>
            <a:chOff x="2389632" y="4942332"/>
            <a:chExt cx="1937385" cy="14097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7754" y="5007946"/>
              <a:ext cx="1869925" cy="131512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04110" y="4956810"/>
              <a:ext cx="1908175" cy="1381125"/>
            </a:xfrm>
            <a:custGeom>
              <a:avLst/>
              <a:gdLst/>
              <a:ahLst/>
              <a:cxnLst/>
              <a:rect l="l" t="t" r="r" b="b"/>
              <a:pathLst>
                <a:path w="1908175" h="1381125">
                  <a:moveTo>
                    <a:pt x="0" y="1380744"/>
                  </a:moveTo>
                  <a:lnTo>
                    <a:pt x="1908048" y="1380744"/>
                  </a:lnTo>
                  <a:lnTo>
                    <a:pt x="1908048" y="0"/>
                  </a:lnTo>
                  <a:lnTo>
                    <a:pt x="0" y="0"/>
                  </a:lnTo>
                  <a:lnTo>
                    <a:pt x="0" y="1380744"/>
                  </a:lnTo>
                  <a:close/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21563" y="4936235"/>
            <a:ext cx="2010410" cy="1417320"/>
            <a:chOff x="321563" y="4936235"/>
            <a:chExt cx="2010410" cy="14173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685" y="4965191"/>
              <a:ext cx="1943078" cy="131821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6041" y="4950713"/>
              <a:ext cx="1981200" cy="1388745"/>
            </a:xfrm>
            <a:custGeom>
              <a:avLst/>
              <a:gdLst/>
              <a:ahLst/>
              <a:cxnLst/>
              <a:rect l="l" t="t" r="r" b="b"/>
              <a:pathLst>
                <a:path w="1981200" h="1388745">
                  <a:moveTo>
                    <a:pt x="0" y="1388364"/>
                  </a:moveTo>
                  <a:lnTo>
                    <a:pt x="1981200" y="1388364"/>
                  </a:lnTo>
                  <a:lnTo>
                    <a:pt x="1981200" y="0"/>
                  </a:lnTo>
                  <a:lnTo>
                    <a:pt x="0" y="0"/>
                  </a:lnTo>
                  <a:lnTo>
                    <a:pt x="0" y="138836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110232" y="4685538"/>
            <a:ext cx="5619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Arial"/>
                <a:cs typeface="Arial"/>
              </a:rPr>
              <a:t>C</a:t>
            </a:r>
            <a:r>
              <a:rPr sz="1400" b="1" dirty="0">
                <a:latin typeface="Arial"/>
                <a:cs typeface="Arial"/>
              </a:rPr>
              <a:t>OA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99250" y="4706239"/>
            <a:ext cx="5619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Arial"/>
                <a:cs typeface="Arial"/>
              </a:rPr>
              <a:t>C</a:t>
            </a:r>
            <a:r>
              <a:rPr sz="1400" b="1" dirty="0">
                <a:latin typeface="Arial"/>
                <a:cs typeface="Arial"/>
              </a:rPr>
              <a:t>OA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998207" y="4942332"/>
            <a:ext cx="1937385" cy="1409700"/>
            <a:chOff x="6998207" y="4942332"/>
            <a:chExt cx="1937385" cy="140970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36330" y="5007946"/>
              <a:ext cx="1869925" cy="131512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012685" y="4956810"/>
              <a:ext cx="1908175" cy="1381125"/>
            </a:xfrm>
            <a:custGeom>
              <a:avLst/>
              <a:gdLst/>
              <a:ahLst/>
              <a:cxnLst/>
              <a:rect l="l" t="t" r="r" b="b"/>
              <a:pathLst>
                <a:path w="1908175" h="1381125">
                  <a:moveTo>
                    <a:pt x="0" y="1380744"/>
                  </a:moveTo>
                  <a:lnTo>
                    <a:pt x="1908048" y="1380744"/>
                  </a:lnTo>
                  <a:lnTo>
                    <a:pt x="1908048" y="0"/>
                  </a:lnTo>
                  <a:lnTo>
                    <a:pt x="0" y="0"/>
                  </a:lnTo>
                  <a:lnTo>
                    <a:pt x="0" y="1380744"/>
                  </a:lnTo>
                  <a:close/>
                </a:path>
              </a:pathLst>
            </a:custGeom>
            <a:ln w="289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930140" y="4936235"/>
            <a:ext cx="2010410" cy="1417320"/>
            <a:chOff x="4930140" y="4936235"/>
            <a:chExt cx="2010410" cy="141732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8261" y="4965191"/>
              <a:ext cx="1943078" cy="131821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944618" y="4950713"/>
              <a:ext cx="1981200" cy="1388745"/>
            </a:xfrm>
            <a:custGeom>
              <a:avLst/>
              <a:gdLst/>
              <a:ahLst/>
              <a:cxnLst/>
              <a:rect l="l" t="t" r="r" b="b"/>
              <a:pathLst>
                <a:path w="1981200" h="1388745">
                  <a:moveTo>
                    <a:pt x="0" y="1388364"/>
                  </a:moveTo>
                  <a:lnTo>
                    <a:pt x="1981199" y="1388364"/>
                  </a:lnTo>
                  <a:lnTo>
                    <a:pt x="1981199" y="0"/>
                  </a:lnTo>
                  <a:lnTo>
                    <a:pt x="0" y="0"/>
                  </a:lnTo>
                  <a:lnTo>
                    <a:pt x="0" y="138836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681345" y="2573908"/>
            <a:ext cx="3089910" cy="1632585"/>
            <a:chOff x="5681345" y="2573908"/>
            <a:chExt cx="3089910" cy="163258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0428" y="2602991"/>
              <a:ext cx="3031235" cy="157429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695950" y="2588513"/>
              <a:ext cx="3060700" cy="1603375"/>
            </a:xfrm>
            <a:custGeom>
              <a:avLst/>
              <a:gdLst/>
              <a:ahLst/>
              <a:cxnLst/>
              <a:rect l="l" t="t" r="r" b="b"/>
              <a:pathLst>
                <a:path w="3060700" h="1603375">
                  <a:moveTo>
                    <a:pt x="0" y="1603248"/>
                  </a:moveTo>
                  <a:lnTo>
                    <a:pt x="3060192" y="1603248"/>
                  </a:lnTo>
                  <a:lnTo>
                    <a:pt x="3060192" y="0"/>
                  </a:lnTo>
                  <a:lnTo>
                    <a:pt x="0" y="0"/>
                  </a:lnTo>
                  <a:lnTo>
                    <a:pt x="0" y="1603248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353440" y="2590673"/>
            <a:ext cx="3112770" cy="1593215"/>
            <a:chOff x="353440" y="2590673"/>
            <a:chExt cx="3112770" cy="159321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2523" y="2619756"/>
              <a:ext cx="3054095" cy="153466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68045" y="2605278"/>
              <a:ext cx="3083560" cy="1564005"/>
            </a:xfrm>
            <a:custGeom>
              <a:avLst/>
              <a:gdLst/>
              <a:ahLst/>
              <a:cxnLst/>
              <a:rect l="l" t="t" r="r" b="b"/>
              <a:pathLst>
                <a:path w="3083560" h="1564004">
                  <a:moveTo>
                    <a:pt x="0" y="1563624"/>
                  </a:moveTo>
                  <a:lnTo>
                    <a:pt x="3083052" y="1563624"/>
                  </a:lnTo>
                  <a:lnTo>
                    <a:pt x="3083052" y="0"/>
                  </a:lnTo>
                  <a:lnTo>
                    <a:pt x="0" y="0"/>
                  </a:lnTo>
                  <a:lnTo>
                    <a:pt x="0" y="1563624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14375" y="1193673"/>
            <a:ext cx="8691245" cy="25317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160" indent="-125095">
              <a:lnSpc>
                <a:spcPct val="100000"/>
              </a:lnSpc>
              <a:spcBef>
                <a:spcPts val="95"/>
              </a:spcBef>
              <a:buChar char="-"/>
              <a:tabLst>
                <a:tab pos="137795" algn="l"/>
              </a:tabLst>
            </a:pPr>
            <a:r>
              <a:rPr sz="1600" b="1" spc="-5" dirty="0">
                <a:latin typeface="Arial"/>
                <a:cs typeface="Arial"/>
              </a:rPr>
              <a:t>Units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forget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to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develop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or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use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the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evaluation</a:t>
            </a:r>
            <a:r>
              <a:rPr sz="1600" b="1" i="1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FF0000"/>
                </a:solidFill>
                <a:latin typeface="Arial"/>
                <a:cs typeface="Arial"/>
              </a:rPr>
              <a:t>criteria</a:t>
            </a:r>
            <a:r>
              <a:rPr sz="1600" b="1" i="1" spc="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developed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during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Mission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Analysis.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-"/>
            </a:pPr>
            <a:endParaRPr sz="180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1375"/>
              </a:spcBef>
              <a:buChar char="-"/>
              <a:tabLst>
                <a:tab pos="137795" algn="l"/>
              </a:tabLst>
            </a:pPr>
            <a:r>
              <a:rPr sz="1600" b="1" spc="-5" dirty="0">
                <a:latin typeface="Arial"/>
                <a:cs typeface="Arial"/>
              </a:rPr>
              <a:t>Units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do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not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use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parallel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formats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to </a:t>
            </a:r>
            <a:r>
              <a:rPr sz="1600" b="1" spc="-10" dirty="0">
                <a:latin typeface="Arial"/>
                <a:cs typeface="Arial"/>
              </a:rPr>
              <a:t>develop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their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courses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of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action,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giving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CDRs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10"/>
              </a:lnSpc>
              <a:spcBef>
                <a:spcPts val="5"/>
              </a:spcBef>
            </a:pPr>
            <a:r>
              <a:rPr sz="1600" b="1" spc="-5" dirty="0">
                <a:latin typeface="Arial"/>
                <a:cs typeface="Arial"/>
              </a:rPr>
              <a:t>“apples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to oranges”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comparison.</a:t>
            </a:r>
            <a:endParaRPr sz="1600">
              <a:latin typeface="Arial"/>
              <a:cs typeface="Arial"/>
            </a:endParaRPr>
          </a:p>
          <a:p>
            <a:pPr marR="13335" algn="ctr">
              <a:lnSpc>
                <a:spcPts val="1570"/>
              </a:lnSpc>
              <a:tabLst>
                <a:tab pos="5339080" algn="l"/>
              </a:tabLst>
            </a:pPr>
            <a:r>
              <a:rPr sz="1400" b="1" spc="-10" dirty="0">
                <a:latin typeface="Arial"/>
                <a:cs typeface="Arial"/>
              </a:rPr>
              <a:t>C</a:t>
            </a:r>
            <a:r>
              <a:rPr sz="1400" b="1" dirty="0">
                <a:latin typeface="Arial"/>
                <a:cs typeface="Arial"/>
              </a:rPr>
              <a:t>OA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1	</a:t>
            </a:r>
            <a:r>
              <a:rPr sz="2100" b="1" spc="-15" baseline="3968" dirty="0">
                <a:latin typeface="Arial"/>
                <a:cs typeface="Arial"/>
              </a:rPr>
              <a:t>C</a:t>
            </a:r>
            <a:r>
              <a:rPr sz="2100" b="1" baseline="3968" dirty="0">
                <a:latin typeface="Arial"/>
                <a:cs typeface="Arial"/>
              </a:rPr>
              <a:t>OA</a:t>
            </a:r>
            <a:r>
              <a:rPr sz="2100" b="1" spc="-97" baseline="3968" dirty="0">
                <a:latin typeface="Arial"/>
                <a:cs typeface="Arial"/>
              </a:rPr>
              <a:t> </a:t>
            </a:r>
            <a:r>
              <a:rPr sz="2100" b="1" baseline="3968" dirty="0">
                <a:latin typeface="Arial"/>
                <a:cs typeface="Arial"/>
              </a:rPr>
              <a:t>2</a:t>
            </a:r>
            <a:endParaRPr sz="2100" baseline="3968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>
              <a:latin typeface="Arial"/>
              <a:cs typeface="Arial"/>
            </a:endParaRPr>
          </a:p>
          <a:p>
            <a:pPr marL="3539490" marR="3550285">
              <a:lnSpc>
                <a:spcPct val="100000"/>
              </a:lnSpc>
              <a:spcBef>
                <a:spcPts val="5"/>
              </a:spcBef>
            </a:pP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Different Formats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 make it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confusing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for the Cdr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sz="14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compare</a:t>
            </a:r>
            <a:r>
              <a:rPr sz="14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14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COAs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7639" y="4668456"/>
            <a:ext cx="3792220" cy="0"/>
          </a:xfrm>
          <a:custGeom>
            <a:avLst/>
            <a:gdLst/>
            <a:ahLst/>
            <a:cxnLst/>
            <a:rect l="l" t="t" r="r" b="b"/>
            <a:pathLst>
              <a:path w="3792220">
                <a:moveTo>
                  <a:pt x="0" y="0"/>
                </a:moveTo>
                <a:lnTo>
                  <a:pt x="3791712" y="0"/>
                </a:lnTo>
              </a:path>
            </a:pathLst>
          </a:custGeom>
          <a:ln w="405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59679" y="4668456"/>
            <a:ext cx="3856990" cy="0"/>
          </a:xfrm>
          <a:custGeom>
            <a:avLst/>
            <a:gdLst/>
            <a:ahLst/>
            <a:cxnLst/>
            <a:rect l="l" t="t" r="r" b="b"/>
            <a:pathLst>
              <a:path w="3856990">
                <a:moveTo>
                  <a:pt x="0" y="0"/>
                </a:moveTo>
                <a:lnTo>
                  <a:pt x="3856608" y="0"/>
                </a:lnTo>
              </a:path>
            </a:pathLst>
          </a:custGeom>
          <a:ln w="405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959352" y="4507991"/>
            <a:ext cx="1100455" cy="36893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249554">
              <a:lnSpc>
                <a:spcPct val="100000"/>
              </a:lnSpc>
              <a:spcBef>
                <a:spcPts val="250"/>
              </a:spcBef>
            </a:pPr>
            <a:r>
              <a:rPr sz="1800" b="1" i="1" spc="-5" dirty="0">
                <a:latin typeface="Calibri"/>
                <a:cs typeface="Calibri"/>
              </a:rPr>
              <a:t>versus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480303" y="3160776"/>
            <a:ext cx="718185" cy="243840"/>
            <a:chOff x="5480303" y="3160776"/>
            <a:chExt cx="718185" cy="243840"/>
          </a:xfrm>
        </p:grpSpPr>
        <p:sp>
          <p:nvSpPr>
            <p:cNvPr id="28" name="object 28"/>
            <p:cNvSpPr/>
            <p:nvPr/>
          </p:nvSpPr>
          <p:spPr>
            <a:xfrm>
              <a:off x="5486399" y="3166872"/>
              <a:ext cx="706120" cy="231775"/>
            </a:xfrm>
            <a:custGeom>
              <a:avLst/>
              <a:gdLst/>
              <a:ahLst/>
              <a:cxnLst/>
              <a:rect l="l" t="t" r="r" b="b"/>
              <a:pathLst>
                <a:path w="706120" h="231775">
                  <a:moveTo>
                    <a:pt x="589788" y="0"/>
                  </a:moveTo>
                  <a:lnTo>
                    <a:pt x="589788" y="57912"/>
                  </a:lnTo>
                  <a:lnTo>
                    <a:pt x="0" y="57912"/>
                  </a:lnTo>
                  <a:lnTo>
                    <a:pt x="0" y="173736"/>
                  </a:lnTo>
                  <a:lnTo>
                    <a:pt x="589788" y="173736"/>
                  </a:lnTo>
                  <a:lnTo>
                    <a:pt x="589788" y="231648"/>
                  </a:lnTo>
                  <a:lnTo>
                    <a:pt x="705612" y="115824"/>
                  </a:lnTo>
                  <a:lnTo>
                    <a:pt x="58978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86399" y="3166872"/>
              <a:ext cx="706120" cy="231775"/>
            </a:xfrm>
            <a:custGeom>
              <a:avLst/>
              <a:gdLst/>
              <a:ahLst/>
              <a:cxnLst/>
              <a:rect l="l" t="t" r="r" b="b"/>
              <a:pathLst>
                <a:path w="706120" h="231775">
                  <a:moveTo>
                    <a:pt x="0" y="57912"/>
                  </a:moveTo>
                  <a:lnTo>
                    <a:pt x="589788" y="57912"/>
                  </a:lnTo>
                  <a:lnTo>
                    <a:pt x="589788" y="0"/>
                  </a:lnTo>
                  <a:lnTo>
                    <a:pt x="705612" y="115824"/>
                  </a:lnTo>
                  <a:lnTo>
                    <a:pt x="589788" y="231648"/>
                  </a:lnTo>
                  <a:lnTo>
                    <a:pt x="589788" y="173736"/>
                  </a:lnTo>
                  <a:lnTo>
                    <a:pt x="0" y="173736"/>
                  </a:lnTo>
                  <a:lnTo>
                    <a:pt x="0" y="57912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2913888" y="3172967"/>
            <a:ext cx="718185" cy="243840"/>
            <a:chOff x="2913888" y="3172967"/>
            <a:chExt cx="718185" cy="243840"/>
          </a:xfrm>
        </p:grpSpPr>
        <p:sp>
          <p:nvSpPr>
            <p:cNvPr id="31" name="object 31"/>
            <p:cNvSpPr/>
            <p:nvPr/>
          </p:nvSpPr>
          <p:spPr>
            <a:xfrm>
              <a:off x="2919984" y="3179063"/>
              <a:ext cx="706120" cy="231775"/>
            </a:xfrm>
            <a:custGeom>
              <a:avLst/>
              <a:gdLst/>
              <a:ahLst/>
              <a:cxnLst/>
              <a:rect l="l" t="t" r="r" b="b"/>
              <a:pathLst>
                <a:path w="706120" h="231775">
                  <a:moveTo>
                    <a:pt x="115824" y="0"/>
                  </a:moveTo>
                  <a:lnTo>
                    <a:pt x="0" y="115824"/>
                  </a:lnTo>
                  <a:lnTo>
                    <a:pt x="115824" y="231648"/>
                  </a:lnTo>
                  <a:lnTo>
                    <a:pt x="115824" y="173736"/>
                  </a:lnTo>
                  <a:lnTo>
                    <a:pt x="705612" y="173736"/>
                  </a:lnTo>
                  <a:lnTo>
                    <a:pt x="705612" y="57912"/>
                  </a:lnTo>
                  <a:lnTo>
                    <a:pt x="115824" y="57912"/>
                  </a:lnTo>
                  <a:lnTo>
                    <a:pt x="11582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19984" y="3179063"/>
              <a:ext cx="706120" cy="231775"/>
            </a:xfrm>
            <a:custGeom>
              <a:avLst/>
              <a:gdLst/>
              <a:ahLst/>
              <a:cxnLst/>
              <a:rect l="l" t="t" r="r" b="b"/>
              <a:pathLst>
                <a:path w="706120" h="231775">
                  <a:moveTo>
                    <a:pt x="705612" y="173736"/>
                  </a:moveTo>
                  <a:lnTo>
                    <a:pt x="115824" y="173736"/>
                  </a:lnTo>
                  <a:lnTo>
                    <a:pt x="115824" y="231648"/>
                  </a:lnTo>
                  <a:lnTo>
                    <a:pt x="0" y="115824"/>
                  </a:lnTo>
                  <a:lnTo>
                    <a:pt x="115824" y="0"/>
                  </a:lnTo>
                  <a:lnTo>
                    <a:pt x="115824" y="57912"/>
                  </a:lnTo>
                  <a:lnTo>
                    <a:pt x="705612" y="57912"/>
                  </a:lnTo>
                  <a:lnTo>
                    <a:pt x="705612" y="173736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9929" y="43637"/>
            <a:ext cx="371347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Step</a:t>
            </a:r>
            <a:r>
              <a:rPr sz="2800" spc="5" dirty="0"/>
              <a:t> </a:t>
            </a:r>
            <a:r>
              <a:rPr sz="2800" spc="-5" dirty="0"/>
              <a:t>6:</a:t>
            </a:r>
            <a:r>
              <a:rPr sz="2800" spc="5" dirty="0"/>
              <a:t> </a:t>
            </a:r>
            <a:r>
              <a:rPr sz="2800" spc="-5" dirty="0"/>
              <a:t>C</a:t>
            </a:r>
            <a:r>
              <a:rPr sz="2800" spc="-15" dirty="0"/>
              <a:t>O</a:t>
            </a:r>
            <a:r>
              <a:rPr sz="2800" spc="-5" dirty="0"/>
              <a:t>A</a:t>
            </a:r>
            <a:r>
              <a:rPr sz="2800" spc="-195" dirty="0"/>
              <a:t> </a:t>
            </a:r>
            <a:r>
              <a:rPr sz="2800" spc="-5" dirty="0"/>
              <a:t>A</a:t>
            </a:r>
            <a:r>
              <a:rPr sz="2800" spc="-20" dirty="0"/>
              <a:t>p</a:t>
            </a:r>
            <a:r>
              <a:rPr sz="2800" spc="-5" dirty="0"/>
              <a:t>proval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256133" y="1069594"/>
            <a:ext cx="831913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Units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fail to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complete</a:t>
            </a:r>
            <a:r>
              <a:rPr sz="1800" b="1" i="1" spc="-1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the</a:t>
            </a:r>
            <a:r>
              <a:rPr sz="1800" b="1" i="1" spc="-5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plan</a:t>
            </a:r>
            <a:r>
              <a:rPr sz="1800" b="1" i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once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 </a:t>
            </a:r>
            <a:r>
              <a:rPr sz="1800" b="1" spc="-5" dirty="0">
                <a:latin typeface="Arial"/>
                <a:cs typeface="Arial"/>
              </a:rPr>
              <a:t>Cdr’s</a:t>
            </a:r>
            <a:r>
              <a:rPr sz="1800" b="1" dirty="0">
                <a:latin typeface="Arial"/>
                <a:cs typeface="Arial"/>
              </a:rPr>
              <a:t> has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approved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plan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and or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made </a:t>
            </a:r>
            <a:r>
              <a:rPr sz="1800" b="1" dirty="0">
                <a:latin typeface="Arial"/>
                <a:cs typeface="Arial"/>
              </a:rPr>
              <a:t>modifications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to the plan.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13533" y="5641035"/>
            <a:ext cx="53232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indent="-94615">
              <a:lnSpc>
                <a:spcPct val="100000"/>
              </a:lnSpc>
              <a:spcBef>
                <a:spcPts val="100"/>
              </a:spcBef>
              <a:buFont typeface="Arial"/>
              <a:buChar char="-"/>
              <a:tabLst>
                <a:tab pos="107314" algn="l"/>
              </a:tabLst>
            </a:pPr>
            <a:r>
              <a:rPr sz="1200" b="1" i="1" dirty="0">
                <a:latin typeface="Arial"/>
                <a:cs typeface="Arial"/>
              </a:rPr>
              <a:t>The</a:t>
            </a:r>
            <a:r>
              <a:rPr sz="1200" b="1" i="1" spc="-5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staff</a:t>
            </a:r>
            <a:r>
              <a:rPr sz="1200" b="1" i="1" spc="-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needs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to </a:t>
            </a:r>
            <a:r>
              <a:rPr sz="1200" b="1" i="1" spc="-5" dirty="0">
                <a:latin typeface="Arial"/>
                <a:cs typeface="Arial"/>
              </a:rPr>
              <a:t>stop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and</a:t>
            </a:r>
            <a:r>
              <a:rPr sz="1200" b="1" i="1" spc="-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complete</a:t>
            </a:r>
            <a:r>
              <a:rPr sz="1200" b="1" i="1" spc="-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 </a:t>
            </a:r>
            <a:r>
              <a:rPr sz="1200" b="1" i="1" dirty="0">
                <a:latin typeface="Arial"/>
                <a:cs typeface="Arial"/>
              </a:rPr>
              <a:t>plan!</a:t>
            </a:r>
            <a:endParaRPr sz="1200">
              <a:latin typeface="Arial"/>
              <a:cs typeface="Arial"/>
            </a:endParaRPr>
          </a:p>
          <a:p>
            <a:pPr marL="106680" indent="-94615">
              <a:lnSpc>
                <a:spcPct val="100000"/>
              </a:lnSpc>
              <a:buChar char="-"/>
              <a:tabLst>
                <a:tab pos="107314" algn="l"/>
              </a:tabLst>
            </a:pPr>
            <a:r>
              <a:rPr sz="1200" b="1" spc="-5" dirty="0">
                <a:latin typeface="Arial"/>
                <a:cs typeface="Arial"/>
              </a:rPr>
              <a:t>Most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staffs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go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right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into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Step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7: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Orders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Production.</a:t>
            </a:r>
            <a:endParaRPr sz="1200">
              <a:latin typeface="Arial"/>
              <a:cs typeface="Arial"/>
            </a:endParaRPr>
          </a:p>
          <a:p>
            <a:pPr marL="104139" indent="-91440">
              <a:lnSpc>
                <a:spcPct val="100000"/>
              </a:lnSpc>
              <a:buChar char="-"/>
              <a:tabLst>
                <a:tab pos="104139" algn="l"/>
              </a:tabLst>
            </a:pPr>
            <a:r>
              <a:rPr sz="1200" b="1" spc="-35" dirty="0">
                <a:latin typeface="Arial"/>
                <a:cs typeface="Arial"/>
              </a:rPr>
              <a:t>You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have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brief </a:t>
            </a:r>
            <a:r>
              <a:rPr sz="1200" b="1" spc="-5" dirty="0">
                <a:latin typeface="Arial"/>
                <a:cs typeface="Arial"/>
              </a:rPr>
              <a:t>both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teams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on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dirty="0">
                <a:latin typeface="Arial"/>
                <a:cs typeface="Arial"/>
              </a:rPr>
              <a:t> new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COA.</a:t>
            </a:r>
            <a:endParaRPr sz="1200">
              <a:latin typeface="Arial"/>
              <a:cs typeface="Arial"/>
            </a:endParaRPr>
          </a:p>
          <a:p>
            <a:pPr marL="104139" indent="-91440">
              <a:lnSpc>
                <a:spcPct val="100000"/>
              </a:lnSpc>
              <a:buChar char="-"/>
              <a:tabLst>
                <a:tab pos="104139" algn="l"/>
              </a:tabLst>
            </a:pPr>
            <a:r>
              <a:rPr sz="1200" b="1" spc="-35" dirty="0">
                <a:latin typeface="Arial"/>
                <a:cs typeface="Arial"/>
              </a:rPr>
              <a:t>You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have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 </a:t>
            </a:r>
            <a:r>
              <a:rPr sz="1200" b="1" spc="-5" dirty="0">
                <a:latin typeface="Arial"/>
                <a:cs typeface="Arial"/>
              </a:rPr>
              <a:t>re-synch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changes based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on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Commander's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directive.</a:t>
            </a:r>
            <a:endParaRPr sz="1200">
              <a:latin typeface="Arial"/>
              <a:cs typeface="Arial"/>
            </a:endParaRPr>
          </a:p>
          <a:p>
            <a:pPr marL="106680" indent="-94615">
              <a:lnSpc>
                <a:spcPct val="100000"/>
              </a:lnSpc>
              <a:buChar char="-"/>
              <a:tabLst>
                <a:tab pos="107314" algn="l"/>
              </a:tabLst>
            </a:pPr>
            <a:r>
              <a:rPr sz="1200" b="1" dirty="0">
                <a:latin typeface="Arial"/>
                <a:cs typeface="Arial"/>
              </a:rPr>
              <a:t>XOs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fail to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plan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for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this</a:t>
            </a:r>
            <a:r>
              <a:rPr sz="1200" b="1" dirty="0">
                <a:latin typeface="Arial"/>
                <a:cs typeface="Arial"/>
              </a:rPr>
              <a:t> added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step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their</a:t>
            </a:r>
            <a:r>
              <a:rPr sz="1200" b="1" dirty="0">
                <a:latin typeface="Arial"/>
                <a:cs typeface="Arial"/>
              </a:rPr>
              <a:t> timeline.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54041" y="3952113"/>
            <a:ext cx="20688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Commander’s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Guidance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62778" y="2823210"/>
            <a:ext cx="570230" cy="52451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246379" marR="89535" indent="-169545">
              <a:lnSpc>
                <a:spcPct val="100000"/>
              </a:lnSpc>
              <a:spcBef>
                <a:spcPts val="540"/>
              </a:spcBef>
            </a:pPr>
            <a:r>
              <a:rPr sz="1400" b="1" spc="-10" dirty="0">
                <a:latin typeface="Arial"/>
                <a:cs typeface="Arial"/>
              </a:rPr>
              <a:t>C</a:t>
            </a:r>
            <a:r>
              <a:rPr sz="1400" b="1" dirty="0">
                <a:latin typeface="Arial"/>
                <a:cs typeface="Arial"/>
              </a:rPr>
              <a:t>OA  1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20690" y="4872990"/>
            <a:ext cx="570230" cy="52451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184785" marR="76200" indent="-94615">
              <a:lnSpc>
                <a:spcPct val="100000"/>
              </a:lnSpc>
              <a:spcBef>
                <a:spcPts val="330"/>
              </a:spcBef>
            </a:pPr>
            <a:r>
              <a:rPr sz="1400" b="1" spc="-10" dirty="0">
                <a:latin typeface="Arial"/>
                <a:cs typeface="Arial"/>
              </a:rPr>
              <a:t>C</a:t>
            </a:r>
            <a:r>
              <a:rPr sz="1400" b="1" dirty="0">
                <a:latin typeface="Arial"/>
                <a:cs typeface="Arial"/>
              </a:rPr>
              <a:t>OA  1.5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79670" y="2568956"/>
            <a:ext cx="15290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5" dirty="0">
                <a:latin typeface="Arial"/>
                <a:cs typeface="Arial"/>
              </a:rPr>
              <a:t>All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Staff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Members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18988" y="3482340"/>
            <a:ext cx="256540" cy="399415"/>
            <a:chOff x="5618988" y="3482340"/>
            <a:chExt cx="256540" cy="399415"/>
          </a:xfrm>
        </p:grpSpPr>
        <p:sp>
          <p:nvSpPr>
            <p:cNvPr id="10" name="object 10"/>
            <p:cNvSpPr/>
            <p:nvPr/>
          </p:nvSpPr>
          <p:spPr>
            <a:xfrm>
              <a:off x="5625084" y="3488436"/>
              <a:ext cx="243840" cy="387350"/>
            </a:xfrm>
            <a:custGeom>
              <a:avLst/>
              <a:gdLst/>
              <a:ahLst/>
              <a:cxnLst/>
              <a:rect l="l" t="t" r="r" b="b"/>
              <a:pathLst>
                <a:path w="243839" h="387350">
                  <a:moveTo>
                    <a:pt x="182879" y="0"/>
                  </a:moveTo>
                  <a:lnTo>
                    <a:pt x="60960" y="0"/>
                  </a:lnTo>
                  <a:lnTo>
                    <a:pt x="60960" y="265175"/>
                  </a:lnTo>
                  <a:lnTo>
                    <a:pt x="0" y="265175"/>
                  </a:lnTo>
                  <a:lnTo>
                    <a:pt x="121919" y="387095"/>
                  </a:lnTo>
                  <a:lnTo>
                    <a:pt x="243839" y="265175"/>
                  </a:lnTo>
                  <a:lnTo>
                    <a:pt x="182879" y="265175"/>
                  </a:lnTo>
                  <a:lnTo>
                    <a:pt x="1828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25084" y="3488436"/>
              <a:ext cx="243840" cy="387350"/>
            </a:xfrm>
            <a:custGeom>
              <a:avLst/>
              <a:gdLst/>
              <a:ahLst/>
              <a:cxnLst/>
              <a:rect l="l" t="t" r="r" b="b"/>
              <a:pathLst>
                <a:path w="243839" h="387350">
                  <a:moveTo>
                    <a:pt x="0" y="265175"/>
                  </a:moveTo>
                  <a:lnTo>
                    <a:pt x="60960" y="265175"/>
                  </a:lnTo>
                  <a:lnTo>
                    <a:pt x="60960" y="0"/>
                  </a:lnTo>
                  <a:lnTo>
                    <a:pt x="182879" y="0"/>
                  </a:lnTo>
                  <a:lnTo>
                    <a:pt x="182879" y="265175"/>
                  </a:lnTo>
                  <a:lnTo>
                    <a:pt x="243839" y="265175"/>
                  </a:lnTo>
                  <a:lnTo>
                    <a:pt x="121919" y="387095"/>
                  </a:lnTo>
                  <a:lnTo>
                    <a:pt x="0" y="26517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650991" y="4287011"/>
            <a:ext cx="256540" cy="398145"/>
            <a:chOff x="5650991" y="4287011"/>
            <a:chExt cx="256540" cy="398145"/>
          </a:xfrm>
        </p:grpSpPr>
        <p:sp>
          <p:nvSpPr>
            <p:cNvPr id="13" name="object 13"/>
            <p:cNvSpPr/>
            <p:nvPr/>
          </p:nvSpPr>
          <p:spPr>
            <a:xfrm>
              <a:off x="5657087" y="4293107"/>
              <a:ext cx="243840" cy="386080"/>
            </a:xfrm>
            <a:custGeom>
              <a:avLst/>
              <a:gdLst/>
              <a:ahLst/>
              <a:cxnLst/>
              <a:rect l="l" t="t" r="r" b="b"/>
              <a:pathLst>
                <a:path w="243839" h="386079">
                  <a:moveTo>
                    <a:pt x="182879" y="0"/>
                  </a:moveTo>
                  <a:lnTo>
                    <a:pt x="60960" y="0"/>
                  </a:lnTo>
                  <a:lnTo>
                    <a:pt x="60960" y="263652"/>
                  </a:lnTo>
                  <a:lnTo>
                    <a:pt x="0" y="263652"/>
                  </a:lnTo>
                  <a:lnTo>
                    <a:pt x="121920" y="385572"/>
                  </a:lnTo>
                  <a:lnTo>
                    <a:pt x="243839" y="263652"/>
                  </a:lnTo>
                  <a:lnTo>
                    <a:pt x="182879" y="263652"/>
                  </a:lnTo>
                  <a:lnTo>
                    <a:pt x="1828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57087" y="4293107"/>
              <a:ext cx="243840" cy="386080"/>
            </a:xfrm>
            <a:custGeom>
              <a:avLst/>
              <a:gdLst/>
              <a:ahLst/>
              <a:cxnLst/>
              <a:rect l="l" t="t" r="r" b="b"/>
              <a:pathLst>
                <a:path w="243839" h="386079">
                  <a:moveTo>
                    <a:pt x="0" y="263652"/>
                  </a:moveTo>
                  <a:lnTo>
                    <a:pt x="60960" y="263652"/>
                  </a:lnTo>
                  <a:lnTo>
                    <a:pt x="60960" y="0"/>
                  </a:lnTo>
                  <a:lnTo>
                    <a:pt x="182879" y="0"/>
                  </a:lnTo>
                  <a:lnTo>
                    <a:pt x="182879" y="263652"/>
                  </a:lnTo>
                  <a:lnTo>
                    <a:pt x="243839" y="263652"/>
                  </a:lnTo>
                  <a:lnTo>
                    <a:pt x="121920" y="385572"/>
                  </a:lnTo>
                  <a:lnTo>
                    <a:pt x="0" y="26365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4239005" y="2600705"/>
            <a:ext cx="11430" cy="2901950"/>
          </a:xfrm>
          <a:custGeom>
            <a:avLst/>
            <a:gdLst/>
            <a:ahLst/>
            <a:cxnLst/>
            <a:rect l="l" t="t" r="r" b="b"/>
            <a:pathLst>
              <a:path w="11429" h="2901950">
                <a:moveTo>
                  <a:pt x="0" y="0"/>
                </a:moveTo>
                <a:lnTo>
                  <a:pt x="10922" y="2901442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61568" y="2034666"/>
            <a:ext cx="831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-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you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develop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two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COAs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or one COA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Cdr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will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either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chose</a:t>
            </a:r>
            <a:r>
              <a:rPr sz="1200" b="1" spc="-5" dirty="0">
                <a:latin typeface="Arial"/>
                <a:cs typeface="Arial"/>
              </a:rPr>
              <a:t> a</a:t>
            </a:r>
            <a:r>
              <a:rPr sz="1200" b="1" spc="-10" dirty="0">
                <a:latin typeface="Arial"/>
                <a:cs typeface="Arial"/>
              </a:rPr>
              <a:t> hybrid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the</a:t>
            </a:r>
            <a:r>
              <a:rPr sz="1200" b="1" spc="5" dirty="0">
                <a:latin typeface="Arial"/>
                <a:cs typeface="Arial"/>
              </a:rPr>
              <a:t> two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COAs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or modify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your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one </a:t>
            </a:r>
            <a:r>
              <a:rPr sz="1200" b="1" spc="-10" dirty="0">
                <a:latin typeface="Arial"/>
                <a:cs typeface="Arial"/>
              </a:rPr>
              <a:t>COA.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45513" y="2833877"/>
            <a:ext cx="647700" cy="52578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69215" rIns="0" bIns="0" rtlCol="0">
            <a:spAutoFit/>
          </a:bodyPr>
          <a:lstStyle/>
          <a:p>
            <a:pPr marL="282575" marR="132080" indent="-170815">
              <a:lnSpc>
                <a:spcPct val="100000"/>
              </a:lnSpc>
              <a:spcBef>
                <a:spcPts val="545"/>
              </a:spcBef>
            </a:pPr>
            <a:r>
              <a:rPr sz="1400" b="1" spc="-10" dirty="0">
                <a:latin typeface="Arial"/>
                <a:cs typeface="Arial"/>
              </a:rPr>
              <a:t>C</a:t>
            </a:r>
            <a:r>
              <a:rPr sz="1400" b="1" dirty="0">
                <a:latin typeface="Arial"/>
                <a:cs typeface="Arial"/>
              </a:rPr>
              <a:t>OA  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77717" y="2814066"/>
            <a:ext cx="647700" cy="52578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69850" rIns="0" bIns="0" rtlCol="0">
            <a:spAutoFit/>
          </a:bodyPr>
          <a:lstStyle/>
          <a:p>
            <a:pPr marL="276860" marR="137795" indent="-171450">
              <a:lnSpc>
                <a:spcPct val="100000"/>
              </a:lnSpc>
              <a:spcBef>
                <a:spcPts val="550"/>
              </a:spcBef>
            </a:pPr>
            <a:r>
              <a:rPr sz="1400" b="1" spc="-10" dirty="0">
                <a:latin typeface="Arial"/>
                <a:cs typeface="Arial"/>
              </a:rPr>
              <a:t>C</a:t>
            </a:r>
            <a:r>
              <a:rPr sz="1400" b="1" dirty="0">
                <a:latin typeface="Arial"/>
                <a:cs typeface="Arial"/>
              </a:rPr>
              <a:t>OA  2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69998" y="4894326"/>
            <a:ext cx="647700" cy="524510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325"/>
              </a:spcBef>
            </a:pPr>
            <a:r>
              <a:rPr sz="1400" b="1" dirty="0">
                <a:latin typeface="Arial"/>
                <a:cs typeface="Arial"/>
              </a:rPr>
              <a:t>COA</a:t>
            </a:r>
            <a:endParaRPr sz="1400">
              <a:latin typeface="Arial"/>
              <a:cs typeface="Arial"/>
            </a:endParaRPr>
          </a:p>
          <a:p>
            <a:pPr marL="22352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Arial"/>
                <a:cs typeface="Arial"/>
              </a:rPr>
              <a:t>1.5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57350" y="3973448"/>
            <a:ext cx="20688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Commander’s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Guidance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56105" y="2546731"/>
            <a:ext cx="25120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52270" algn="l"/>
              </a:tabLst>
            </a:pPr>
            <a:r>
              <a:rPr sz="1400" b="1" spc="-30" dirty="0">
                <a:latin typeface="Arial"/>
                <a:cs typeface="Arial"/>
              </a:rPr>
              <a:t>Team</a:t>
            </a:r>
            <a:r>
              <a:rPr sz="1400" b="1" dirty="0">
                <a:latin typeface="Arial"/>
                <a:cs typeface="Arial"/>
              </a:rPr>
              <a:t> One	</a:t>
            </a:r>
            <a:r>
              <a:rPr sz="1400" b="1" spc="-30" dirty="0">
                <a:latin typeface="Arial"/>
                <a:cs typeface="Arial"/>
              </a:rPr>
              <a:t>Team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30" dirty="0">
                <a:latin typeface="Arial"/>
                <a:cs typeface="Arial"/>
              </a:rPr>
              <a:t>Two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624583" y="3494532"/>
            <a:ext cx="288290" cy="399415"/>
            <a:chOff x="1624583" y="3494532"/>
            <a:chExt cx="288290" cy="399415"/>
          </a:xfrm>
        </p:grpSpPr>
        <p:sp>
          <p:nvSpPr>
            <p:cNvPr id="23" name="object 23"/>
            <p:cNvSpPr/>
            <p:nvPr/>
          </p:nvSpPr>
          <p:spPr>
            <a:xfrm>
              <a:off x="1630679" y="3500628"/>
              <a:ext cx="276225" cy="387350"/>
            </a:xfrm>
            <a:custGeom>
              <a:avLst/>
              <a:gdLst/>
              <a:ahLst/>
              <a:cxnLst/>
              <a:rect l="l" t="t" r="r" b="b"/>
              <a:pathLst>
                <a:path w="276225" h="387350">
                  <a:moveTo>
                    <a:pt x="206882" y="0"/>
                  </a:moveTo>
                  <a:lnTo>
                    <a:pt x="68961" y="0"/>
                  </a:lnTo>
                  <a:lnTo>
                    <a:pt x="68961" y="249174"/>
                  </a:lnTo>
                  <a:lnTo>
                    <a:pt x="0" y="249174"/>
                  </a:lnTo>
                  <a:lnTo>
                    <a:pt x="137921" y="387096"/>
                  </a:lnTo>
                  <a:lnTo>
                    <a:pt x="275844" y="249174"/>
                  </a:lnTo>
                  <a:lnTo>
                    <a:pt x="206882" y="249174"/>
                  </a:lnTo>
                  <a:lnTo>
                    <a:pt x="2068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30679" y="3500628"/>
              <a:ext cx="276225" cy="387350"/>
            </a:xfrm>
            <a:custGeom>
              <a:avLst/>
              <a:gdLst/>
              <a:ahLst/>
              <a:cxnLst/>
              <a:rect l="l" t="t" r="r" b="b"/>
              <a:pathLst>
                <a:path w="276225" h="387350">
                  <a:moveTo>
                    <a:pt x="0" y="249174"/>
                  </a:moveTo>
                  <a:lnTo>
                    <a:pt x="68961" y="249174"/>
                  </a:lnTo>
                  <a:lnTo>
                    <a:pt x="68961" y="0"/>
                  </a:lnTo>
                  <a:lnTo>
                    <a:pt x="206882" y="0"/>
                  </a:lnTo>
                  <a:lnTo>
                    <a:pt x="206882" y="249174"/>
                  </a:lnTo>
                  <a:lnTo>
                    <a:pt x="275844" y="249174"/>
                  </a:lnTo>
                  <a:lnTo>
                    <a:pt x="137921" y="387096"/>
                  </a:lnTo>
                  <a:lnTo>
                    <a:pt x="0" y="249174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449067" y="4306823"/>
            <a:ext cx="288290" cy="399415"/>
            <a:chOff x="2449067" y="4306823"/>
            <a:chExt cx="288290" cy="399415"/>
          </a:xfrm>
        </p:grpSpPr>
        <p:sp>
          <p:nvSpPr>
            <p:cNvPr id="26" name="object 26"/>
            <p:cNvSpPr/>
            <p:nvPr/>
          </p:nvSpPr>
          <p:spPr>
            <a:xfrm>
              <a:off x="2455163" y="4312919"/>
              <a:ext cx="276225" cy="387350"/>
            </a:xfrm>
            <a:custGeom>
              <a:avLst/>
              <a:gdLst/>
              <a:ahLst/>
              <a:cxnLst/>
              <a:rect l="l" t="t" r="r" b="b"/>
              <a:pathLst>
                <a:path w="276225" h="387350">
                  <a:moveTo>
                    <a:pt x="206883" y="0"/>
                  </a:moveTo>
                  <a:lnTo>
                    <a:pt x="68961" y="0"/>
                  </a:lnTo>
                  <a:lnTo>
                    <a:pt x="68961" y="249173"/>
                  </a:lnTo>
                  <a:lnTo>
                    <a:pt x="0" y="249173"/>
                  </a:lnTo>
                  <a:lnTo>
                    <a:pt x="137922" y="387095"/>
                  </a:lnTo>
                  <a:lnTo>
                    <a:pt x="275844" y="249173"/>
                  </a:lnTo>
                  <a:lnTo>
                    <a:pt x="206883" y="249173"/>
                  </a:lnTo>
                  <a:lnTo>
                    <a:pt x="2068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455163" y="4312919"/>
              <a:ext cx="276225" cy="387350"/>
            </a:xfrm>
            <a:custGeom>
              <a:avLst/>
              <a:gdLst/>
              <a:ahLst/>
              <a:cxnLst/>
              <a:rect l="l" t="t" r="r" b="b"/>
              <a:pathLst>
                <a:path w="276225" h="387350">
                  <a:moveTo>
                    <a:pt x="0" y="249173"/>
                  </a:moveTo>
                  <a:lnTo>
                    <a:pt x="68961" y="249173"/>
                  </a:lnTo>
                  <a:lnTo>
                    <a:pt x="68961" y="0"/>
                  </a:lnTo>
                  <a:lnTo>
                    <a:pt x="206883" y="0"/>
                  </a:lnTo>
                  <a:lnTo>
                    <a:pt x="206883" y="249173"/>
                  </a:lnTo>
                  <a:lnTo>
                    <a:pt x="275844" y="249173"/>
                  </a:lnTo>
                  <a:lnTo>
                    <a:pt x="137922" y="387095"/>
                  </a:lnTo>
                  <a:lnTo>
                    <a:pt x="0" y="249173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3256788" y="3494532"/>
            <a:ext cx="289560" cy="399415"/>
            <a:chOff x="3256788" y="3494532"/>
            <a:chExt cx="289560" cy="399415"/>
          </a:xfrm>
        </p:grpSpPr>
        <p:sp>
          <p:nvSpPr>
            <p:cNvPr id="29" name="object 29"/>
            <p:cNvSpPr/>
            <p:nvPr/>
          </p:nvSpPr>
          <p:spPr>
            <a:xfrm>
              <a:off x="3262884" y="3500628"/>
              <a:ext cx="277495" cy="387350"/>
            </a:xfrm>
            <a:custGeom>
              <a:avLst/>
              <a:gdLst/>
              <a:ahLst/>
              <a:cxnLst/>
              <a:rect l="l" t="t" r="r" b="b"/>
              <a:pathLst>
                <a:path w="277495" h="387350">
                  <a:moveTo>
                    <a:pt x="208025" y="0"/>
                  </a:moveTo>
                  <a:lnTo>
                    <a:pt x="69341" y="0"/>
                  </a:lnTo>
                  <a:lnTo>
                    <a:pt x="69341" y="248412"/>
                  </a:lnTo>
                  <a:lnTo>
                    <a:pt x="0" y="248412"/>
                  </a:lnTo>
                  <a:lnTo>
                    <a:pt x="138683" y="387096"/>
                  </a:lnTo>
                  <a:lnTo>
                    <a:pt x="277367" y="248412"/>
                  </a:lnTo>
                  <a:lnTo>
                    <a:pt x="208025" y="248412"/>
                  </a:lnTo>
                  <a:lnTo>
                    <a:pt x="2080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262884" y="3500628"/>
              <a:ext cx="277495" cy="387350"/>
            </a:xfrm>
            <a:custGeom>
              <a:avLst/>
              <a:gdLst/>
              <a:ahLst/>
              <a:cxnLst/>
              <a:rect l="l" t="t" r="r" b="b"/>
              <a:pathLst>
                <a:path w="277495" h="387350">
                  <a:moveTo>
                    <a:pt x="0" y="248412"/>
                  </a:moveTo>
                  <a:lnTo>
                    <a:pt x="69341" y="248412"/>
                  </a:lnTo>
                  <a:lnTo>
                    <a:pt x="69341" y="0"/>
                  </a:lnTo>
                  <a:lnTo>
                    <a:pt x="208025" y="0"/>
                  </a:lnTo>
                  <a:lnTo>
                    <a:pt x="208025" y="248412"/>
                  </a:lnTo>
                  <a:lnTo>
                    <a:pt x="277367" y="248412"/>
                  </a:lnTo>
                  <a:lnTo>
                    <a:pt x="138683" y="387096"/>
                  </a:lnTo>
                  <a:lnTo>
                    <a:pt x="0" y="248412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807195" y="6625649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78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433" y="2269617"/>
            <a:ext cx="840295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4560"/>
              </a:lnSpc>
              <a:spcBef>
                <a:spcPts val="95"/>
              </a:spcBef>
            </a:pPr>
            <a:r>
              <a:rPr spc="-10" dirty="0"/>
              <a:t>MDMP</a:t>
            </a:r>
            <a:r>
              <a:rPr spc="-75" dirty="0"/>
              <a:t> </a:t>
            </a:r>
            <a:r>
              <a:rPr spc="-5" dirty="0"/>
              <a:t>Step</a:t>
            </a:r>
            <a:r>
              <a:rPr spc="-30" dirty="0"/>
              <a:t> </a:t>
            </a:r>
            <a:r>
              <a:rPr spc="-5" dirty="0"/>
              <a:t>7:</a:t>
            </a:r>
          </a:p>
          <a:p>
            <a:pPr marL="12700" marR="5080" algn="ctr">
              <a:lnSpc>
                <a:spcPts val="4320"/>
              </a:lnSpc>
              <a:spcBef>
                <a:spcPts val="305"/>
              </a:spcBef>
            </a:pPr>
            <a:r>
              <a:rPr spc="-5" dirty="0"/>
              <a:t>Orders Production,</a:t>
            </a:r>
            <a:r>
              <a:rPr dirty="0"/>
              <a:t> </a:t>
            </a:r>
            <a:r>
              <a:rPr spc="-5" dirty="0"/>
              <a:t>Dissemination, </a:t>
            </a:r>
            <a:r>
              <a:rPr spc="-1095" dirty="0"/>
              <a:t> </a:t>
            </a:r>
            <a:r>
              <a:rPr spc="-5" dirty="0"/>
              <a:t>and</a:t>
            </a:r>
            <a:r>
              <a:rPr spc="-20" dirty="0"/>
              <a:t> </a:t>
            </a:r>
            <a:r>
              <a:rPr spc="-25" dirty="0"/>
              <a:t>Transition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07195" y="6625649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79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6426" y="0"/>
            <a:ext cx="46215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0350" marR="5080" indent="-1518285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Step </a:t>
            </a:r>
            <a:r>
              <a:rPr sz="1800" spc="-5" dirty="0"/>
              <a:t>7: Orders </a:t>
            </a:r>
            <a:r>
              <a:rPr sz="1800" dirty="0"/>
              <a:t>Production, </a:t>
            </a:r>
            <a:r>
              <a:rPr sz="1800" spc="-5" dirty="0"/>
              <a:t>Dissemination, </a:t>
            </a:r>
            <a:r>
              <a:rPr sz="1800" spc="-490" dirty="0"/>
              <a:t> </a:t>
            </a:r>
            <a:r>
              <a:rPr sz="1800" dirty="0"/>
              <a:t>and</a:t>
            </a:r>
            <a:r>
              <a:rPr sz="1800" spc="-5" dirty="0"/>
              <a:t> </a:t>
            </a:r>
            <a:r>
              <a:rPr sz="1800" spc="-15" dirty="0"/>
              <a:t>Transition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343001" y="3070606"/>
            <a:ext cx="8347709" cy="14725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845" marR="188595">
              <a:lnSpc>
                <a:spcPct val="100000"/>
              </a:lnSpc>
              <a:spcBef>
                <a:spcPts val="105"/>
              </a:spcBef>
              <a:buChar char="-"/>
              <a:tabLst>
                <a:tab pos="138430" algn="l"/>
              </a:tabLst>
            </a:pPr>
            <a:r>
              <a:rPr sz="1400" b="1" spc="-5" dirty="0">
                <a:latin typeface="Arial"/>
                <a:cs typeface="Arial"/>
              </a:rPr>
              <a:t>FM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6-0,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p.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9-42.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…during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Step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7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the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staff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may</a:t>
            </a:r>
            <a:r>
              <a:rPr sz="1400" b="1" i="1" spc="-5" dirty="0">
                <a:latin typeface="Arial"/>
                <a:cs typeface="Arial"/>
              </a:rPr>
              <a:t> conduct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a</a:t>
            </a:r>
            <a:r>
              <a:rPr sz="1400" b="1" i="1" spc="-5" dirty="0">
                <a:latin typeface="Arial"/>
                <a:cs typeface="Arial"/>
              </a:rPr>
              <a:t> more </a:t>
            </a:r>
            <a:r>
              <a:rPr sz="1400" b="1" i="1" dirty="0">
                <a:latin typeface="Arial"/>
                <a:cs typeface="Arial"/>
              </a:rPr>
              <a:t>detailed</a:t>
            </a:r>
            <a:r>
              <a:rPr sz="1400" b="1" i="1" spc="-4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war</a:t>
            </a:r>
            <a:r>
              <a:rPr sz="1400" b="1" i="1" spc="-1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game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of</a:t>
            </a:r>
            <a:r>
              <a:rPr sz="1400" b="1" i="1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the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selected </a:t>
            </a:r>
            <a:r>
              <a:rPr sz="1400" b="1" i="1" spc="-37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COA</a:t>
            </a:r>
            <a:r>
              <a:rPr sz="1400" b="1" i="1" spc="-6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to</a:t>
            </a:r>
            <a:r>
              <a:rPr sz="1400" b="1" i="1" spc="-10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more fully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synchronize</a:t>
            </a:r>
            <a:r>
              <a:rPr sz="1400" b="1" i="1" spc="-4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the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operation</a:t>
            </a:r>
            <a:r>
              <a:rPr sz="1400" b="1" i="1" spc="-40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and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complete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the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spc="-5" dirty="0">
                <a:latin typeface="Arial"/>
                <a:cs typeface="Arial"/>
              </a:rPr>
              <a:t>plan.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-"/>
            </a:pPr>
            <a:endParaRPr sz="1150">
              <a:latin typeface="Arial"/>
              <a:cs typeface="Arial"/>
            </a:endParaRPr>
          </a:p>
          <a:p>
            <a:pPr marL="120650" indent="-108585">
              <a:lnSpc>
                <a:spcPct val="100000"/>
              </a:lnSpc>
              <a:spcBef>
                <a:spcPts val="5"/>
              </a:spcBef>
              <a:buChar char="-"/>
              <a:tabLst>
                <a:tab pos="121285" algn="l"/>
              </a:tabLst>
            </a:pPr>
            <a:r>
              <a:rPr sz="1400" b="1" dirty="0">
                <a:latin typeface="Arial"/>
                <a:cs typeface="Arial"/>
              </a:rPr>
              <a:t>XO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and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S3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fail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to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allocate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time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to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review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the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staff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products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or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fail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to</a:t>
            </a:r>
            <a:r>
              <a:rPr sz="1400" b="1" spc="-5" dirty="0">
                <a:latin typeface="Arial"/>
                <a:cs typeface="Arial"/>
              </a:rPr>
              <a:t> divide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up the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work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load.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-"/>
            </a:pPr>
            <a:endParaRPr sz="1400">
              <a:latin typeface="Arial"/>
              <a:cs typeface="Arial"/>
            </a:endParaRPr>
          </a:p>
          <a:p>
            <a:pPr marL="147955" indent="-108585">
              <a:lnSpc>
                <a:spcPct val="100000"/>
              </a:lnSpc>
              <a:buChar char="-"/>
              <a:tabLst>
                <a:tab pos="148590" algn="l"/>
              </a:tabLst>
            </a:pPr>
            <a:r>
              <a:rPr sz="1400" b="1" spc="-5" dirty="0">
                <a:latin typeface="Arial"/>
                <a:cs typeface="Arial"/>
              </a:rPr>
              <a:t>Units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fail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to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designate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the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“Arts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&amp;</a:t>
            </a:r>
            <a:r>
              <a:rPr sz="1400" b="1" spc="-5" dirty="0">
                <a:latin typeface="Arial"/>
                <a:cs typeface="Arial"/>
              </a:rPr>
              <a:t> Crafts”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section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to </a:t>
            </a:r>
            <a:r>
              <a:rPr sz="1400" b="1" spc="-5" dirty="0">
                <a:latin typeface="Arial"/>
                <a:cs typeface="Arial"/>
              </a:rPr>
              <a:t>produce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the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final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order’s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products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and/or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fail</a:t>
            </a:r>
            <a:endParaRPr sz="140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Arial"/>
                <a:cs typeface="Arial"/>
              </a:rPr>
              <a:t>to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direct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best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TTP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for </a:t>
            </a:r>
            <a:r>
              <a:rPr sz="1400" b="1" dirty="0">
                <a:latin typeface="Arial"/>
                <a:cs typeface="Arial"/>
              </a:rPr>
              <a:t>mass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producing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products.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263896" y="932688"/>
            <a:ext cx="3764279" cy="2070100"/>
            <a:chOff x="5263896" y="932688"/>
            <a:chExt cx="3764279" cy="20701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01996" y="970788"/>
              <a:ext cx="3688079" cy="19933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282946" y="951738"/>
              <a:ext cx="3726179" cy="2032000"/>
            </a:xfrm>
            <a:custGeom>
              <a:avLst/>
              <a:gdLst/>
              <a:ahLst/>
              <a:cxnLst/>
              <a:rect l="l" t="t" r="r" b="b"/>
              <a:pathLst>
                <a:path w="3726179" h="2032000">
                  <a:moveTo>
                    <a:pt x="0" y="2031492"/>
                  </a:moveTo>
                  <a:lnTo>
                    <a:pt x="3726179" y="2031492"/>
                  </a:lnTo>
                  <a:lnTo>
                    <a:pt x="3726179" y="0"/>
                  </a:lnTo>
                  <a:lnTo>
                    <a:pt x="0" y="0"/>
                  </a:lnTo>
                  <a:lnTo>
                    <a:pt x="0" y="203149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35355" y="654811"/>
            <a:ext cx="8352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-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Units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lose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focus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on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the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production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of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the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Cdr’s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minimum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OPORD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/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fighting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products.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7794" y="1076705"/>
            <a:ext cx="695325" cy="944880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55244" rIns="0" bIns="0" rtlCol="0">
            <a:spAutoFit/>
          </a:bodyPr>
          <a:lstStyle/>
          <a:p>
            <a:pPr marL="213360" marR="215900" algn="ctr">
              <a:lnSpc>
                <a:spcPct val="100000"/>
              </a:lnSpc>
              <a:spcBef>
                <a:spcPts val="434"/>
              </a:spcBef>
            </a:pPr>
            <a:r>
              <a:rPr sz="1100" b="1" dirty="0">
                <a:latin typeface="Arial"/>
                <a:cs typeface="Arial"/>
              </a:rPr>
              <a:t>Fire  Spt</a:t>
            </a:r>
            <a:endParaRPr sz="1100">
              <a:latin typeface="Arial"/>
              <a:cs typeface="Arial"/>
            </a:endParaRPr>
          </a:p>
          <a:p>
            <a:pPr marR="3175" algn="ctr">
              <a:lnSpc>
                <a:spcPts val="1200"/>
              </a:lnSpc>
              <a:spcBef>
                <a:spcPts val="5"/>
              </a:spcBef>
            </a:pPr>
            <a:r>
              <a:rPr sz="1000" b="1" spc="-5" dirty="0">
                <a:latin typeface="Arial"/>
                <a:cs typeface="Arial"/>
              </a:rPr>
              <a:t>Execution</a:t>
            </a:r>
            <a:endParaRPr sz="1000">
              <a:latin typeface="Arial"/>
              <a:cs typeface="Arial"/>
            </a:endParaRPr>
          </a:p>
          <a:p>
            <a:pPr marR="3810" algn="ctr">
              <a:lnSpc>
                <a:spcPts val="1320"/>
              </a:lnSpc>
            </a:pPr>
            <a:r>
              <a:rPr sz="1100" b="1" dirty="0">
                <a:latin typeface="Arial"/>
                <a:cs typeface="Arial"/>
              </a:rPr>
              <a:t>Matrix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61310" y="1076705"/>
            <a:ext cx="695325" cy="944880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155575" marR="116839" indent="-20320">
              <a:lnSpc>
                <a:spcPct val="100000"/>
              </a:lnSpc>
              <a:spcBef>
                <a:spcPts val="540"/>
              </a:spcBef>
            </a:pPr>
            <a:r>
              <a:rPr sz="1100" b="1" spc="-10" dirty="0">
                <a:latin typeface="Arial"/>
                <a:cs typeface="Arial"/>
              </a:rPr>
              <a:t>Synch </a:t>
            </a:r>
            <a:r>
              <a:rPr sz="1100" b="1" spc="-29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Matrix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68829" y="1084325"/>
            <a:ext cx="695325" cy="944880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173355">
              <a:lnSpc>
                <a:spcPct val="100000"/>
              </a:lnSpc>
              <a:spcBef>
                <a:spcPts val="540"/>
              </a:spcBef>
            </a:pPr>
            <a:r>
              <a:rPr sz="1100" b="1" spc="-5" dirty="0">
                <a:latin typeface="Arial"/>
                <a:cs typeface="Arial"/>
              </a:rPr>
              <a:t>HPTL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6350" y="1084325"/>
            <a:ext cx="695325" cy="944880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175895">
              <a:lnSpc>
                <a:spcPct val="100000"/>
              </a:lnSpc>
              <a:spcBef>
                <a:spcPts val="540"/>
              </a:spcBef>
            </a:pPr>
            <a:r>
              <a:rPr sz="1100" b="1" spc="-10" dirty="0">
                <a:latin typeface="Arial"/>
                <a:cs typeface="Arial"/>
              </a:rPr>
              <a:t>DSM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3869" y="1084325"/>
            <a:ext cx="695325" cy="944880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73025" marR="64769" indent="149225">
              <a:lnSpc>
                <a:spcPct val="100000"/>
              </a:lnSpc>
              <a:spcBef>
                <a:spcPts val="335"/>
              </a:spcBef>
            </a:pPr>
            <a:r>
              <a:rPr sz="1000" b="1" spc="-5" dirty="0">
                <a:latin typeface="Arial"/>
                <a:cs typeface="Arial"/>
              </a:rPr>
              <a:t>Ops </a:t>
            </a:r>
            <a:r>
              <a:rPr sz="1000" b="1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G</a:t>
            </a:r>
            <a:r>
              <a:rPr sz="1000" b="1" spc="-1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aphics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40073" y="1073658"/>
            <a:ext cx="695325" cy="944880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73025">
              <a:lnSpc>
                <a:spcPct val="100000"/>
              </a:lnSpc>
              <a:spcBef>
                <a:spcPts val="380"/>
              </a:spcBef>
            </a:pPr>
            <a:r>
              <a:rPr sz="1100" b="1" dirty="0">
                <a:latin typeface="Arial"/>
                <a:cs typeface="Arial"/>
              </a:rPr>
              <a:t>Excheck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95883" y="4683252"/>
            <a:ext cx="2205355" cy="1891664"/>
            <a:chOff x="595883" y="4683252"/>
            <a:chExt cx="2205355" cy="1891664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839" y="4712208"/>
              <a:ext cx="2147316" cy="183337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10361" y="4697730"/>
              <a:ext cx="2176780" cy="1862455"/>
            </a:xfrm>
            <a:custGeom>
              <a:avLst/>
              <a:gdLst/>
              <a:ahLst/>
              <a:cxnLst/>
              <a:rect l="l" t="t" r="r" b="b"/>
              <a:pathLst>
                <a:path w="2176780" h="1862454">
                  <a:moveTo>
                    <a:pt x="0" y="1862328"/>
                  </a:moveTo>
                  <a:lnTo>
                    <a:pt x="2176272" y="1862328"/>
                  </a:lnTo>
                  <a:lnTo>
                    <a:pt x="2176272" y="0"/>
                  </a:lnTo>
                  <a:lnTo>
                    <a:pt x="0" y="0"/>
                  </a:lnTo>
                  <a:lnTo>
                    <a:pt x="0" y="1862328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009900" y="4683252"/>
            <a:ext cx="2397760" cy="1891664"/>
            <a:chOff x="3009900" y="4683252"/>
            <a:chExt cx="2397760" cy="1891664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38855" y="4712208"/>
              <a:ext cx="2339340" cy="183337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024377" y="4697730"/>
              <a:ext cx="2368550" cy="1862455"/>
            </a:xfrm>
            <a:custGeom>
              <a:avLst/>
              <a:gdLst/>
              <a:ahLst/>
              <a:cxnLst/>
              <a:rect l="l" t="t" r="r" b="b"/>
              <a:pathLst>
                <a:path w="2368550" h="1862454">
                  <a:moveTo>
                    <a:pt x="0" y="1862328"/>
                  </a:moveTo>
                  <a:lnTo>
                    <a:pt x="2368296" y="1862328"/>
                  </a:lnTo>
                  <a:lnTo>
                    <a:pt x="2368296" y="0"/>
                  </a:lnTo>
                  <a:lnTo>
                    <a:pt x="0" y="0"/>
                  </a:lnTo>
                  <a:lnTo>
                    <a:pt x="0" y="1862328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6806183" y="4443984"/>
            <a:ext cx="1945005" cy="2299970"/>
            <a:chOff x="6806183" y="4443984"/>
            <a:chExt cx="1945005" cy="229997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5139" y="4472940"/>
              <a:ext cx="1886711" cy="224180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820661" y="4458462"/>
              <a:ext cx="1915795" cy="2270760"/>
            </a:xfrm>
            <a:custGeom>
              <a:avLst/>
              <a:gdLst/>
              <a:ahLst/>
              <a:cxnLst/>
              <a:rect l="l" t="t" r="r" b="b"/>
              <a:pathLst>
                <a:path w="1915795" h="2270759">
                  <a:moveTo>
                    <a:pt x="0" y="2270760"/>
                  </a:moveTo>
                  <a:lnTo>
                    <a:pt x="1915668" y="2270760"/>
                  </a:lnTo>
                  <a:lnTo>
                    <a:pt x="1915668" y="0"/>
                  </a:lnTo>
                  <a:lnTo>
                    <a:pt x="0" y="0"/>
                  </a:lnTo>
                  <a:lnTo>
                    <a:pt x="0" y="2270760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5702808" y="5349240"/>
            <a:ext cx="942340" cy="287020"/>
            <a:chOff x="5702808" y="5349240"/>
            <a:chExt cx="942340" cy="287020"/>
          </a:xfrm>
        </p:grpSpPr>
        <p:sp>
          <p:nvSpPr>
            <p:cNvPr id="24" name="object 24"/>
            <p:cNvSpPr/>
            <p:nvPr/>
          </p:nvSpPr>
          <p:spPr>
            <a:xfrm>
              <a:off x="5708904" y="5355336"/>
              <a:ext cx="929640" cy="274320"/>
            </a:xfrm>
            <a:custGeom>
              <a:avLst/>
              <a:gdLst/>
              <a:ahLst/>
              <a:cxnLst/>
              <a:rect l="l" t="t" r="r" b="b"/>
              <a:pathLst>
                <a:path w="929640" h="274320">
                  <a:moveTo>
                    <a:pt x="792480" y="0"/>
                  </a:moveTo>
                  <a:lnTo>
                    <a:pt x="792480" y="68579"/>
                  </a:lnTo>
                  <a:lnTo>
                    <a:pt x="0" y="68579"/>
                  </a:lnTo>
                  <a:lnTo>
                    <a:pt x="0" y="205739"/>
                  </a:lnTo>
                  <a:lnTo>
                    <a:pt x="792480" y="205739"/>
                  </a:lnTo>
                  <a:lnTo>
                    <a:pt x="792480" y="274319"/>
                  </a:lnTo>
                  <a:lnTo>
                    <a:pt x="929640" y="137159"/>
                  </a:lnTo>
                  <a:lnTo>
                    <a:pt x="792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08904" y="5355336"/>
              <a:ext cx="929640" cy="274320"/>
            </a:xfrm>
            <a:custGeom>
              <a:avLst/>
              <a:gdLst/>
              <a:ahLst/>
              <a:cxnLst/>
              <a:rect l="l" t="t" r="r" b="b"/>
              <a:pathLst>
                <a:path w="929640" h="274320">
                  <a:moveTo>
                    <a:pt x="0" y="68579"/>
                  </a:moveTo>
                  <a:lnTo>
                    <a:pt x="792480" y="68579"/>
                  </a:lnTo>
                  <a:lnTo>
                    <a:pt x="792480" y="0"/>
                  </a:lnTo>
                  <a:lnTo>
                    <a:pt x="929640" y="137159"/>
                  </a:lnTo>
                  <a:lnTo>
                    <a:pt x="792480" y="274319"/>
                  </a:lnTo>
                  <a:lnTo>
                    <a:pt x="792480" y="205739"/>
                  </a:lnTo>
                  <a:lnTo>
                    <a:pt x="0" y="205739"/>
                  </a:lnTo>
                  <a:lnTo>
                    <a:pt x="0" y="68579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807195" y="6625649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80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0517" y="2817952"/>
            <a:ext cx="54413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Section</a:t>
            </a:r>
            <a:r>
              <a:rPr spc="-40" dirty="0"/>
              <a:t> </a:t>
            </a:r>
            <a:r>
              <a:rPr dirty="0"/>
              <a:t>III:</a:t>
            </a:r>
            <a:r>
              <a:rPr spc="-25" dirty="0"/>
              <a:t> </a:t>
            </a:r>
            <a:r>
              <a:rPr spc="-5" dirty="0"/>
              <a:t>Rehearsals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07195" y="6625649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81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51" y="45719"/>
            <a:ext cx="545592" cy="4937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8080" y="4064"/>
            <a:ext cx="7884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/>
              <a:t>Developing</a:t>
            </a:r>
            <a:r>
              <a:rPr sz="1800" spc="30" dirty="0"/>
              <a:t> </a:t>
            </a:r>
            <a:r>
              <a:rPr sz="1800" dirty="0"/>
              <a:t>the Plan</a:t>
            </a:r>
            <a:r>
              <a:rPr sz="1800" spc="-10" dirty="0"/>
              <a:t> </a:t>
            </a:r>
            <a:r>
              <a:rPr sz="1800" dirty="0"/>
              <a:t>for</a:t>
            </a:r>
            <a:r>
              <a:rPr sz="1800" spc="5" dirty="0"/>
              <a:t> </a:t>
            </a:r>
            <a:r>
              <a:rPr sz="1800" dirty="0"/>
              <a:t>the</a:t>
            </a:r>
            <a:r>
              <a:rPr sz="1800" spc="-15" dirty="0"/>
              <a:t> Brigade’s</a:t>
            </a:r>
            <a:r>
              <a:rPr sz="1800" spc="5" dirty="0"/>
              <a:t> </a:t>
            </a:r>
            <a:r>
              <a:rPr sz="1800" spc="-5" dirty="0"/>
              <a:t>Combined</a:t>
            </a:r>
            <a:r>
              <a:rPr sz="1800" spc="-80" dirty="0"/>
              <a:t> </a:t>
            </a:r>
            <a:r>
              <a:rPr sz="1800" spc="-20" dirty="0"/>
              <a:t>Arms</a:t>
            </a:r>
            <a:r>
              <a:rPr sz="1800" spc="45" dirty="0"/>
              <a:t> </a:t>
            </a:r>
            <a:r>
              <a:rPr sz="1800" spc="-5" dirty="0"/>
              <a:t>Rehearsals</a:t>
            </a:r>
            <a:r>
              <a:rPr sz="1800" spc="15" dirty="0"/>
              <a:t> </a:t>
            </a:r>
            <a:r>
              <a:rPr sz="1800" spc="-15" dirty="0"/>
              <a:t>(CAR)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3619500" y="297179"/>
            <a:ext cx="1499870" cy="27622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448945">
              <a:lnSpc>
                <a:spcPct val="100000"/>
              </a:lnSpc>
              <a:spcBef>
                <a:spcPts val="320"/>
              </a:spcBef>
            </a:pPr>
            <a:r>
              <a:rPr sz="1200" b="1" spc="-90" dirty="0">
                <a:latin typeface="Arial"/>
                <a:cs typeface="Arial"/>
              </a:rPr>
              <a:t>L</a:t>
            </a:r>
            <a:r>
              <a:rPr sz="1200" b="1" dirty="0">
                <a:latin typeface="Arial"/>
                <a:cs typeface="Arial"/>
              </a:rPr>
              <a:t>TP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TTP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40538" y="647065"/>
          <a:ext cx="8793480" cy="3039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8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2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O/C-T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Observed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Trends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Cost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Fix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0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1780" marR="94615" indent="-170815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uses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detailed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written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“script”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their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CAR.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4605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Bn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Cdrs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read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script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 do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explain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“How” </a:t>
                      </a:r>
                      <a:r>
                        <a:rPr sz="1050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they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going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accomplish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their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mission.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91440" marR="153035">
                        <a:lnSpc>
                          <a:spcPct val="10000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Bn Cdrs do not interact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other Bn Cdrs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 understand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synchronization between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main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supporting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efforts.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19431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Delete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scripts and let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Bn Cdrs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have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 free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flow discussion on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“how” they will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accomplish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their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 mission.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Build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 agenda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along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 assigned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critical </a:t>
                      </a:r>
                      <a:r>
                        <a:rPr sz="1050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event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for each action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be rehearsed in order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 provide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CAR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structure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to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keep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it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time.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157480" marR="15113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XO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S3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leave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out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S2 </a:t>
                      </a:r>
                      <a:r>
                        <a:rPr sz="1050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when developing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agenda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critical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event.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28511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The S2 comes un-prepared or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enemy action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during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CAR is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out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synch with 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S2’s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initial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IPB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 friendly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maneuver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causing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confusion.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228600" algn="just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At a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minimum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XO,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S3, and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S2 should build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CAR’s agenda and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nest each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critical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event with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S2’s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IPB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products.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193675" marR="18732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The staff fails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provide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 BCT Cdr a recommended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agenda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critical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event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CAR.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3779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Staffs</a:t>
                      </a:r>
                      <a:r>
                        <a:rPr sz="10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waste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valuable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rehearsing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less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important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events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or run out of time before they get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BCTs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decisive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ops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critical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events.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9842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Provide</a:t>
                      </a:r>
                      <a:r>
                        <a:rPr sz="105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105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Cdr</a:t>
                      </a:r>
                      <a:r>
                        <a:rPr sz="105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recommend</a:t>
                      </a:r>
                      <a:r>
                        <a:rPr sz="105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CAR</a:t>
                      </a:r>
                      <a:r>
                        <a:rPr sz="1050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agenda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with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assigned critical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event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for approval in order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keep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CAR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focused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on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fights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prevent </a:t>
                      </a:r>
                      <a:r>
                        <a:rPr sz="1050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last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minute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“good ideas.”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865">
                <a:tc>
                  <a:txBody>
                    <a:bodyPr/>
                    <a:lstStyle/>
                    <a:p>
                      <a:pPr marL="586740" marR="133985" indent="-44704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Rehearsals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are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focused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on </a:t>
                      </a:r>
                      <a:r>
                        <a:rPr sz="1050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Fights.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936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BCTs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waste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rehearsing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Bn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 or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Co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level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event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rather than focusing on BCT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level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actions or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even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decisive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operation.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34544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The CAR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events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should be nested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with 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same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events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activities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 that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 BCT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war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 gamed.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225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33908" y="3792092"/>
            <a:ext cx="8860155" cy="913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Definitions</a:t>
            </a:r>
            <a:r>
              <a:rPr sz="1200" b="1" spc="-5" dirty="0">
                <a:latin typeface="Arial"/>
                <a:cs typeface="Arial"/>
              </a:rPr>
              <a:t> (non-doctrinal):</a:t>
            </a:r>
            <a:endParaRPr sz="1200">
              <a:latin typeface="Arial"/>
              <a:cs typeface="Arial"/>
            </a:endParaRPr>
          </a:p>
          <a:p>
            <a:pPr marL="100965" indent="-88900">
              <a:lnSpc>
                <a:spcPct val="100000"/>
              </a:lnSpc>
              <a:buChar char="-"/>
              <a:tabLst>
                <a:tab pos="101600" algn="l"/>
              </a:tabLst>
            </a:pPr>
            <a:r>
              <a:rPr sz="1200" b="1" spc="-10" dirty="0">
                <a:latin typeface="Arial"/>
                <a:cs typeface="Arial"/>
              </a:rPr>
              <a:t>Agenda:</a:t>
            </a:r>
            <a:r>
              <a:rPr sz="1200" b="1" spc="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list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main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events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actions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that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will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address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during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5" dirty="0">
                <a:latin typeface="Arial"/>
                <a:cs typeface="Arial"/>
              </a:rPr>
              <a:t> (CAR).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These</a:t>
            </a:r>
            <a:r>
              <a:rPr sz="1200" b="1" i="1" spc="-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should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be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nested</a:t>
            </a:r>
            <a:r>
              <a:rPr sz="1200" b="1" i="1" spc="-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with</a:t>
            </a:r>
            <a:r>
              <a:rPr sz="1200" b="1" i="1" spc="1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the</a:t>
            </a:r>
            <a:r>
              <a:rPr sz="1200" b="1" i="1" spc="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BCT</a:t>
            </a:r>
            <a:r>
              <a:rPr sz="1200" b="1" i="1" spc="1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Fights!</a:t>
            </a:r>
            <a:endParaRPr sz="1200">
              <a:latin typeface="Arial"/>
              <a:cs typeface="Arial"/>
            </a:endParaRPr>
          </a:p>
          <a:p>
            <a:pPr marL="105410" indent="-93345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1200" b="1" dirty="0">
                <a:latin typeface="Arial"/>
                <a:cs typeface="Arial"/>
              </a:rPr>
              <a:t>Critical</a:t>
            </a:r>
            <a:r>
              <a:rPr sz="1200" b="1" spc="-5" dirty="0">
                <a:latin typeface="Arial"/>
                <a:cs typeface="Arial"/>
              </a:rPr>
              <a:t> Event</a:t>
            </a:r>
            <a:r>
              <a:rPr sz="1200" spc="-5" dirty="0">
                <a:latin typeface="Arial"/>
                <a:cs typeface="Arial"/>
              </a:rPr>
              <a:t>: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Scenarios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that</a:t>
            </a:r>
            <a:r>
              <a:rPr sz="1200" spc="-5" dirty="0">
                <a:latin typeface="Arial"/>
                <a:cs typeface="Arial"/>
              </a:rPr>
              <a:t> include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enemy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actions,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U.S. </a:t>
            </a:r>
            <a:r>
              <a:rPr sz="1200" spc="-5" dirty="0">
                <a:latin typeface="Arial"/>
                <a:cs typeface="Arial"/>
              </a:rPr>
              <a:t>reactions,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or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synch </a:t>
            </a:r>
            <a:r>
              <a:rPr sz="1200" dirty="0">
                <a:latin typeface="Arial"/>
                <a:cs typeface="Arial"/>
              </a:rPr>
              <a:t>/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battle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drills,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etc.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 </a:t>
            </a:r>
            <a:r>
              <a:rPr sz="1200" spc="-5" dirty="0">
                <a:latin typeface="Arial"/>
                <a:cs typeface="Arial"/>
              </a:rPr>
              <a:t>CAR intends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address.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Arial"/>
              <a:cs typeface="Arial"/>
            </a:endParaRPr>
          </a:p>
          <a:p>
            <a:pPr marL="5334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Below</a:t>
            </a:r>
            <a:r>
              <a:rPr sz="1200" b="1" dirty="0">
                <a:latin typeface="Arial"/>
                <a:cs typeface="Arial"/>
              </a:rPr>
              <a:t> is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 </a:t>
            </a:r>
            <a:r>
              <a:rPr sz="1200" b="1" spc="-5" dirty="0">
                <a:latin typeface="Arial"/>
                <a:cs typeface="Arial"/>
              </a:rPr>
              <a:t>example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of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nesting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CAR’s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agenda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events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5" dirty="0">
                <a:latin typeface="Arial"/>
                <a:cs typeface="Arial"/>
              </a:rPr>
              <a:t>with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an assigned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critical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events.</a:t>
            </a:r>
            <a:endParaRPr sz="12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14833" y="4747386"/>
          <a:ext cx="8622665" cy="828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1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8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7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72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Agenda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*Focused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BCT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Fights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315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Recon</a:t>
                      </a:r>
                      <a:r>
                        <a:rPr sz="12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Fight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200" b="1" spc="-15" dirty="0">
                          <a:latin typeface="Arial"/>
                          <a:cs typeface="Arial"/>
                        </a:rPr>
                        <a:t>Air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Assault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0075" marR="330200" indent="-26289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Actions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on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OBJ </a:t>
                      </a:r>
                      <a:r>
                        <a:rPr sz="1050" b="1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DAGGER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Expand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Lodgment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4310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Re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2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4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rea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9908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Critical</a:t>
                      </a:r>
                      <a:r>
                        <a:rPr sz="12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Event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0530" marR="97790" indent="-32639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Cav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entry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operations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MASCAL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0675" marR="195580" indent="-11747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Situation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cause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shift</a:t>
                      </a:r>
                      <a:r>
                        <a:rPr sz="9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Alter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LZ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4335" marR="304165" indent="-8382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Battle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Handover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from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2-22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Bn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9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1-87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Bn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2420" marR="154305" indent="-15113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Clearance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Fires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during</a:t>
                      </a:r>
                      <a:r>
                        <a:rPr sz="9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FPOL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8295" marR="140970" indent="-1803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Chem</a:t>
                      </a:r>
                      <a:r>
                        <a:rPr sz="9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Strike</a:t>
                      </a:r>
                      <a:r>
                        <a:rPr sz="90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in </a:t>
                      </a:r>
                      <a:r>
                        <a:rPr sz="900" b="1" spc="-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BSA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96773" y="4421885"/>
            <a:ext cx="8649335" cy="0"/>
          </a:xfrm>
          <a:custGeom>
            <a:avLst/>
            <a:gdLst/>
            <a:ahLst/>
            <a:cxnLst/>
            <a:rect l="l" t="t" r="r" b="b"/>
            <a:pathLst>
              <a:path w="8649335">
                <a:moveTo>
                  <a:pt x="0" y="0"/>
                </a:moveTo>
                <a:lnTo>
                  <a:pt x="8649081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8468" y="5616041"/>
            <a:ext cx="8663305" cy="1200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Planning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Considerations</a:t>
            </a:r>
            <a:r>
              <a:rPr sz="1100" dirty="0">
                <a:latin typeface="Arial"/>
                <a:cs typeface="Arial"/>
              </a:rPr>
              <a:t>: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96520" algn="l"/>
              </a:tabLst>
            </a:pPr>
            <a:r>
              <a:rPr sz="1100" dirty="0">
                <a:latin typeface="Arial"/>
                <a:cs typeface="Arial"/>
              </a:rPr>
              <a:t>The </a:t>
            </a:r>
            <a:r>
              <a:rPr sz="1100" spc="-5" dirty="0">
                <a:latin typeface="Arial"/>
                <a:cs typeface="Arial"/>
              </a:rPr>
              <a:t>CAR planning </a:t>
            </a:r>
            <a:r>
              <a:rPr sz="1100" dirty="0">
                <a:latin typeface="Arial"/>
                <a:cs typeface="Arial"/>
              </a:rPr>
              <a:t>team </a:t>
            </a:r>
            <a:r>
              <a:rPr sz="1100" spc="-5" dirty="0">
                <a:latin typeface="Arial"/>
                <a:cs typeface="Arial"/>
              </a:rPr>
              <a:t>should war </a:t>
            </a:r>
            <a:r>
              <a:rPr sz="1100" dirty="0">
                <a:latin typeface="Arial"/>
                <a:cs typeface="Arial"/>
              </a:rPr>
              <a:t>game out the </a:t>
            </a:r>
            <a:r>
              <a:rPr sz="1100" spc="-5" dirty="0">
                <a:latin typeface="Arial"/>
                <a:cs typeface="Arial"/>
              </a:rPr>
              <a:t>worst </a:t>
            </a:r>
            <a:r>
              <a:rPr sz="1100" dirty="0">
                <a:latin typeface="Arial"/>
                <a:cs typeface="Arial"/>
              </a:rPr>
              <a:t>case scenarios </a:t>
            </a:r>
            <a:r>
              <a:rPr sz="1100" spc="-5" dirty="0">
                <a:latin typeface="Arial"/>
                <a:cs typeface="Arial"/>
              </a:rPr>
              <a:t>when developing </a:t>
            </a:r>
            <a:r>
              <a:rPr sz="1100" dirty="0">
                <a:latin typeface="Arial"/>
                <a:cs typeface="Arial"/>
              </a:rPr>
              <a:t>the agenda and </a:t>
            </a:r>
            <a:r>
              <a:rPr sz="1100" spc="-5" dirty="0">
                <a:latin typeface="Arial"/>
                <a:cs typeface="Arial"/>
              </a:rPr>
              <a:t>critical </a:t>
            </a:r>
            <a:r>
              <a:rPr sz="1100" dirty="0">
                <a:latin typeface="Arial"/>
                <a:cs typeface="Arial"/>
              </a:rPr>
              <a:t>events</a:t>
            </a:r>
            <a:r>
              <a:rPr sz="1100" b="1" i="1" dirty="0">
                <a:latin typeface="Arial"/>
                <a:cs typeface="Arial"/>
              </a:rPr>
              <a:t>. Remember most </a:t>
            </a:r>
            <a:r>
              <a:rPr sz="1100" b="1" i="1" spc="-29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units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only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have around</a:t>
            </a:r>
            <a:r>
              <a:rPr sz="1100" b="1" i="1" spc="-1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two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hours to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complete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their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CAR</a:t>
            </a:r>
            <a:r>
              <a:rPr sz="1100" b="1" i="1" spc="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while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in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the</a:t>
            </a:r>
            <a:r>
              <a:rPr sz="1100" b="1" i="1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maneuver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area</a:t>
            </a:r>
            <a:r>
              <a:rPr sz="1100" b="1" i="1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at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JRTC!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dirty="0">
                <a:latin typeface="Arial"/>
                <a:cs typeface="Arial"/>
              </a:rPr>
              <a:t>Examples: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IAW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S2’s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most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likely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COA,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i.e. Chem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Strike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BCT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rear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area.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Air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assault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is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cancelled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due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weather</a:t>
            </a:r>
            <a:r>
              <a:rPr sz="1100" dirty="0">
                <a:latin typeface="Arial"/>
                <a:cs typeface="Arial"/>
              </a:rPr>
              <a:t> or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must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shift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alternate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LZs.</a:t>
            </a:r>
            <a:endParaRPr sz="1100">
              <a:latin typeface="Arial"/>
              <a:cs typeface="Arial"/>
            </a:endParaRPr>
          </a:p>
          <a:p>
            <a:pPr marL="210820" lvl="1" indent="-83820">
              <a:lnSpc>
                <a:spcPct val="100000"/>
              </a:lnSpc>
              <a:buChar char="-"/>
              <a:tabLst>
                <a:tab pos="210820" algn="l"/>
              </a:tabLst>
            </a:pPr>
            <a:r>
              <a:rPr sz="1100" spc="-5" dirty="0">
                <a:latin typeface="Arial"/>
                <a:cs typeface="Arial"/>
              </a:rPr>
              <a:t>Recon</a:t>
            </a:r>
            <a:r>
              <a:rPr sz="1100" dirty="0">
                <a:latin typeface="Arial"/>
                <a:cs typeface="Arial"/>
              </a:rPr>
              <a:t> elements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first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enter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maneuver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area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take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MASCAL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while</a:t>
            </a:r>
            <a:r>
              <a:rPr sz="1100" spc="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they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BCT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is still</a:t>
            </a:r>
            <a:r>
              <a:rPr sz="1100" spc="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in ISB.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44788" y="6578904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82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51" y="45719"/>
            <a:ext cx="545592" cy="4937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8080" y="4064"/>
            <a:ext cx="7884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/>
              <a:t>Developing</a:t>
            </a:r>
            <a:r>
              <a:rPr sz="1800" spc="30" dirty="0"/>
              <a:t> </a:t>
            </a:r>
            <a:r>
              <a:rPr sz="1800" dirty="0"/>
              <a:t>the Plan</a:t>
            </a:r>
            <a:r>
              <a:rPr sz="1800" spc="-10" dirty="0"/>
              <a:t> </a:t>
            </a:r>
            <a:r>
              <a:rPr sz="1800" dirty="0"/>
              <a:t>for</a:t>
            </a:r>
            <a:r>
              <a:rPr sz="1800" spc="5" dirty="0"/>
              <a:t> </a:t>
            </a:r>
            <a:r>
              <a:rPr sz="1800" dirty="0"/>
              <a:t>the</a:t>
            </a:r>
            <a:r>
              <a:rPr sz="1800" spc="-15" dirty="0"/>
              <a:t> Brigade’s</a:t>
            </a:r>
            <a:r>
              <a:rPr sz="1800" spc="5" dirty="0"/>
              <a:t> </a:t>
            </a:r>
            <a:r>
              <a:rPr sz="1800" spc="-5" dirty="0"/>
              <a:t>Combined</a:t>
            </a:r>
            <a:r>
              <a:rPr sz="1800" spc="-80" dirty="0"/>
              <a:t> </a:t>
            </a:r>
            <a:r>
              <a:rPr sz="1800" spc="-20" dirty="0"/>
              <a:t>Arms</a:t>
            </a:r>
            <a:r>
              <a:rPr sz="1800" spc="45" dirty="0"/>
              <a:t> </a:t>
            </a:r>
            <a:r>
              <a:rPr sz="1800" spc="-5" dirty="0"/>
              <a:t>Rehearsals</a:t>
            </a:r>
            <a:r>
              <a:rPr sz="1800" spc="15" dirty="0"/>
              <a:t> </a:t>
            </a:r>
            <a:r>
              <a:rPr sz="1800" spc="-15" dirty="0"/>
              <a:t>(CAR)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2752344" y="306324"/>
            <a:ext cx="1499870" cy="24701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491490">
              <a:lnSpc>
                <a:spcPct val="100000"/>
              </a:lnSpc>
              <a:spcBef>
                <a:spcPts val="340"/>
              </a:spcBef>
            </a:pPr>
            <a:r>
              <a:rPr sz="1000" b="1" dirty="0">
                <a:latin typeface="Arial"/>
                <a:cs typeface="Arial"/>
              </a:rPr>
              <a:t>LTP</a:t>
            </a:r>
            <a:r>
              <a:rPr sz="1000" b="1" spc="-60" dirty="0">
                <a:latin typeface="Arial"/>
                <a:cs typeface="Arial"/>
              </a:rPr>
              <a:t> </a:t>
            </a:r>
            <a:r>
              <a:rPr sz="1000" b="1" spc="10" dirty="0">
                <a:latin typeface="Arial"/>
                <a:cs typeface="Arial"/>
              </a:rPr>
              <a:t>TTP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712" y="715517"/>
            <a:ext cx="4135120" cy="6015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1065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latin typeface="Arial"/>
                <a:cs typeface="Arial"/>
              </a:rPr>
              <a:t>Key</a:t>
            </a:r>
            <a:r>
              <a:rPr sz="1300" b="1" spc="-1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items</a:t>
            </a:r>
            <a:r>
              <a:rPr sz="1300" b="1" spc="10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to consider:</a:t>
            </a:r>
            <a:endParaRPr sz="1300">
              <a:latin typeface="Arial"/>
              <a:cs typeface="Arial"/>
            </a:endParaRPr>
          </a:p>
          <a:p>
            <a:pPr marL="12700" marR="640080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latin typeface="Arial"/>
                <a:cs typeface="Arial"/>
              </a:rPr>
              <a:t>- Staffs </a:t>
            </a:r>
            <a:r>
              <a:rPr sz="1100" spc="-5" dirty="0">
                <a:latin typeface="Arial"/>
                <a:cs typeface="Arial"/>
              </a:rPr>
              <a:t>should issue </a:t>
            </a:r>
            <a:r>
              <a:rPr sz="1100" dirty="0">
                <a:latin typeface="Arial"/>
                <a:cs typeface="Arial"/>
              </a:rPr>
              <a:t>the agenda and </a:t>
            </a:r>
            <a:r>
              <a:rPr sz="1100" spc="-5" dirty="0">
                <a:latin typeface="Arial"/>
                <a:cs typeface="Arial"/>
              </a:rPr>
              <a:t>critical event </a:t>
            </a:r>
            <a:r>
              <a:rPr sz="1100" spc="-10" dirty="0">
                <a:latin typeface="Arial"/>
                <a:cs typeface="Arial"/>
              </a:rPr>
              <a:t>with 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Warning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Order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#3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in </a:t>
            </a:r>
            <a:r>
              <a:rPr sz="1100" dirty="0">
                <a:latin typeface="Arial"/>
                <a:cs typeface="Arial"/>
              </a:rPr>
              <a:t>order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give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subordinate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Cdr’s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and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staffs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time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prepare.</a:t>
            </a:r>
            <a:endParaRPr sz="1100">
              <a:latin typeface="Arial"/>
              <a:cs typeface="Arial"/>
            </a:endParaRPr>
          </a:p>
          <a:p>
            <a:pPr marL="12700" marR="35560">
              <a:lnSpc>
                <a:spcPct val="100000"/>
              </a:lnSpc>
              <a:spcBef>
                <a:spcPts val="670"/>
              </a:spcBef>
              <a:buChar char="-"/>
              <a:tabLst>
                <a:tab pos="96520" algn="l"/>
              </a:tabLst>
            </a:pPr>
            <a:r>
              <a:rPr sz="1100" b="1" spc="-20" dirty="0">
                <a:latin typeface="Arial"/>
                <a:cs typeface="Arial"/>
              </a:rPr>
              <a:t>CAR </a:t>
            </a:r>
            <a:r>
              <a:rPr sz="1100" b="1" dirty="0">
                <a:latin typeface="Arial"/>
                <a:cs typeface="Arial"/>
              </a:rPr>
              <a:t>Facilitator</a:t>
            </a:r>
            <a:r>
              <a:rPr sz="1100" dirty="0">
                <a:latin typeface="Arial"/>
                <a:cs typeface="Arial"/>
              </a:rPr>
              <a:t>: The </a:t>
            </a:r>
            <a:r>
              <a:rPr sz="1100" spc="-5" dirty="0">
                <a:latin typeface="Arial"/>
                <a:cs typeface="Arial"/>
              </a:rPr>
              <a:t>CAR is also </a:t>
            </a:r>
            <a:r>
              <a:rPr sz="1100" dirty="0">
                <a:latin typeface="Arial"/>
                <a:cs typeface="Arial"/>
              </a:rPr>
              <a:t>a rehearsal </a:t>
            </a:r>
            <a:r>
              <a:rPr sz="1100" spc="5" dirty="0">
                <a:latin typeface="Arial"/>
                <a:cs typeface="Arial"/>
              </a:rPr>
              <a:t>for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spc="-5" dirty="0">
                <a:latin typeface="Arial"/>
                <a:cs typeface="Arial"/>
              </a:rPr>
              <a:t>S3 </a:t>
            </a:r>
            <a:r>
              <a:rPr sz="1100" dirty="0">
                <a:latin typeface="Arial"/>
                <a:cs typeface="Arial"/>
              </a:rPr>
              <a:t>and S2 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ensure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they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understand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overall</a:t>
            </a:r>
            <a:r>
              <a:rPr sz="1100" dirty="0">
                <a:latin typeface="Arial"/>
                <a:cs typeface="Arial"/>
              </a:rPr>
              <a:t> scheme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of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maneuver </a:t>
            </a:r>
            <a:r>
              <a:rPr sz="1100" dirty="0">
                <a:latin typeface="Arial"/>
                <a:cs typeface="Arial"/>
              </a:rPr>
              <a:t>before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they push forward </a:t>
            </a:r>
            <a:r>
              <a:rPr sz="1100" spc="-5" dirty="0">
                <a:latin typeface="Arial"/>
                <a:cs typeface="Arial"/>
              </a:rPr>
              <a:t>in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spc="-5" dirty="0">
                <a:latin typeface="Arial"/>
                <a:cs typeface="Arial"/>
              </a:rPr>
              <a:t>BCT TAC. </a:t>
            </a:r>
            <a:r>
              <a:rPr sz="1100" dirty="0">
                <a:latin typeface="Arial"/>
                <a:cs typeface="Arial"/>
              </a:rPr>
              <a:t>Too many </a:t>
            </a:r>
            <a:r>
              <a:rPr sz="1100" spc="-5" dirty="0">
                <a:latin typeface="Arial"/>
                <a:cs typeface="Arial"/>
              </a:rPr>
              <a:t>times </a:t>
            </a:r>
            <a:r>
              <a:rPr sz="1100" spc="-10" dirty="0">
                <a:latin typeface="Arial"/>
                <a:cs typeface="Arial"/>
              </a:rPr>
              <a:t>we </a:t>
            </a:r>
            <a:r>
              <a:rPr sz="1100" dirty="0">
                <a:latin typeface="Arial"/>
                <a:cs typeface="Arial"/>
              </a:rPr>
              <a:t>see the </a:t>
            </a:r>
            <a:r>
              <a:rPr sz="1100" spc="5" dirty="0">
                <a:latin typeface="Arial"/>
                <a:cs typeface="Arial"/>
              </a:rPr>
              <a:t> XO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try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dominate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CAR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leaving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S3/S2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side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lines.</a:t>
            </a:r>
            <a:endParaRPr sz="1100">
              <a:latin typeface="Arial"/>
              <a:cs typeface="Arial"/>
            </a:endParaRPr>
          </a:p>
          <a:p>
            <a:pPr marL="120650" indent="-84455">
              <a:lnSpc>
                <a:spcPct val="100000"/>
              </a:lnSpc>
              <a:spcBef>
                <a:spcPts val="690"/>
              </a:spcBef>
              <a:buChar char="-"/>
              <a:tabLst>
                <a:tab pos="121285" algn="l"/>
              </a:tabLst>
            </a:pPr>
            <a:r>
              <a:rPr sz="1100" b="1" dirty="0">
                <a:latin typeface="Arial"/>
                <a:cs typeface="Arial"/>
              </a:rPr>
              <a:t>Generic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Time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Planning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Factors:</a:t>
            </a:r>
            <a:endParaRPr sz="1100">
              <a:latin typeface="Arial"/>
              <a:cs typeface="Arial"/>
            </a:endParaRPr>
          </a:p>
          <a:p>
            <a:pPr marL="36830" marR="250190" lvl="1" indent="114300">
              <a:lnSpc>
                <a:spcPct val="100000"/>
              </a:lnSpc>
              <a:buChar char="-"/>
              <a:tabLst>
                <a:tab pos="235585" algn="l"/>
              </a:tabLst>
            </a:pPr>
            <a:r>
              <a:rPr sz="1100" spc="-5" dirty="0">
                <a:latin typeface="Arial"/>
                <a:cs typeface="Arial"/>
              </a:rPr>
              <a:t>Introduction,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CAR</a:t>
            </a:r>
            <a:r>
              <a:rPr sz="1100" spc="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ROE,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orientation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terrain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model: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10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to15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minutes.</a:t>
            </a:r>
            <a:endParaRPr sz="1100">
              <a:latin typeface="Arial"/>
              <a:cs typeface="Arial"/>
            </a:endParaRPr>
          </a:p>
          <a:p>
            <a:pPr marL="36830" marR="196215" lvl="1" indent="114300">
              <a:lnSpc>
                <a:spcPct val="100000"/>
              </a:lnSpc>
              <a:buChar char="-"/>
              <a:tabLst>
                <a:tab pos="235585" algn="l"/>
              </a:tabLst>
            </a:pPr>
            <a:r>
              <a:rPr sz="1100" dirty="0">
                <a:latin typeface="Arial"/>
                <a:cs typeface="Arial"/>
              </a:rPr>
              <a:t>Complete </a:t>
            </a:r>
            <a:r>
              <a:rPr sz="1100" spc="-5" dirty="0">
                <a:latin typeface="Arial"/>
                <a:cs typeface="Arial"/>
              </a:rPr>
              <a:t>discussion </a:t>
            </a:r>
            <a:r>
              <a:rPr sz="1100" dirty="0">
                <a:latin typeface="Arial"/>
                <a:cs typeface="Arial"/>
              </a:rPr>
              <a:t>on just 1 x agenda </a:t>
            </a:r>
            <a:r>
              <a:rPr sz="1100" spc="-5" dirty="0">
                <a:latin typeface="Arial"/>
                <a:cs typeface="Arial"/>
              </a:rPr>
              <a:t>event along </a:t>
            </a:r>
            <a:r>
              <a:rPr sz="1100" spc="-10" dirty="0">
                <a:latin typeface="Arial"/>
                <a:cs typeface="Arial"/>
              </a:rPr>
              <a:t>with </a:t>
            </a:r>
            <a:r>
              <a:rPr sz="1100" spc="-5" dirty="0">
                <a:latin typeface="Arial"/>
                <a:cs typeface="Arial"/>
              </a:rPr>
              <a:t>its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1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x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assigned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critical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event: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20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25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minutes.</a:t>
            </a:r>
            <a:endParaRPr sz="1100">
              <a:latin typeface="Arial"/>
              <a:cs typeface="Arial"/>
            </a:endParaRPr>
          </a:p>
          <a:p>
            <a:pPr marL="36830" marR="207010" lvl="1" indent="114300">
              <a:lnSpc>
                <a:spcPct val="100000"/>
              </a:lnSpc>
              <a:spcBef>
                <a:spcPts val="5"/>
              </a:spcBef>
              <a:buChar char="-"/>
              <a:tabLst>
                <a:tab pos="235585" algn="l"/>
              </a:tabLst>
            </a:pPr>
            <a:r>
              <a:rPr sz="1100" spc="-5" dirty="0">
                <a:latin typeface="Arial"/>
                <a:cs typeface="Arial"/>
              </a:rPr>
              <a:t>Closing </a:t>
            </a:r>
            <a:r>
              <a:rPr sz="1100" dirty="0">
                <a:latin typeface="Arial"/>
                <a:cs typeface="Arial"/>
              </a:rPr>
              <a:t>guidance, </a:t>
            </a:r>
            <a:r>
              <a:rPr sz="1100" spc="-5" dirty="0">
                <a:latin typeface="Arial"/>
                <a:cs typeface="Arial"/>
              </a:rPr>
              <a:t>review </a:t>
            </a:r>
            <a:r>
              <a:rPr sz="1100" dirty="0">
                <a:latin typeface="Arial"/>
                <a:cs typeface="Arial"/>
              </a:rPr>
              <a:t>of due outs, etc: 10 to 15 </a:t>
            </a:r>
            <a:r>
              <a:rPr sz="1100" spc="-5" dirty="0">
                <a:latin typeface="Arial"/>
                <a:cs typeface="Arial"/>
              </a:rPr>
              <a:t>minutes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Summary</a:t>
            </a:r>
            <a:r>
              <a:rPr sz="1100" spc="-5" dirty="0">
                <a:latin typeface="Arial"/>
                <a:cs typeface="Arial"/>
              </a:rPr>
              <a:t>: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Intro/orientation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+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5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agenda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events</a:t>
            </a:r>
            <a:r>
              <a:rPr sz="1100" spc="-10" dirty="0">
                <a:latin typeface="Arial"/>
                <a:cs typeface="Arial"/>
              </a:rPr>
              <a:t> w/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nested 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critical events </a:t>
            </a:r>
            <a:r>
              <a:rPr sz="1100" dirty="0">
                <a:latin typeface="Arial"/>
                <a:cs typeface="Arial"/>
              </a:rPr>
              <a:t>+ </a:t>
            </a:r>
            <a:r>
              <a:rPr sz="1100" spc="-5" dirty="0">
                <a:latin typeface="Arial"/>
                <a:cs typeface="Arial"/>
              </a:rPr>
              <a:t>closing comments/review </a:t>
            </a:r>
            <a:r>
              <a:rPr sz="1100" dirty="0">
                <a:latin typeface="Arial"/>
                <a:cs typeface="Arial"/>
              </a:rPr>
              <a:t>due outs = 1 hour 40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minutes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(+)</a:t>
            </a:r>
            <a:endParaRPr sz="1100">
              <a:latin typeface="Arial"/>
              <a:cs typeface="Arial"/>
            </a:endParaRPr>
          </a:p>
          <a:p>
            <a:pPr marL="36830" marR="20320">
              <a:lnSpc>
                <a:spcPct val="100000"/>
              </a:lnSpc>
              <a:spcBef>
                <a:spcPts val="625"/>
              </a:spcBef>
              <a:buChar char="-"/>
              <a:tabLst>
                <a:tab pos="121285" algn="l"/>
              </a:tabLst>
            </a:pPr>
            <a:r>
              <a:rPr sz="1100" b="1" dirty="0">
                <a:latin typeface="Arial"/>
                <a:cs typeface="Arial"/>
              </a:rPr>
              <a:t>SOP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should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outline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minimum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speaking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requirements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for </a:t>
            </a:r>
            <a:r>
              <a:rPr sz="1100" b="1" spc="-29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each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Bn Cdr</a:t>
            </a:r>
            <a:r>
              <a:rPr sz="1100" b="1" spc="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or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his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representative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5" dirty="0">
                <a:latin typeface="Arial"/>
                <a:cs typeface="Arial"/>
              </a:rPr>
              <a:t>when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they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stand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to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speak:</a:t>
            </a:r>
            <a:endParaRPr sz="1100">
              <a:latin typeface="Arial"/>
              <a:cs typeface="Arial"/>
            </a:endParaRPr>
          </a:p>
          <a:p>
            <a:pPr marL="36830" marR="252729" indent="114300">
              <a:lnSpc>
                <a:spcPct val="100000"/>
              </a:lnSpc>
            </a:pPr>
            <a:r>
              <a:rPr sz="1100" spc="-5" dirty="0">
                <a:latin typeface="Arial"/>
                <a:cs typeface="Arial"/>
              </a:rPr>
              <a:t>Example</a:t>
            </a:r>
            <a:r>
              <a:rPr sz="1100" i="1" spc="-5" dirty="0">
                <a:latin typeface="Arial"/>
                <a:cs typeface="Arial"/>
              </a:rPr>
              <a:t>: Unit, </a:t>
            </a:r>
            <a:r>
              <a:rPr sz="1100" i="1" dirty="0">
                <a:latin typeface="Arial"/>
                <a:cs typeface="Arial"/>
              </a:rPr>
              <a:t>Time, Task, Purpose, </a:t>
            </a:r>
            <a:r>
              <a:rPr sz="1100" i="1" spc="-5" dirty="0">
                <a:latin typeface="Arial"/>
                <a:cs typeface="Arial"/>
              </a:rPr>
              <a:t>Activity, </a:t>
            </a:r>
            <a:r>
              <a:rPr sz="1100" i="1" dirty="0">
                <a:latin typeface="Arial"/>
                <a:cs typeface="Arial"/>
              </a:rPr>
              <a:t>Method (how), </a:t>
            </a:r>
            <a:r>
              <a:rPr sz="1100" i="1" spc="-300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Reports</a:t>
            </a:r>
            <a:endParaRPr sz="1100">
              <a:latin typeface="Arial"/>
              <a:cs typeface="Arial"/>
            </a:endParaRPr>
          </a:p>
          <a:p>
            <a:pPr marL="120650" indent="-84455">
              <a:lnSpc>
                <a:spcPct val="100000"/>
              </a:lnSpc>
              <a:spcBef>
                <a:spcPts val="665"/>
              </a:spcBef>
              <a:buChar char="-"/>
              <a:tabLst>
                <a:tab pos="121285" algn="l"/>
              </a:tabLst>
            </a:pPr>
            <a:r>
              <a:rPr sz="1100" b="1" dirty="0">
                <a:latin typeface="Arial"/>
                <a:cs typeface="Arial"/>
              </a:rPr>
              <a:t>Who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will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actually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stand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on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sand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table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and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talk.</a:t>
            </a:r>
            <a:endParaRPr sz="1100">
              <a:latin typeface="Arial"/>
              <a:cs typeface="Arial"/>
            </a:endParaRPr>
          </a:p>
          <a:p>
            <a:pPr marL="36830" marR="5080" lvl="1" indent="114300">
              <a:lnSpc>
                <a:spcPct val="100000"/>
              </a:lnSpc>
              <a:buChar char="-"/>
              <a:tabLst>
                <a:tab pos="235585" algn="l"/>
              </a:tabLst>
            </a:pPr>
            <a:r>
              <a:rPr sz="1100" spc="-5" dirty="0">
                <a:latin typeface="Arial"/>
                <a:cs typeface="Arial"/>
              </a:rPr>
              <a:t>COA1: Bn Cdr’s sit </a:t>
            </a:r>
            <a:r>
              <a:rPr sz="1100" dirty="0">
                <a:latin typeface="Arial"/>
                <a:cs typeface="Arial"/>
              </a:rPr>
              <a:t>on the </a:t>
            </a:r>
            <a:r>
              <a:rPr sz="1100" spc="-5" dirty="0">
                <a:latin typeface="Arial"/>
                <a:cs typeface="Arial"/>
              </a:rPr>
              <a:t>side line </a:t>
            </a:r>
            <a:r>
              <a:rPr sz="1100" dirty="0">
                <a:latin typeface="Arial"/>
                <a:cs typeface="Arial"/>
              </a:rPr>
              <a:t>and </a:t>
            </a:r>
            <a:r>
              <a:rPr sz="1100" spc="-5" dirty="0">
                <a:latin typeface="Arial"/>
                <a:cs typeface="Arial"/>
              </a:rPr>
              <a:t>their Bn </a:t>
            </a:r>
            <a:r>
              <a:rPr sz="1100" dirty="0">
                <a:latin typeface="Arial"/>
                <a:cs typeface="Arial"/>
              </a:rPr>
              <a:t>S3s are on the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sand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table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talking</a:t>
            </a:r>
            <a:r>
              <a:rPr sz="1100" spc="-10" dirty="0">
                <a:latin typeface="Arial"/>
                <a:cs typeface="Arial"/>
              </a:rPr>
              <a:t> w/</a:t>
            </a:r>
            <a:r>
              <a:rPr sz="1100" spc="-5" dirty="0">
                <a:latin typeface="Arial"/>
                <a:cs typeface="Arial"/>
              </a:rPr>
              <a:t> A/S3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moving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icons.</a:t>
            </a:r>
            <a:endParaRPr sz="1100">
              <a:latin typeface="Arial"/>
              <a:cs typeface="Arial"/>
            </a:endParaRPr>
          </a:p>
          <a:p>
            <a:pPr marL="36830" marR="30480" lvl="1" indent="114300">
              <a:lnSpc>
                <a:spcPct val="100000"/>
              </a:lnSpc>
              <a:buChar char="-"/>
              <a:tabLst>
                <a:tab pos="235585" algn="l"/>
              </a:tabLst>
            </a:pPr>
            <a:r>
              <a:rPr sz="1100" spc="-5" dirty="0">
                <a:latin typeface="Arial"/>
                <a:cs typeface="Arial"/>
              </a:rPr>
              <a:t>COA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2: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Bn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Cdrs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sand</a:t>
            </a:r>
            <a:r>
              <a:rPr sz="1100" spc="-5" dirty="0">
                <a:latin typeface="Arial"/>
                <a:cs typeface="Arial"/>
              </a:rPr>
              <a:t> table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talking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and </a:t>
            </a:r>
            <a:r>
              <a:rPr sz="1100" spc="-5" dirty="0">
                <a:latin typeface="Arial"/>
                <a:cs typeface="Arial"/>
              </a:rPr>
              <a:t>their Bn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S3s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moving</a:t>
            </a:r>
            <a:r>
              <a:rPr sz="1100" dirty="0">
                <a:latin typeface="Arial"/>
                <a:cs typeface="Arial"/>
              </a:rPr>
              <a:t> 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icons.</a:t>
            </a:r>
            <a:endParaRPr sz="1100">
              <a:latin typeface="Arial"/>
              <a:cs typeface="Arial"/>
            </a:endParaRPr>
          </a:p>
          <a:p>
            <a:pPr marL="36830" marR="30480">
              <a:lnSpc>
                <a:spcPct val="100000"/>
              </a:lnSpc>
            </a:pPr>
            <a:r>
              <a:rPr sz="1100" b="1" i="1" dirty="0">
                <a:latin typeface="Arial"/>
                <a:cs typeface="Arial"/>
              </a:rPr>
              <a:t>* We have observed units have a better professional </a:t>
            </a:r>
            <a:r>
              <a:rPr sz="1100" b="1" i="1" spc="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discussion </a:t>
            </a:r>
            <a:r>
              <a:rPr sz="1100" b="1" i="1" dirty="0">
                <a:latin typeface="Arial"/>
                <a:cs typeface="Arial"/>
              </a:rPr>
              <a:t>when the </a:t>
            </a:r>
            <a:r>
              <a:rPr sz="1100" b="1" i="1" spc="-5" dirty="0">
                <a:latin typeface="Arial"/>
                <a:cs typeface="Arial"/>
              </a:rPr>
              <a:t>Bn Cdr’s </a:t>
            </a:r>
            <a:r>
              <a:rPr sz="1100" b="1" i="1" dirty="0">
                <a:latin typeface="Arial"/>
                <a:cs typeface="Arial"/>
              </a:rPr>
              <a:t>are actually up on the sand </a:t>
            </a:r>
            <a:r>
              <a:rPr sz="1100" b="1" i="1" spc="5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table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explaining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the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“how”</a:t>
            </a:r>
            <a:r>
              <a:rPr sz="1100" b="1" i="1" spc="-2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they</a:t>
            </a:r>
            <a:r>
              <a:rPr sz="1100" b="1" i="1" spc="-1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will</a:t>
            </a:r>
            <a:r>
              <a:rPr sz="1100" b="1" i="1" spc="-5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accomplish</a:t>
            </a:r>
            <a:r>
              <a:rPr sz="1100" b="1" i="1" spc="-3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their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mission </a:t>
            </a:r>
            <a:r>
              <a:rPr sz="1100" b="1" i="1" spc="-29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and</a:t>
            </a:r>
            <a:r>
              <a:rPr sz="1100" b="1" i="1" spc="-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their</a:t>
            </a:r>
            <a:r>
              <a:rPr sz="1100" b="1" i="1" spc="-40" dirty="0">
                <a:latin typeface="Arial"/>
                <a:cs typeface="Arial"/>
              </a:rPr>
              <a:t> </a:t>
            </a:r>
            <a:r>
              <a:rPr sz="1100" b="1" i="1" spc="-5" dirty="0">
                <a:latin typeface="Arial"/>
                <a:cs typeface="Arial"/>
              </a:rPr>
              <a:t>Bn</a:t>
            </a:r>
            <a:r>
              <a:rPr sz="1100" b="1" i="1" dirty="0">
                <a:latin typeface="Arial"/>
                <a:cs typeface="Arial"/>
              </a:rPr>
              <a:t> S3s moving</a:t>
            </a:r>
            <a:r>
              <a:rPr sz="1100" b="1" i="1" spc="-25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their</a:t>
            </a:r>
            <a:r>
              <a:rPr sz="1100" b="1" i="1" spc="-30" dirty="0">
                <a:latin typeface="Arial"/>
                <a:cs typeface="Arial"/>
              </a:rPr>
              <a:t> </a:t>
            </a:r>
            <a:r>
              <a:rPr sz="1100" b="1" i="1" dirty="0">
                <a:latin typeface="Arial"/>
                <a:cs typeface="Arial"/>
              </a:rPr>
              <a:t>icons.</a:t>
            </a:r>
            <a:endParaRPr sz="1100">
              <a:latin typeface="Arial"/>
              <a:cs typeface="Arial"/>
            </a:endParaRPr>
          </a:p>
          <a:p>
            <a:pPr marL="66675" marR="106680">
              <a:lnSpc>
                <a:spcPct val="100000"/>
              </a:lnSpc>
              <a:spcBef>
                <a:spcPts val="700"/>
              </a:spcBef>
            </a:pPr>
            <a:r>
              <a:rPr sz="1100" b="1" dirty="0">
                <a:latin typeface="Arial"/>
                <a:cs typeface="Arial"/>
              </a:rPr>
              <a:t>- </a:t>
            </a:r>
            <a:r>
              <a:rPr sz="1100" b="1" spc="-5" dirty="0">
                <a:latin typeface="Arial"/>
                <a:cs typeface="Arial"/>
              </a:rPr>
              <a:t>Review Due </a:t>
            </a:r>
            <a:r>
              <a:rPr sz="1100" b="1" dirty="0">
                <a:latin typeface="Arial"/>
                <a:cs typeface="Arial"/>
              </a:rPr>
              <a:t>Outs: </a:t>
            </a:r>
            <a:r>
              <a:rPr sz="1100" spc="-5" dirty="0">
                <a:latin typeface="Arial"/>
                <a:cs typeface="Arial"/>
              </a:rPr>
              <a:t>Units </a:t>
            </a:r>
            <a:r>
              <a:rPr sz="1100" dirty="0">
                <a:latin typeface="Arial"/>
                <a:cs typeface="Arial"/>
              </a:rPr>
              <a:t>fail to </a:t>
            </a:r>
            <a:r>
              <a:rPr sz="1100" spc="-5" dirty="0">
                <a:latin typeface="Arial"/>
                <a:cs typeface="Arial"/>
              </a:rPr>
              <a:t>either review </a:t>
            </a:r>
            <a:r>
              <a:rPr sz="1100" dirty="0">
                <a:latin typeface="Arial"/>
                <a:cs typeface="Arial"/>
              </a:rPr>
              <a:t>the rehearsal due </a:t>
            </a:r>
            <a:r>
              <a:rPr sz="1100" spc="-29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outs at the completion of the </a:t>
            </a:r>
            <a:r>
              <a:rPr sz="1100" spc="-5" dirty="0">
                <a:latin typeface="Arial"/>
                <a:cs typeface="Arial"/>
              </a:rPr>
              <a:t>CAR </a:t>
            </a:r>
            <a:r>
              <a:rPr sz="1100" dirty="0">
                <a:latin typeface="Arial"/>
                <a:cs typeface="Arial"/>
              </a:rPr>
              <a:t>or fail to assign a </a:t>
            </a:r>
            <a:r>
              <a:rPr sz="1100" i="1" dirty="0">
                <a:latin typeface="Arial"/>
                <a:cs typeface="Arial"/>
              </a:rPr>
              <a:t>seasoned </a:t>
            </a:r>
            <a:r>
              <a:rPr sz="1100" i="1" spc="5" dirty="0">
                <a:latin typeface="Arial"/>
                <a:cs typeface="Arial"/>
              </a:rPr>
              <a:t> </a:t>
            </a:r>
            <a:r>
              <a:rPr sz="1100" i="1" dirty="0">
                <a:latin typeface="Arial"/>
                <a:cs typeface="Arial"/>
              </a:rPr>
              <a:t>officer</a:t>
            </a:r>
            <a:r>
              <a:rPr sz="1100" i="1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as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note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taker.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24350" y="293370"/>
            <a:ext cx="4719955" cy="6564630"/>
          </a:xfrm>
          <a:custGeom>
            <a:avLst/>
            <a:gdLst/>
            <a:ahLst/>
            <a:cxnLst/>
            <a:rect l="l" t="t" r="r" b="b"/>
            <a:pathLst>
              <a:path w="4719955" h="6564630">
                <a:moveTo>
                  <a:pt x="4719828" y="6564627"/>
                </a:moveTo>
                <a:lnTo>
                  <a:pt x="4719828" y="0"/>
                </a:lnTo>
                <a:lnTo>
                  <a:pt x="0" y="0"/>
                </a:lnTo>
                <a:lnTo>
                  <a:pt x="0" y="6564627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02328" y="322326"/>
            <a:ext cx="4542790" cy="5925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 algn="ctr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latin typeface="Arial"/>
                <a:cs typeface="Arial"/>
              </a:rPr>
              <a:t>Combined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Arms</a:t>
            </a:r>
            <a:r>
              <a:rPr sz="800" b="1" spc="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Rehearsal</a:t>
            </a:r>
            <a:r>
              <a:rPr sz="800" b="1" spc="3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(CAR)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Agenda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00">
              <a:latin typeface="Arial"/>
              <a:cs typeface="Arial"/>
            </a:endParaRPr>
          </a:p>
          <a:p>
            <a:pPr marL="74930" marR="3086100" indent="-75565">
              <a:lnSpc>
                <a:spcPct val="100000"/>
              </a:lnSpc>
              <a:buChar char="-"/>
              <a:tabLst>
                <a:tab pos="75565" algn="l"/>
              </a:tabLst>
            </a:pPr>
            <a:r>
              <a:rPr sz="800" b="1" dirty="0">
                <a:latin typeface="Arial"/>
                <a:cs typeface="Arial"/>
              </a:rPr>
              <a:t>Ground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Rules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for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15" dirty="0">
                <a:latin typeface="Arial"/>
                <a:cs typeface="Arial"/>
              </a:rPr>
              <a:t>CAR:</a:t>
            </a:r>
            <a:r>
              <a:rPr sz="800" b="1" spc="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(XO)</a:t>
            </a:r>
            <a:endParaRPr sz="800">
              <a:latin typeface="Arial"/>
              <a:cs typeface="Arial"/>
            </a:endParaRPr>
          </a:p>
          <a:p>
            <a:pPr marL="127000">
              <a:lnSpc>
                <a:spcPct val="100000"/>
              </a:lnSpc>
            </a:pPr>
            <a:r>
              <a:rPr sz="800" b="1" spc="-5" dirty="0">
                <a:latin typeface="Arial"/>
                <a:cs typeface="Arial"/>
              </a:rPr>
              <a:t>Speakers</a:t>
            </a:r>
            <a:r>
              <a:rPr sz="800" b="1" spc="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Format: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i="1" spc="-5" dirty="0">
                <a:latin typeface="Arial"/>
                <a:cs typeface="Arial"/>
              </a:rPr>
              <a:t>Unit,</a:t>
            </a:r>
            <a:r>
              <a:rPr sz="800" i="1" spc="15" dirty="0">
                <a:latin typeface="Arial"/>
                <a:cs typeface="Arial"/>
              </a:rPr>
              <a:t> </a:t>
            </a:r>
            <a:r>
              <a:rPr sz="800" i="1" spc="-5" dirty="0">
                <a:latin typeface="Arial"/>
                <a:cs typeface="Arial"/>
              </a:rPr>
              <a:t>Time,</a:t>
            </a:r>
            <a:r>
              <a:rPr sz="800" i="1" dirty="0">
                <a:latin typeface="Arial"/>
                <a:cs typeface="Arial"/>
              </a:rPr>
              <a:t> Task,</a:t>
            </a:r>
            <a:r>
              <a:rPr sz="800" i="1" spc="-5" dirty="0">
                <a:latin typeface="Arial"/>
                <a:cs typeface="Arial"/>
              </a:rPr>
              <a:t> Purpose,</a:t>
            </a:r>
            <a:r>
              <a:rPr sz="800" i="1" spc="25" dirty="0">
                <a:latin typeface="Arial"/>
                <a:cs typeface="Arial"/>
              </a:rPr>
              <a:t> </a:t>
            </a:r>
            <a:r>
              <a:rPr sz="800" i="1" dirty="0">
                <a:latin typeface="Arial"/>
                <a:cs typeface="Arial"/>
              </a:rPr>
              <a:t>Activity,</a:t>
            </a:r>
            <a:r>
              <a:rPr sz="800" i="1" spc="-20" dirty="0">
                <a:latin typeface="Arial"/>
                <a:cs typeface="Arial"/>
              </a:rPr>
              <a:t> </a:t>
            </a:r>
            <a:r>
              <a:rPr sz="800" i="1" dirty="0">
                <a:latin typeface="Arial"/>
                <a:cs typeface="Arial"/>
              </a:rPr>
              <a:t>Method</a:t>
            </a:r>
            <a:r>
              <a:rPr sz="800" i="1" spc="15" dirty="0">
                <a:latin typeface="Arial"/>
                <a:cs typeface="Arial"/>
              </a:rPr>
              <a:t> </a:t>
            </a:r>
            <a:r>
              <a:rPr sz="800" i="1" spc="-5" dirty="0">
                <a:latin typeface="Arial"/>
                <a:cs typeface="Arial"/>
              </a:rPr>
              <a:t>(the</a:t>
            </a:r>
            <a:r>
              <a:rPr sz="800" i="1" spc="10" dirty="0">
                <a:latin typeface="Arial"/>
                <a:cs typeface="Arial"/>
              </a:rPr>
              <a:t> </a:t>
            </a:r>
            <a:r>
              <a:rPr sz="800" i="1" dirty="0">
                <a:latin typeface="Arial"/>
                <a:cs typeface="Arial"/>
              </a:rPr>
              <a:t>How)</a:t>
            </a:r>
            <a:r>
              <a:rPr sz="800" i="1" spc="-5" dirty="0">
                <a:latin typeface="Arial"/>
                <a:cs typeface="Arial"/>
              </a:rPr>
              <a:t> Reports</a:t>
            </a:r>
            <a:endParaRPr sz="800">
              <a:latin typeface="Arial"/>
              <a:cs typeface="Arial"/>
            </a:endParaRPr>
          </a:p>
          <a:p>
            <a:pPr marL="74930" indent="-62865">
              <a:lnSpc>
                <a:spcPct val="100000"/>
              </a:lnSpc>
              <a:buChar char="-"/>
              <a:tabLst>
                <a:tab pos="75565" algn="l"/>
              </a:tabLst>
            </a:pPr>
            <a:r>
              <a:rPr sz="800" b="1" dirty="0">
                <a:latin typeface="Arial"/>
                <a:cs typeface="Arial"/>
              </a:rPr>
              <a:t>Commander’s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Opening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Remarks: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(CDR)</a:t>
            </a:r>
            <a:endParaRPr sz="800">
              <a:latin typeface="Arial"/>
              <a:cs typeface="Arial"/>
            </a:endParaRPr>
          </a:p>
          <a:p>
            <a:pPr marL="74930" indent="-62865">
              <a:lnSpc>
                <a:spcPct val="100000"/>
              </a:lnSpc>
              <a:buChar char="-"/>
              <a:tabLst>
                <a:tab pos="75565" algn="l"/>
              </a:tabLst>
            </a:pPr>
            <a:r>
              <a:rPr sz="800" b="1" dirty="0">
                <a:latin typeface="Arial"/>
                <a:cs typeface="Arial"/>
              </a:rPr>
              <a:t>Map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/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Terrain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Board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Orientation: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(S3)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1.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Shaping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Operation: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Reconnaissance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Fight: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(Cav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only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element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forward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of LD)</a:t>
            </a:r>
            <a:endParaRPr sz="900">
              <a:latin typeface="Arial"/>
              <a:cs typeface="Arial"/>
            </a:endParaRPr>
          </a:p>
          <a:p>
            <a:pPr marR="3138805" algn="ctr">
              <a:lnSpc>
                <a:spcPct val="100000"/>
              </a:lnSpc>
              <a:spcBef>
                <a:spcPts val="5"/>
              </a:spcBef>
            </a:pPr>
            <a:r>
              <a:rPr sz="800" b="1" spc="-5" dirty="0">
                <a:latin typeface="Arial"/>
                <a:cs typeface="Arial"/>
              </a:rPr>
              <a:t>Critical Event: </a:t>
            </a:r>
            <a:r>
              <a:rPr sz="800" b="1" spc="-15" dirty="0">
                <a:latin typeface="Arial"/>
                <a:cs typeface="Arial"/>
              </a:rPr>
              <a:t>MASCAL</a:t>
            </a:r>
            <a:endParaRPr sz="800">
              <a:latin typeface="Arial"/>
              <a:cs typeface="Arial"/>
            </a:endParaRPr>
          </a:p>
          <a:p>
            <a:pPr marL="97790">
              <a:lnSpc>
                <a:spcPct val="100000"/>
              </a:lnSpc>
              <a:tabLst>
                <a:tab pos="737870" algn="l"/>
              </a:tabLst>
            </a:pPr>
            <a:r>
              <a:rPr sz="800" b="1" dirty="0">
                <a:latin typeface="Arial"/>
                <a:cs typeface="Arial"/>
              </a:rPr>
              <a:t>-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Time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is</a:t>
            </a:r>
            <a:r>
              <a:rPr sz="8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r>
              <a:rPr sz="800" b="1" dirty="0">
                <a:latin typeface="Arial"/>
                <a:cs typeface="Arial"/>
              </a:rPr>
              <a:t>:</a:t>
            </a:r>
            <a:r>
              <a:rPr sz="800" b="1" spc="3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(S3)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*Use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Synch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Matrix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for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Recon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Fights </a:t>
            </a:r>
            <a:r>
              <a:rPr sz="800" spc="-5" dirty="0">
                <a:latin typeface="Arial"/>
                <a:cs typeface="Arial"/>
              </a:rPr>
              <a:t>start</a:t>
            </a:r>
            <a:r>
              <a:rPr sz="80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and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end</a:t>
            </a:r>
            <a:r>
              <a:rPr sz="800" spc="4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times</a:t>
            </a:r>
            <a:endParaRPr sz="800">
              <a:latin typeface="Arial"/>
              <a:cs typeface="Arial"/>
            </a:endParaRPr>
          </a:p>
          <a:p>
            <a:pPr marL="97790">
              <a:lnSpc>
                <a:spcPct val="100000"/>
              </a:lnSpc>
            </a:pPr>
            <a:r>
              <a:rPr sz="800" dirty="0">
                <a:latin typeface="Arial"/>
                <a:cs typeface="Arial"/>
              </a:rPr>
              <a:t>-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Intel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Collection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Plan: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(S2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or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ICM)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dirty="0">
                <a:latin typeface="Arial"/>
                <a:cs typeface="Arial"/>
              </a:rPr>
              <a:t>Concept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of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Fires: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(FSO)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dirty="0">
                <a:latin typeface="Arial"/>
                <a:cs typeface="Arial"/>
              </a:rPr>
              <a:t>Joint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Fires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15" dirty="0">
                <a:latin typeface="Arial"/>
                <a:cs typeface="Arial"/>
              </a:rPr>
              <a:t>(JTAC)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spc="-15" dirty="0">
                <a:latin typeface="Arial"/>
                <a:cs typeface="Arial"/>
              </a:rPr>
              <a:t>Air</a:t>
            </a:r>
            <a:r>
              <a:rPr sz="800" b="1" spc="-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Picture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(BAO)</a:t>
            </a:r>
            <a:endParaRPr sz="800">
              <a:latin typeface="Arial"/>
              <a:cs typeface="Arial"/>
            </a:endParaRPr>
          </a:p>
          <a:p>
            <a:pPr marL="12700" marR="24765" indent="85090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dirty="0">
                <a:latin typeface="Arial"/>
                <a:cs typeface="Arial"/>
              </a:rPr>
              <a:t>Enemy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Situation</a:t>
            </a:r>
            <a:r>
              <a:rPr sz="800" b="1" spc="-5" dirty="0">
                <a:latin typeface="Arial"/>
                <a:cs typeface="Arial"/>
              </a:rPr>
              <a:t> after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Shaping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(BDA):</a:t>
            </a:r>
            <a:r>
              <a:rPr sz="800" b="1" spc="4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(S2)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Talks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specifically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 the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enemy</a:t>
            </a:r>
            <a:r>
              <a:rPr sz="800" spc="-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situation </a:t>
            </a:r>
            <a:r>
              <a:rPr sz="800" spc="-5" dirty="0">
                <a:latin typeface="Arial"/>
                <a:cs typeface="Arial"/>
              </a:rPr>
              <a:t>during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2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Recon </a:t>
            </a:r>
            <a:r>
              <a:rPr sz="800" dirty="0">
                <a:latin typeface="Arial"/>
                <a:cs typeface="Arial"/>
              </a:rPr>
              <a:t>Fight.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dirty="0">
                <a:latin typeface="Arial"/>
                <a:cs typeface="Arial"/>
              </a:rPr>
              <a:t>Bns Concept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for</a:t>
            </a:r>
            <a:r>
              <a:rPr sz="800" b="1" spc="-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this phase: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Briefing </a:t>
            </a:r>
            <a:r>
              <a:rPr sz="800" spc="-5" dirty="0">
                <a:latin typeface="Arial"/>
                <a:cs typeface="Arial"/>
              </a:rPr>
              <a:t>Order: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2-25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Avn,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2-14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CAV,</a:t>
            </a:r>
            <a:r>
              <a:rPr sz="800" spc="-5" dirty="0">
                <a:latin typeface="Arial"/>
                <a:cs typeface="Arial"/>
              </a:rPr>
              <a:t> 2-11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FA,</a:t>
            </a:r>
            <a:r>
              <a:rPr sz="800" spc="-5" dirty="0">
                <a:latin typeface="Arial"/>
                <a:cs typeface="Arial"/>
              </a:rPr>
              <a:t> others.</a:t>
            </a:r>
            <a:endParaRPr sz="800">
              <a:latin typeface="Arial"/>
              <a:cs typeface="Arial"/>
            </a:endParaRPr>
          </a:p>
          <a:p>
            <a:pPr marL="12700" marR="5080" indent="85090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spc="-5" dirty="0">
                <a:latin typeface="Arial"/>
                <a:cs typeface="Arial"/>
              </a:rPr>
              <a:t>Inject</a:t>
            </a:r>
            <a:r>
              <a:rPr sz="800" b="1" spc="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Critical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Event: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S3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walks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unit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through</a:t>
            </a:r>
            <a:r>
              <a:rPr sz="800" spc="3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MASCAL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has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just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occurred…what</a:t>
            </a:r>
            <a:r>
              <a:rPr sz="800" spc="3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are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your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actions? </a:t>
            </a:r>
            <a:r>
              <a:rPr sz="800" spc="-204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Briefing </a:t>
            </a:r>
            <a:r>
              <a:rPr sz="800" spc="-5" dirty="0">
                <a:latin typeface="Arial"/>
                <a:cs typeface="Arial"/>
              </a:rPr>
              <a:t>Order: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2-14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CAV,</a:t>
            </a:r>
            <a:r>
              <a:rPr sz="800" spc="-5" dirty="0">
                <a:latin typeface="Arial"/>
                <a:cs typeface="Arial"/>
              </a:rPr>
              <a:t> 2-25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AVN,</a:t>
            </a:r>
            <a:r>
              <a:rPr sz="800" spc="-5" dirty="0">
                <a:latin typeface="Arial"/>
                <a:cs typeface="Arial"/>
              </a:rPr>
              <a:t> MEDO,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Bde S4,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others….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spc="-5" dirty="0">
                <a:latin typeface="Arial"/>
                <a:cs typeface="Arial"/>
              </a:rPr>
              <a:t>Decision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Points: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S3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2.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Decisive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Operations: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Seizure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of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OBJs</a:t>
            </a:r>
            <a:r>
              <a:rPr sz="900" b="1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DAGGER</a:t>
            </a:r>
            <a:endParaRPr sz="900">
              <a:latin typeface="Arial"/>
              <a:cs typeface="Arial"/>
            </a:endParaRPr>
          </a:p>
          <a:p>
            <a:pPr marL="127000">
              <a:lnSpc>
                <a:spcPct val="100000"/>
              </a:lnSpc>
              <a:spcBef>
                <a:spcPts val="5"/>
              </a:spcBef>
            </a:pPr>
            <a:r>
              <a:rPr sz="800" b="1" spc="-5" dirty="0">
                <a:latin typeface="Arial"/>
                <a:cs typeface="Arial"/>
              </a:rPr>
              <a:t>Critical Event: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Chemical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Strike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spc="-5" dirty="0">
                <a:latin typeface="Arial"/>
                <a:cs typeface="Arial"/>
              </a:rPr>
              <a:t>Time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is</a:t>
            </a:r>
            <a:r>
              <a:rPr sz="800" b="1" u="sng" spc="229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800" b="1" dirty="0">
                <a:latin typeface="Arial"/>
                <a:cs typeface="Arial"/>
              </a:rPr>
              <a:t>:</a:t>
            </a:r>
            <a:r>
              <a:rPr sz="800" b="1" spc="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(S3)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*Use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Synch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Matrix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for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actions </a:t>
            </a:r>
            <a:r>
              <a:rPr sz="800" spc="-5" dirty="0">
                <a:latin typeface="Arial"/>
                <a:cs typeface="Arial"/>
              </a:rPr>
              <a:t>on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OBJ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DAGGER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start</a:t>
            </a:r>
            <a:r>
              <a:rPr sz="80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and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end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times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spc="-5" dirty="0">
                <a:latin typeface="Arial"/>
                <a:cs typeface="Arial"/>
              </a:rPr>
              <a:t>Intel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Collection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Plan: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(S2)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dirty="0">
                <a:latin typeface="Arial"/>
                <a:cs typeface="Arial"/>
              </a:rPr>
              <a:t>Concept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of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Fires: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(FSO)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dirty="0">
                <a:latin typeface="Arial"/>
                <a:cs typeface="Arial"/>
              </a:rPr>
              <a:t>Joint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Fires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15" dirty="0">
                <a:latin typeface="Arial"/>
                <a:cs typeface="Arial"/>
              </a:rPr>
              <a:t>(JTAC)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spc="-15" dirty="0">
                <a:latin typeface="Arial"/>
                <a:cs typeface="Arial"/>
              </a:rPr>
              <a:t>Air</a:t>
            </a:r>
            <a:r>
              <a:rPr sz="800" b="1" spc="-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Picture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(BAO)</a:t>
            </a:r>
            <a:endParaRPr sz="800">
              <a:latin typeface="Arial"/>
              <a:cs typeface="Arial"/>
            </a:endParaRPr>
          </a:p>
          <a:p>
            <a:pPr marL="12700" marR="137160" indent="85090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dirty="0">
                <a:latin typeface="Arial"/>
                <a:cs typeface="Arial"/>
              </a:rPr>
              <a:t>Enemy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Situation</a:t>
            </a:r>
            <a:r>
              <a:rPr sz="800" b="1" spc="-5" dirty="0">
                <a:latin typeface="Arial"/>
                <a:cs typeface="Arial"/>
              </a:rPr>
              <a:t> after</a:t>
            </a:r>
            <a:r>
              <a:rPr sz="800" b="1" dirty="0">
                <a:latin typeface="Arial"/>
                <a:cs typeface="Arial"/>
              </a:rPr>
              <a:t> Shaping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(BDA):</a:t>
            </a:r>
            <a:r>
              <a:rPr sz="800" b="1" spc="4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(S2)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Talks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specifically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 the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enemy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situation </a:t>
            </a:r>
            <a:r>
              <a:rPr sz="800" spc="-5" dirty="0">
                <a:latin typeface="Arial"/>
                <a:cs typeface="Arial"/>
              </a:rPr>
              <a:t>on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OBJ </a:t>
            </a:r>
            <a:r>
              <a:rPr sz="800" spc="-204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DAGGER.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dirty="0">
                <a:latin typeface="Arial"/>
                <a:cs typeface="Arial"/>
              </a:rPr>
              <a:t>Bns Concept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for</a:t>
            </a:r>
            <a:r>
              <a:rPr sz="800" b="1" spc="-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this phase: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Briefing </a:t>
            </a:r>
            <a:r>
              <a:rPr sz="800" spc="-5" dirty="0">
                <a:latin typeface="Arial"/>
                <a:cs typeface="Arial"/>
              </a:rPr>
              <a:t>Order: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2-22INF,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2-25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AVN,</a:t>
            </a:r>
            <a:r>
              <a:rPr sz="800" spc="-5" dirty="0">
                <a:latin typeface="Arial"/>
                <a:cs typeface="Arial"/>
              </a:rPr>
              <a:t> others….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spc="-5" dirty="0">
                <a:latin typeface="Arial"/>
                <a:cs typeface="Arial"/>
              </a:rPr>
              <a:t>Inject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Critical </a:t>
            </a:r>
            <a:r>
              <a:rPr sz="800" b="1" spc="-5" dirty="0">
                <a:latin typeface="Arial"/>
                <a:cs typeface="Arial"/>
              </a:rPr>
              <a:t>Event: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S3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walks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unit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through</a:t>
            </a:r>
            <a:r>
              <a:rPr sz="800" spc="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Chem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strike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has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just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occurred…what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are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your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latin typeface="Arial"/>
                <a:cs typeface="Arial"/>
              </a:rPr>
              <a:t>actions?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Briefing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Order:2-22INF,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2-25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AVN, </a:t>
            </a:r>
            <a:r>
              <a:rPr sz="800" spc="-5" dirty="0">
                <a:latin typeface="Arial"/>
                <a:cs typeface="Arial"/>
              </a:rPr>
              <a:t>MEDO,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Bde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S4, </a:t>
            </a:r>
            <a:r>
              <a:rPr sz="800" spc="-5" dirty="0">
                <a:latin typeface="Arial"/>
                <a:cs typeface="Arial"/>
              </a:rPr>
              <a:t>others….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spc="-5" dirty="0">
                <a:latin typeface="Arial"/>
                <a:cs typeface="Arial"/>
              </a:rPr>
              <a:t>Decision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Points: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S3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b="1" dirty="0">
                <a:latin typeface="Arial"/>
                <a:cs typeface="Arial"/>
              </a:rPr>
              <a:t>3.</a:t>
            </a:r>
            <a:r>
              <a:rPr sz="900" b="1" spc="-5" dirty="0">
                <a:latin typeface="Arial"/>
                <a:cs typeface="Arial"/>
              </a:rPr>
              <a:t> Decisive Operations: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Battle </a:t>
            </a:r>
            <a:r>
              <a:rPr sz="900" b="1" spc="-5" dirty="0">
                <a:latin typeface="Arial"/>
                <a:cs typeface="Arial"/>
              </a:rPr>
              <a:t>handover</a:t>
            </a:r>
            <a:r>
              <a:rPr sz="900" b="1" spc="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on</a:t>
            </a:r>
            <a:r>
              <a:rPr sz="900" b="1" spc="-5" dirty="0">
                <a:latin typeface="Arial"/>
                <a:cs typeface="Arial"/>
              </a:rPr>
              <a:t> OBJ</a:t>
            </a:r>
            <a:r>
              <a:rPr sz="900" b="1" spc="2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KNIFE</a:t>
            </a:r>
            <a:r>
              <a:rPr sz="900" b="1" spc="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(2 x</a:t>
            </a:r>
            <a:r>
              <a:rPr sz="900" b="1" spc="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Bns on</a:t>
            </a:r>
            <a:r>
              <a:rPr sz="900" b="1" spc="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same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OBJ)</a:t>
            </a:r>
            <a:endParaRPr sz="900">
              <a:latin typeface="Arial"/>
              <a:cs typeface="Arial"/>
            </a:endParaRPr>
          </a:p>
          <a:p>
            <a:pPr marL="127000">
              <a:lnSpc>
                <a:spcPct val="100000"/>
              </a:lnSpc>
            </a:pPr>
            <a:r>
              <a:rPr sz="800" b="1" spc="-5" dirty="0">
                <a:latin typeface="Arial"/>
                <a:cs typeface="Arial"/>
              </a:rPr>
              <a:t>Critical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Event: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Clearance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of Fires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spc="-5" dirty="0">
                <a:latin typeface="Arial"/>
                <a:cs typeface="Arial"/>
              </a:rPr>
              <a:t>Time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is: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(S3)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*Use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Synch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Matrix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for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the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OBJ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KNIFE </a:t>
            </a:r>
            <a:r>
              <a:rPr sz="800" spc="-5" dirty="0">
                <a:latin typeface="Arial"/>
                <a:cs typeface="Arial"/>
              </a:rPr>
              <a:t>start</a:t>
            </a:r>
            <a:r>
              <a:rPr sz="80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and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end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times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spc="-5" dirty="0">
                <a:latin typeface="Arial"/>
                <a:cs typeface="Arial"/>
              </a:rPr>
              <a:t>Intel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Collection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Plan: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(S2)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dirty="0">
                <a:latin typeface="Arial"/>
                <a:cs typeface="Arial"/>
              </a:rPr>
              <a:t>Concept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of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Fires: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(FSO)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dirty="0">
                <a:latin typeface="Arial"/>
                <a:cs typeface="Arial"/>
              </a:rPr>
              <a:t>Joint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Fires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15" dirty="0">
                <a:latin typeface="Arial"/>
                <a:cs typeface="Arial"/>
              </a:rPr>
              <a:t>(JTAC)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spc="-15" dirty="0">
                <a:latin typeface="Arial"/>
                <a:cs typeface="Arial"/>
              </a:rPr>
              <a:t>Air</a:t>
            </a:r>
            <a:r>
              <a:rPr sz="800" b="1" spc="-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Picture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(BAO)</a:t>
            </a:r>
            <a:endParaRPr sz="800">
              <a:latin typeface="Arial"/>
              <a:cs typeface="Arial"/>
            </a:endParaRPr>
          </a:p>
          <a:p>
            <a:pPr marL="12700" marR="269875">
              <a:lnSpc>
                <a:spcPct val="100000"/>
              </a:lnSpc>
              <a:spcBef>
                <a:spcPts val="5"/>
              </a:spcBef>
            </a:pPr>
            <a:r>
              <a:rPr sz="800" b="1" dirty="0">
                <a:latin typeface="Arial"/>
                <a:cs typeface="Arial"/>
              </a:rPr>
              <a:t>Enemy Situation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15" dirty="0">
                <a:latin typeface="Arial"/>
                <a:cs typeface="Arial"/>
              </a:rPr>
              <a:t>After</a:t>
            </a:r>
            <a:r>
              <a:rPr sz="800" b="1" spc="4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Shaping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(BDA):</a:t>
            </a:r>
            <a:r>
              <a:rPr sz="800" b="1" spc="3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(S2)</a:t>
            </a:r>
            <a:r>
              <a:rPr sz="800" b="1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Talks</a:t>
            </a:r>
            <a:r>
              <a:rPr sz="800" spc="-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specifically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to the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enemy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situation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on</a:t>
            </a:r>
            <a:r>
              <a:rPr sz="800" dirty="0">
                <a:latin typeface="Arial"/>
                <a:cs typeface="Arial"/>
              </a:rPr>
              <a:t> OBJ </a:t>
            </a:r>
            <a:r>
              <a:rPr sz="800" spc="-204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KNIFE.</a:t>
            </a:r>
            <a:endParaRPr sz="800">
              <a:latin typeface="Arial"/>
              <a:cs typeface="Arial"/>
            </a:endParaRPr>
          </a:p>
          <a:p>
            <a:pPr marL="160020" indent="-62865">
              <a:lnSpc>
                <a:spcPct val="100000"/>
              </a:lnSpc>
              <a:buChar char="-"/>
              <a:tabLst>
                <a:tab pos="160655" algn="l"/>
              </a:tabLst>
            </a:pPr>
            <a:r>
              <a:rPr sz="800" b="1" dirty="0">
                <a:latin typeface="Arial"/>
                <a:cs typeface="Arial"/>
              </a:rPr>
              <a:t>Bns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Concept</a:t>
            </a:r>
            <a:r>
              <a:rPr sz="800" b="1" spc="-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for</a:t>
            </a:r>
            <a:r>
              <a:rPr sz="800" b="1" spc="-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this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phase:</a:t>
            </a:r>
            <a:r>
              <a:rPr sz="800" b="1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Briefing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Order: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2-22INF,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1-87INF,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2-25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Avn,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others…</a:t>
            </a:r>
            <a:endParaRPr sz="800">
              <a:latin typeface="Arial"/>
              <a:cs typeface="Arial"/>
            </a:endParaRPr>
          </a:p>
          <a:p>
            <a:pPr marL="12700" marR="33655" indent="85090">
              <a:lnSpc>
                <a:spcPct val="100000"/>
              </a:lnSpc>
            </a:pPr>
            <a:r>
              <a:rPr sz="800" dirty="0">
                <a:latin typeface="Arial"/>
                <a:cs typeface="Arial"/>
              </a:rPr>
              <a:t>-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Inject</a:t>
            </a:r>
            <a:r>
              <a:rPr sz="800" b="1" spc="2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Critical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Event:</a:t>
            </a:r>
            <a:r>
              <a:rPr sz="800" b="1" spc="1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S3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walks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unit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through</a:t>
            </a:r>
            <a:r>
              <a:rPr sz="800" spc="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you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just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received</a:t>
            </a:r>
            <a:r>
              <a:rPr sz="800" spc="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5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x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rounds</a:t>
            </a:r>
            <a:r>
              <a:rPr sz="800" spc="3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if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indirect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fire,</a:t>
            </a:r>
            <a:r>
              <a:rPr sz="800" spc="1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what</a:t>
            </a:r>
            <a:r>
              <a:rPr sz="800" spc="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are </a:t>
            </a:r>
            <a:r>
              <a:rPr sz="800" spc="-2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your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actions? Briefing </a:t>
            </a:r>
            <a:r>
              <a:rPr sz="800" spc="-5" dirty="0">
                <a:latin typeface="Arial"/>
                <a:cs typeface="Arial"/>
              </a:rPr>
              <a:t>Order:</a:t>
            </a:r>
            <a:r>
              <a:rPr sz="800" spc="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2-22INF,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1-87INF,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2-25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AVN,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FSO, </a:t>
            </a:r>
            <a:r>
              <a:rPr sz="800" spc="-5" dirty="0">
                <a:latin typeface="Arial"/>
                <a:cs typeface="Arial"/>
              </a:rPr>
              <a:t>others….</a:t>
            </a:r>
            <a:endParaRPr sz="800">
              <a:latin typeface="Arial"/>
              <a:cs typeface="Arial"/>
            </a:endParaRPr>
          </a:p>
          <a:p>
            <a:pPr marL="97790">
              <a:lnSpc>
                <a:spcPct val="100000"/>
              </a:lnSpc>
            </a:pPr>
            <a:r>
              <a:rPr sz="800" b="1" dirty="0">
                <a:latin typeface="Arial"/>
                <a:cs typeface="Arial"/>
              </a:rPr>
              <a:t>-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Decision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Points: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S3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02328" y="6343599"/>
            <a:ext cx="2459990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930" indent="-62865">
              <a:lnSpc>
                <a:spcPct val="100000"/>
              </a:lnSpc>
              <a:spcBef>
                <a:spcPts val="100"/>
              </a:spcBef>
              <a:buChar char="-"/>
              <a:tabLst>
                <a:tab pos="75565" algn="l"/>
              </a:tabLst>
            </a:pPr>
            <a:r>
              <a:rPr sz="800" b="1" spc="-5" dirty="0">
                <a:latin typeface="Arial"/>
                <a:cs typeface="Arial"/>
              </a:rPr>
              <a:t>Review </a:t>
            </a:r>
            <a:r>
              <a:rPr sz="800" b="1" dirty="0">
                <a:latin typeface="Arial"/>
                <a:cs typeface="Arial"/>
              </a:rPr>
              <a:t>Due</a:t>
            </a:r>
            <a:r>
              <a:rPr sz="800" b="1" spc="-2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Outs: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10" dirty="0">
                <a:latin typeface="Arial"/>
                <a:cs typeface="Arial"/>
              </a:rPr>
              <a:t>(A/S3)</a:t>
            </a:r>
            <a:endParaRPr sz="800">
              <a:latin typeface="Arial"/>
              <a:cs typeface="Arial"/>
            </a:endParaRPr>
          </a:p>
          <a:p>
            <a:pPr marL="74930" indent="-62865">
              <a:lnSpc>
                <a:spcPct val="100000"/>
              </a:lnSpc>
              <a:spcBef>
                <a:spcPts val="5"/>
              </a:spcBef>
              <a:buChar char="-"/>
              <a:tabLst>
                <a:tab pos="75565" algn="l"/>
              </a:tabLst>
            </a:pPr>
            <a:r>
              <a:rPr sz="800" b="1" spc="-10" dirty="0">
                <a:latin typeface="Arial"/>
                <a:cs typeface="Arial"/>
              </a:rPr>
              <a:t>Alibis</a:t>
            </a:r>
            <a:r>
              <a:rPr sz="800" b="1" spc="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by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Staff</a:t>
            </a:r>
            <a:endParaRPr sz="800">
              <a:latin typeface="Arial"/>
              <a:cs typeface="Arial"/>
            </a:endParaRPr>
          </a:p>
          <a:p>
            <a:pPr marL="74930" indent="-62865">
              <a:lnSpc>
                <a:spcPct val="100000"/>
              </a:lnSpc>
              <a:buChar char="-"/>
              <a:tabLst>
                <a:tab pos="75565" algn="l"/>
              </a:tabLst>
            </a:pPr>
            <a:r>
              <a:rPr sz="800" b="1" dirty="0">
                <a:latin typeface="Arial"/>
                <a:cs typeface="Arial"/>
              </a:rPr>
              <a:t>Closing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Comments: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Bn</a:t>
            </a:r>
            <a:r>
              <a:rPr sz="800" b="1" spc="-15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Cdrs,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BCT </a:t>
            </a:r>
            <a:r>
              <a:rPr sz="800" b="1" dirty="0">
                <a:latin typeface="Arial"/>
                <a:cs typeface="Arial"/>
              </a:rPr>
              <a:t>CSM,</a:t>
            </a:r>
            <a:r>
              <a:rPr sz="800" b="1" spc="-35" dirty="0">
                <a:latin typeface="Arial"/>
                <a:cs typeface="Arial"/>
              </a:rPr>
              <a:t> </a:t>
            </a:r>
            <a:r>
              <a:rPr sz="800" b="1" spc="-5" dirty="0">
                <a:latin typeface="Arial"/>
                <a:cs typeface="Arial"/>
              </a:rPr>
              <a:t>BCT</a:t>
            </a:r>
            <a:r>
              <a:rPr sz="800" b="1" spc="-10" dirty="0">
                <a:latin typeface="Arial"/>
                <a:cs typeface="Arial"/>
              </a:rPr>
              <a:t> </a:t>
            </a:r>
            <a:r>
              <a:rPr sz="800" b="1" dirty="0">
                <a:latin typeface="Arial"/>
                <a:cs typeface="Arial"/>
              </a:rPr>
              <a:t>Cdr</a:t>
            </a:r>
            <a:endParaRPr sz="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07628" y="6524955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83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597" y="557656"/>
            <a:ext cx="9007475" cy="6189345"/>
            <a:chOff x="77597" y="557656"/>
            <a:chExt cx="9007475" cy="61893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80" y="586739"/>
              <a:ext cx="8948928" cy="61310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2202" y="572261"/>
              <a:ext cx="8978265" cy="6160135"/>
            </a:xfrm>
            <a:custGeom>
              <a:avLst/>
              <a:gdLst/>
              <a:ahLst/>
              <a:cxnLst/>
              <a:rect l="l" t="t" r="r" b="b"/>
              <a:pathLst>
                <a:path w="8978265" h="6160134">
                  <a:moveTo>
                    <a:pt x="0" y="6160008"/>
                  </a:moveTo>
                  <a:lnTo>
                    <a:pt x="8977884" y="6160008"/>
                  </a:lnTo>
                  <a:lnTo>
                    <a:pt x="8977884" y="0"/>
                  </a:lnTo>
                  <a:lnTo>
                    <a:pt x="0" y="0"/>
                  </a:lnTo>
                  <a:lnTo>
                    <a:pt x="0" y="6160008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5226" y="5572505"/>
              <a:ext cx="1920239" cy="600710"/>
            </a:xfrm>
            <a:custGeom>
              <a:avLst/>
              <a:gdLst/>
              <a:ahLst/>
              <a:cxnLst/>
              <a:rect l="l" t="t" r="r" b="b"/>
              <a:pathLst>
                <a:path w="1920239" h="600710">
                  <a:moveTo>
                    <a:pt x="1920239" y="0"/>
                  </a:moveTo>
                  <a:lnTo>
                    <a:pt x="0" y="0"/>
                  </a:lnTo>
                  <a:lnTo>
                    <a:pt x="0" y="600456"/>
                  </a:lnTo>
                  <a:lnTo>
                    <a:pt x="1920239" y="600456"/>
                  </a:lnTo>
                  <a:lnTo>
                    <a:pt x="19202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5226" y="5572505"/>
              <a:ext cx="1920239" cy="600710"/>
            </a:xfrm>
            <a:custGeom>
              <a:avLst/>
              <a:gdLst/>
              <a:ahLst/>
              <a:cxnLst/>
              <a:rect l="l" t="t" r="r" b="b"/>
              <a:pathLst>
                <a:path w="1920239" h="600710">
                  <a:moveTo>
                    <a:pt x="0" y="600456"/>
                  </a:moveTo>
                  <a:lnTo>
                    <a:pt x="1920239" y="600456"/>
                  </a:lnTo>
                  <a:lnTo>
                    <a:pt x="1920239" y="0"/>
                  </a:lnTo>
                  <a:lnTo>
                    <a:pt x="0" y="0"/>
                  </a:lnTo>
                  <a:lnTo>
                    <a:pt x="0" y="60045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46526" y="46482"/>
            <a:ext cx="2270760" cy="338455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310"/>
              </a:spcBef>
            </a:pPr>
            <a:r>
              <a:rPr sz="1600" spc="-5" dirty="0"/>
              <a:t>Execution Matrix</a:t>
            </a:r>
            <a:r>
              <a:rPr sz="1600" dirty="0"/>
              <a:t> </a:t>
            </a:r>
            <a:r>
              <a:rPr sz="1600" spc="-5" dirty="0"/>
              <a:t>TTP</a:t>
            </a:r>
            <a:endParaRPr sz="1600"/>
          </a:p>
        </p:txBody>
      </p:sp>
      <p:sp>
        <p:nvSpPr>
          <p:cNvPr id="8" name="object 8"/>
          <p:cNvSpPr txBox="1"/>
          <p:nvPr/>
        </p:nvSpPr>
        <p:spPr>
          <a:xfrm>
            <a:off x="665226" y="5572505"/>
            <a:ext cx="1920239" cy="60071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89535" marR="161925">
              <a:lnSpc>
                <a:spcPct val="100000"/>
              </a:lnSpc>
              <a:spcBef>
                <a:spcPts val="335"/>
              </a:spcBef>
            </a:pPr>
            <a:r>
              <a:rPr sz="1100" spc="-5" dirty="0">
                <a:latin typeface="Arial"/>
                <a:cs typeface="Arial"/>
              </a:rPr>
              <a:t>Example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does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not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show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all </a:t>
            </a:r>
            <a:r>
              <a:rPr sz="1100" spc="-29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 remaining </a:t>
            </a:r>
            <a:r>
              <a:rPr sz="1100" spc="10" dirty="0">
                <a:latin typeface="Arial"/>
                <a:cs typeface="Arial"/>
              </a:rPr>
              <a:t>WfF </a:t>
            </a:r>
            <a:r>
              <a:rPr sz="1100" spc="-5" dirty="0">
                <a:latin typeface="Arial"/>
                <a:cs typeface="Arial"/>
              </a:rPr>
              <a:t>listed </a:t>
            </a:r>
            <a:r>
              <a:rPr sz="110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below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with</a:t>
            </a:r>
            <a:r>
              <a:rPr sz="1100" spc="-5" dirty="0">
                <a:latin typeface="Arial"/>
                <a:cs typeface="Arial"/>
              </a:rPr>
              <a:t> their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5" dirty="0">
                <a:latin typeface="Arial"/>
                <a:cs typeface="Arial"/>
              </a:rPr>
              <a:t>key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tasks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50748" y="6158484"/>
            <a:ext cx="8404860" cy="559435"/>
            <a:chOff x="650748" y="6158484"/>
            <a:chExt cx="8404860" cy="559435"/>
          </a:xfrm>
        </p:grpSpPr>
        <p:sp>
          <p:nvSpPr>
            <p:cNvPr id="10" name="object 10"/>
            <p:cNvSpPr/>
            <p:nvPr/>
          </p:nvSpPr>
          <p:spPr>
            <a:xfrm>
              <a:off x="665226" y="6172962"/>
              <a:ext cx="192405" cy="335280"/>
            </a:xfrm>
            <a:custGeom>
              <a:avLst/>
              <a:gdLst/>
              <a:ahLst/>
              <a:cxnLst/>
              <a:rect l="l" t="t" r="r" b="b"/>
              <a:pathLst>
                <a:path w="192405" h="335279">
                  <a:moveTo>
                    <a:pt x="144017" y="0"/>
                  </a:moveTo>
                  <a:lnTo>
                    <a:pt x="48005" y="0"/>
                  </a:lnTo>
                  <a:lnTo>
                    <a:pt x="48005" y="239267"/>
                  </a:lnTo>
                  <a:lnTo>
                    <a:pt x="0" y="239267"/>
                  </a:lnTo>
                  <a:lnTo>
                    <a:pt x="96011" y="335280"/>
                  </a:lnTo>
                  <a:lnTo>
                    <a:pt x="192023" y="239267"/>
                  </a:lnTo>
                  <a:lnTo>
                    <a:pt x="144017" y="239267"/>
                  </a:lnTo>
                  <a:lnTo>
                    <a:pt x="1440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5226" y="6172962"/>
              <a:ext cx="192405" cy="335280"/>
            </a:xfrm>
            <a:custGeom>
              <a:avLst/>
              <a:gdLst/>
              <a:ahLst/>
              <a:cxnLst/>
              <a:rect l="l" t="t" r="r" b="b"/>
              <a:pathLst>
                <a:path w="192405" h="335279">
                  <a:moveTo>
                    <a:pt x="0" y="239267"/>
                  </a:moveTo>
                  <a:lnTo>
                    <a:pt x="48005" y="239267"/>
                  </a:lnTo>
                  <a:lnTo>
                    <a:pt x="48005" y="0"/>
                  </a:lnTo>
                  <a:lnTo>
                    <a:pt x="144017" y="0"/>
                  </a:lnTo>
                  <a:lnTo>
                    <a:pt x="144017" y="239267"/>
                  </a:lnTo>
                  <a:lnTo>
                    <a:pt x="192023" y="239267"/>
                  </a:lnTo>
                  <a:lnTo>
                    <a:pt x="96011" y="335280"/>
                  </a:lnTo>
                  <a:lnTo>
                    <a:pt x="0" y="239267"/>
                  </a:lnTo>
                  <a:close/>
                </a:path>
              </a:pathLst>
            </a:custGeom>
            <a:ln w="28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785859" y="6440424"/>
              <a:ext cx="269875" cy="277495"/>
            </a:xfrm>
            <a:custGeom>
              <a:avLst/>
              <a:gdLst/>
              <a:ahLst/>
              <a:cxnLst/>
              <a:rect l="l" t="t" r="r" b="b"/>
              <a:pathLst>
                <a:path w="269875" h="277495">
                  <a:moveTo>
                    <a:pt x="269748" y="0"/>
                  </a:moveTo>
                  <a:lnTo>
                    <a:pt x="0" y="0"/>
                  </a:lnTo>
                  <a:lnTo>
                    <a:pt x="0" y="277367"/>
                  </a:lnTo>
                  <a:lnTo>
                    <a:pt x="269748" y="277367"/>
                  </a:lnTo>
                  <a:lnTo>
                    <a:pt x="269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865489" y="6485746"/>
            <a:ext cx="110489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051" y="45719"/>
            <a:ext cx="545592" cy="4937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48080" y="319532"/>
            <a:ext cx="7884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Developing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 Plan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for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the</a:t>
            </a:r>
            <a:r>
              <a:rPr sz="1800" b="1" spc="-15" dirty="0">
                <a:latin typeface="Arial"/>
                <a:cs typeface="Arial"/>
              </a:rPr>
              <a:t> Brigade’s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Combined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Arms</a:t>
            </a:r>
            <a:r>
              <a:rPr sz="1800" b="1" spc="4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Rehearsals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(CAR)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8045" y="1210817"/>
            <a:ext cx="8425180" cy="4721860"/>
          </a:xfrm>
          <a:custGeom>
            <a:avLst/>
            <a:gdLst/>
            <a:ahLst/>
            <a:cxnLst/>
            <a:rect l="l" t="t" r="r" b="b"/>
            <a:pathLst>
              <a:path w="8425180" h="4721860">
                <a:moveTo>
                  <a:pt x="0" y="4721352"/>
                </a:moveTo>
                <a:lnTo>
                  <a:pt x="8424672" y="4721352"/>
                </a:lnTo>
                <a:lnTo>
                  <a:pt x="8424672" y="0"/>
                </a:lnTo>
                <a:lnTo>
                  <a:pt x="0" y="0"/>
                </a:lnTo>
                <a:lnTo>
                  <a:pt x="0" y="4721352"/>
                </a:lnTo>
                <a:close/>
              </a:path>
            </a:pathLst>
          </a:custGeom>
          <a:ln w="19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592833" y="2366010"/>
            <a:ext cx="160020" cy="2408555"/>
          </a:xfrm>
          <a:prstGeom prst="rect">
            <a:avLst/>
          </a:prstGeom>
        </p:spPr>
        <p:txBody>
          <a:bodyPr vert="vert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50" b="1" spc="-5" dirty="0">
                <a:latin typeface="Arial"/>
                <a:cs typeface="Arial"/>
              </a:rPr>
              <a:t>Combined</a:t>
            </a:r>
            <a:r>
              <a:rPr sz="950" b="1" spc="-10" dirty="0">
                <a:latin typeface="Arial"/>
                <a:cs typeface="Arial"/>
              </a:rPr>
              <a:t> Arms</a:t>
            </a:r>
            <a:r>
              <a:rPr sz="950" b="1" spc="2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Rehearsal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(CAR)</a:t>
            </a:r>
            <a:r>
              <a:rPr sz="950" b="1" spc="25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Agenda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07628" y="6525066"/>
            <a:ext cx="1962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84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68552" y="1289685"/>
            <a:ext cx="594995" cy="4520565"/>
          </a:xfrm>
          <a:prstGeom prst="rect">
            <a:avLst/>
          </a:prstGeom>
        </p:spPr>
        <p:txBody>
          <a:bodyPr vert="vert" wrap="square" lIns="0" tIns="635" rIns="0" bIns="0" rtlCol="0">
            <a:spAutoFit/>
          </a:bodyPr>
          <a:lstStyle/>
          <a:p>
            <a:pPr marL="85725" indent="-73660">
              <a:lnSpc>
                <a:spcPct val="100000"/>
              </a:lnSpc>
              <a:spcBef>
                <a:spcPts val="5"/>
              </a:spcBef>
              <a:buChar char="-"/>
              <a:tabLst>
                <a:tab pos="86360" algn="l"/>
              </a:tabLst>
            </a:pPr>
            <a:r>
              <a:rPr sz="950" b="1" spc="-10" dirty="0">
                <a:latin typeface="Arial"/>
                <a:cs typeface="Arial"/>
              </a:rPr>
              <a:t>Ground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Rules</a:t>
            </a:r>
            <a:r>
              <a:rPr sz="950" b="1" spc="-1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for</a:t>
            </a:r>
            <a:r>
              <a:rPr sz="950" b="1" spc="-10" dirty="0">
                <a:latin typeface="Arial"/>
                <a:cs typeface="Arial"/>
              </a:rPr>
              <a:t> CAR: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(XO)</a:t>
            </a:r>
            <a:endParaRPr sz="950">
              <a:latin typeface="Arial"/>
              <a:cs typeface="Arial"/>
            </a:endParaRPr>
          </a:p>
          <a:p>
            <a:pPr marL="144780">
              <a:lnSpc>
                <a:spcPct val="100000"/>
              </a:lnSpc>
            </a:pPr>
            <a:r>
              <a:rPr sz="950" b="1" spc="-5" dirty="0">
                <a:latin typeface="Arial"/>
                <a:cs typeface="Arial"/>
              </a:rPr>
              <a:t>Speakers Format:</a:t>
            </a:r>
            <a:r>
              <a:rPr sz="950" b="1" spc="25" dirty="0">
                <a:latin typeface="Arial"/>
                <a:cs typeface="Arial"/>
              </a:rPr>
              <a:t> </a:t>
            </a:r>
            <a:r>
              <a:rPr sz="950" i="1" spc="-5" dirty="0">
                <a:latin typeface="Arial"/>
                <a:cs typeface="Arial"/>
              </a:rPr>
              <a:t>Unit, Time, Task,</a:t>
            </a:r>
            <a:r>
              <a:rPr sz="950" i="1" dirty="0">
                <a:latin typeface="Arial"/>
                <a:cs typeface="Arial"/>
              </a:rPr>
              <a:t> </a:t>
            </a:r>
            <a:r>
              <a:rPr sz="950" i="1" spc="-5" dirty="0">
                <a:latin typeface="Arial"/>
                <a:cs typeface="Arial"/>
              </a:rPr>
              <a:t>Purpose,</a:t>
            </a:r>
            <a:r>
              <a:rPr sz="950" i="1" spc="-15" dirty="0">
                <a:latin typeface="Arial"/>
                <a:cs typeface="Arial"/>
              </a:rPr>
              <a:t> </a:t>
            </a:r>
            <a:r>
              <a:rPr sz="950" i="1" spc="-5" dirty="0">
                <a:latin typeface="Arial"/>
                <a:cs typeface="Arial"/>
              </a:rPr>
              <a:t>Activity,</a:t>
            </a:r>
            <a:r>
              <a:rPr sz="950" i="1" spc="-15" dirty="0">
                <a:latin typeface="Arial"/>
                <a:cs typeface="Arial"/>
              </a:rPr>
              <a:t> </a:t>
            </a:r>
            <a:r>
              <a:rPr sz="950" i="1" spc="-5" dirty="0">
                <a:latin typeface="Arial"/>
                <a:cs typeface="Arial"/>
              </a:rPr>
              <a:t>Method</a:t>
            </a:r>
            <a:r>
              <a:rPr sz="950" i="1" dirty="0">
                <a:latin typeface="Arial"/>
                <a:cs typeface="Arial"/>
              </a:rPr>
              <a:t> </a:t>
            </a:r>
            <a:r>
              <a:rPr sz="950" i="1" spc="-5" dirty="0">
                <a:latin typeface="Arial"/>
                <a:cs typeface="Arial"/>
              </a:rPr>
              <a:t>(the</a:t>
            </a:r>
            <a:r>
              <a:rPr sz="950" i="1" spc="5" dirty="0">
                <a:latin typeface="Arial"/>
                <a:cs typeface="Arial"/>
              </a:rPr>
              <a:t> </a:t>
            </a:r>
            <a:r>
              <a:rPr sz="950" i="1" spc="-5" dirty="0">
                <a:latin typeface="Arial"/>
                <a:cs typeface="Arial"/>
              </a:rPr>
              <a:t>How)</a:t>
            </a:r>
            <a:r>
              <a:rPr sz="950" i="1" spc="10" dirty="0">
                <a:latin typeface="Arial"/>
                <a:cs typeface="Arial"/>
              </a:rPr>
              <a:t> </a:t>
            </a:r>
            <a:r>
              <a:rPr sz="950" i="1" spc="-5" dirty="0">
                <a:latin typeface="Arial"/>
                <a:cs typeface="Arial"/>
              </a:rPr>
              <a:t>Reports</a:t>
            </a:r>
            <a:endParaRPr sz="950">
              <a:latin typeface="Arial"/>
              <a:cs typeface="Arial"/>
            </a:endParaRPr>
          </a:p>
          <a:p>
            <a:pPr marL="85725" indent="-73660">
              <a:lnSpc>
                <a:spcPct val="100000"/>
              </a:lnSpc>
              <a:buChar char="-"/>
              <a:tabLst>
                <a:tab pos="86360" algn="l"/>
              </a:tabLst>
            </a:pPr>
            <a:r>
              <a:rPr sz="950" b="1" spc="-10" dirty="0">
                <a:latin typeface="Arial"/>
                <a:cs typeface="Arial"/>
              </a:rPr>
              <a:t>Commander’s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Opening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Remarks: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(CDR)</a:t>
            </a:r>
            <a:endParaRPr sz="950">
              <a:latin typeface="Arial"/>
              <a:cs typeface="Arial"/>
            </a:endParaRPr>
          </a:p>
          <a:p>
            <a:pPr marL="85725" indent="-73660">
              <a:lnSpc>
                <a:spcPct val="100000"/>
              </a:lnSpc>
              <a:spcBef>
                <a:spcPts val="5"/>
              </a:spcBef>
              <a:buChar char="-"/>
              <a:tabLst>
                <a:tab pos="86360" algn="l"/>
              </a:tabLst>
            </a:pPr>
            <a:r>
              <a:rPr sz="950" b="1" dirty="0">
                <a:latin typeface="Arial"/>
                <a:cs typeface="Arial"/>
              </a:rPr>
              <a:t>Map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/ Terrain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Board Orientation: (S3)</a:t>
            </a:r>
            <a:endParaRPr sz="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41378" y="1289685"/>
            <a:ext cx="1898014" cy="4531360"/>
          </a:xfrm>
          <a:prstGeom prst="rect">
            <a:avLst/>
          </a:prstGeom>
        </p:spPr>
        <p:txBody>
          <a:bodyPr vert="vert" wrap="square" lIns="0" tIns="635" rIns="0" bIns="0" rtlCol="0">
            <a:spAutoFit/>
          </a:bodyPr>
          <a:lstStyle/>
          <a:p>
            <a:pPr marL="144780" marR="5080" indent="-132715">
              <a:lnSpc>
                <a:spcPct val="100000"/>
              </a:lnSpc>
              <a:spcBef>
                <a:spcPts val="5"/>
              </a:spcBef>
            </a:pPr>
            <a:r>
              <a:rPr sz="950" b="1" spc="-5" dirty="0">
                <a:latin typeface="Arial"/>
                <a:cs typeface="Arial"/>
              </a:rPr>
              <a:t>1. Shaping Operation: Reconnaissance Fight: (Cav only element </a:t>
            </a:r>
            <a:r>
              <a:rPr sz="950" b="1" dirty="0">
                <a:latin typeface="Arial"/>
                <a:cs typeface="Arial"/>
              </a:rPr>
              <a:t>forward </a:t>
            </a:r>
            <a:r>
              <a:rPr sz="950" b="1" spc="-5" dirty="0">
                <a:latin typeface="Arial"/>
                <a:cs typeface="Arial"/>
              </a:rPr>
              <a:t>of LD) </a:t>
            </a:r>
            <a:r>
              <a:rPr sz="950" b="1" spc="-25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Critical </a:t>
            </a:r>
            <a:r>
              <a:rPr sz="950" b="1" spc="-10" dirty="0">
                <a:latin typeface="Arial"/>
                <a:cs typeface="Arial"/>
              </a:rPr>
              <a:t>Event: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MASCAL</a:t>
            </a:r>
            <a:endParaRPr sz="950">
              <a:latin typeface="Arial"/>
              <a:cs typeface="Arial"/>
            </a:endParaRPr>
          </a:p>
          <a:p>
            <a:pPr marL="12700" marR="283845" indent="100330">
              <a:lnSpc>
                <a:spcPct val="100000"/>
              </a:lnSpc>
              <a:tabLst>
                <a:tab pos="868680" algn="l"/>
              </a:tabLst>
            </a:pPr>
            <a:r>
              <a:rPr sz="950" b="1" spc="-5" dirty="0">
                <a:latin typeface="Arial"/>
                <a:cs typeface="Arial"/>
              </a:rPr>
              <a:t>- </a:t>
            </a:r>
            <a:r>
              <a:rPr sz="950" b="1" dirty="0">
                <a:latin typeface="Arial"/>
                <a:cs typeface="Arial"/>
              </a:rPr>
              <a:t>Time</a:t>
            </a:r>
            <a:r>
              <a:rPr sz="950" b="1" spc="-5" dirty="0">
                <a:latin typeface="Arial"/>
                <a:cs typeface="Arial"/>
              </a:rPr>
              <a:t> is</a:t>
            </a:r>
            <a:r>
              <a:rPr sz="95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r>
              <a:rPr sz="950" b="1" spc="-5" dirty="0">
                <a:latin typeface="Arial"/>
                <a:cs typeface="Arial"/>
              </a:rPr>
              <a:t>:</a:t>
            </a:r>
            <a:r>
              <a:rPr sz="950" b="1" spc="-2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(S3)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*Use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the Synch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Matrix </a:t>
            </a:r>
            <a:r>
              <a:rPr sz="950" dirty="0">
                <a:latin typeface="Arial"/>
                <a:cs typeface="Arial"/>
              </a:rPr>
              <a:t>for</a:t>
            </a:r>
            <a:r>
              <a:rPr sz="950" spc="-5" dirty="0">
                <a:latin typeface="Arial"/>
                <a:cs typeface="Arial"/>
              </a:rPr>
              <a:t> the Recon Fights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start and end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times</a:t>
            </a:r>
            <a:endParaRPr sz="950">
              <a:latin typeface="Arial"/>
              <a:cs typeface="Arial"/>
            </a:endParaRPr>
          </a:p>
          <a:p>
            <a:pPr marL="113030">
              <a:lnSpc>
                <a:spcPct val="100000"/>
              </a:lnSpc>
            </a:pPr>
            <a:r>
              <a:rPr sz="950" spc="-5" dirty="0">
                <a:latin typeface="Arial"/>
                <a:cs typeface="Arial"/>
              </a:rPr>
              <a:t>-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Intel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Collection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Plan:</a:t>
            </a:r>
            <a:r>
              <a:rPr sz="950" b="1" spc="-1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(S2</a:t>
            </a:r>
            <a:r>
              <a:rPr sz="950" b="1" spc="-2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or</a:t>
            </a:r>
            <a:r>
              <a:rPr sz="950" b="1" dirty="0">
                <a:latin typeface="Arial"/>
                <a:cs typeface="Arial"/>
              </a:rPr>
              <a:t> ICM)</a:t>
            </a:r>
            <a:endParaRPr sz="950">
              <a:latin typeface="Arial"/>
              <a:cs typeface="Arial"/>
            </a:endParaRPr>
          </a:p>
          <a:p>
            <a:pPr marL="186055" indent="-7366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Concept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of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Fires:</a:t>
            </a:r>
            <a:r>
              <a:rPr sz="950" b="1" spc="-2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(FSO)</a:t>
            </a:r>
            <a:endParaRPr sz="950">
              <a:latin typeface="Arial"/>
              <a:cs typeface="Arial"/>
            </a:endParaRPr>
          </a:p>
          <a:p>
            <a:pPr marL="186055" indent="-7366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Joint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Fires</a:t>
            </a:r>
            <a:r>
              <a:rPr sz="950" b="1" spc="-25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(JTAC)</a:t>
            </a:r>
            <a:endParaRPr sz="950">
              <a:latin typeface="Arial"/>
              <a:cs typeface="Arial"/>
            </a:endParaRPr>
          </a:p>
          <a:p>
            <a:pPr marL="186055" indent="-7366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10" dirty="0">
                <a:latin typeface="Arial"/>
                <a:cs typeface="Arial"/>
              </a:rPr>
              <a:t>Air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Picture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(BAO)</a:t>
            </a:r>
            <a:endParaRPr sz="950">
              <a:latin typeface="Arial"/>
              <a:cs typeface="Arial"/>
            </a:endParaRPr>
          </a:p>
          <a:p>
            <a:pPr marL="12700" marR="258445" indent="10033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Enemy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Situation after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Shaping </a:t>
            </a:r>
            <a:r>
              <a:rPr sz="950" b="1" spc="-10" dirty="0">
                <a:latin typeface="Arial"/>
                <a:cs typeface="Arial"/>
              </a:rPr>
              <a:t>(BDA):</a:t>
            </a:r>
            <a:r>
              <a:rPr sz="950" b="1" spc="4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(S2)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Talks</a:t>
            </a:r>
            <a:r>
              <a:rPr sz="950" spc="-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specifically</a:t>
            </a:r>
            <a:r>
              <a:rPr sz="950" spc="-3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to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the enemy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situation</a:t>
            </a:r>
            <a:r>
              <a:rPr sz="950" spc="-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during</a:t>
            </a:r>
            <a:r>
              <a:rPr sz="950" spc="-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the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Recon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Fight.</a:t>
            </a:r>
            <a:endParaRPr sz="950">
              <a:latin typeface="Arial"/>
              <a:cs typeface="Arial"/>
            </a:endParaRPr>
          </a:p>
          <a:p>
            <a:pPr marL="12700" marR="292100" indent="10033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Bns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Concept for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this</a:t>
            </a:r>
            <a:r>
              <a:rPr sz="950" b="1" spc="-1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phase:</a:t>
            </a:r>
            <a:r>
              <a:rPr sz="950" b="1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Briefing</a:t>
            </a:r>
            <a:r>
              <a:rPr sz="950" spc="-2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Order: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2-25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Avn,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2-14 CAV,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2-11 FA,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others.</a:t>
            </a:r>
            <a:endParaRPr sz="950">
              <a:latin typeface="Arial"/>
              <a:cs typeface="Arial"/>
            </a:endParaRPr>
          </a:p>
          <a:p>
            <a:pPr marL="186055" indent="-73660">
              <a:lnSpc>
                <a:spcPct val="100000"/>
              </a:lnSpc>
              <a:spcBef>
                <a:spcPts val="5"/>
              </a:spcBef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Inject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Critical </a:t>
            </a:r>
            <a:r>
              <a:rPr sz="950" b="1" spc="-10" dirty="0">
                <a:latin typeface="Arial"/>
                <a:cs typeface="Arial"/>
              </a:rPr>
              <a:t>Event:</a:t>
            </a:r>
            <a:r>
              <a:rPr sz="950" b="1" spc="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S3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walks unit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through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MASCAL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has just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occurred…what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96598" y="1289685"/>
            <a:ext cx="160020" cy="948690"/>
          </a:xfrm>
          <a:prstGeom prst="rect">
            <a:avLst/>
          </a:prstGeom>
        </p:spPr>
        <p:txBody>
          <a:bodyPr vert="vert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50" spc="-5" dirty="0">
                <a:latin typeface="Arial"/>
                <a:cs typeface="Arial"/>
              </a:rPr>
              <a:t>are</a:t>
            </a:r>
            <a:r>
              <a:rPr sz="950" spc="-3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your</a:t>
            </a:r>
            <a:r>
              <a:rPr sz="950" spc="-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actions?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96598" y="2443733"/>
            <a:ext cx="160020" cy="3397885"/>
          </a:xfrm>
          <a:prstGeom prst="rect">
            <a:avLst/>
          </a:prstGeom>
        </p:spPr>
        <p:txBody>
          <a:bodyPr vert="vert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50" spc="-5" dirty="0">
                <a:latin typeface="Arial"/>
                <a:cs typeface="Arial"/>
              </a:rPr>
              <a:t>Briefing</a:t>
            </a:r>
            <a:r>
              <a:rPr sz="950" spc="-2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Order: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2-14 CAV,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2-25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AVN,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MEDO,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Bde S4, others….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51818" y="1390269"/>
            <a:ext cx="160020" cy="1219200"/>
          </a:xfrm>
          <a:prstGeom prst="rect">
            <a:avLst/>
          </a:prstGeom>
        </p:spPr>
        <p:txBody>
          <a:bodyPr vert="vert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50" b="1" spc="-5" dirty="0">
                <a:latin typeface="Arial"/>
                <a:cs typeface="Arial"/>
              </a:rPr>
              <a:t>-</a:t>
            </a:r>
            <a:r>
              <a:rPr sz="950" b="1" spc="-2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Decision</a:t>
            </a:r>
            <a:r>
              <a:rPr sz="950" b="1" spc="-3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Points: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S3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79864" y="1289685"/>
            <a:ext cx="2042795" cy="4534535"/>
          </a:xfrm>
          <a:prstGeom prst="rect">
            <a:avLst/>
          </a:prstGeom>
        </p:spPr>
        <p:txBody>
          <a:bodyPr vert="vert" wrap="square" lIns="0" tIns="635" rIns="0" bIns="0" rtlCol="0">
            <a:spAutoFit/>
          </a:bodyPr>
          <a:lstStyle/>
          <a:p>
            <a:pPr marL="144780" marR="1673860" indent="-132715">
              <a:lnSpc>
                <a:spcPct val="100000"/>
              </a:lnSpc>
              <a:spcBef>
                <a:spcPts val="5"/>
              </a:spcBef>
              <a:buAutoNum type="arabicPeriod" startAt="2"/>
              <a:tabLst>
                <a:tab pos="145415" algn="l"/>
              </a:tabLst>
            </a:pPr>
            <a:r>
              <a:rPr sz="950" b="1" spc="-5" dirty="0">
                <a:latin typeface="Arial"/>
                <a:cs typeface="Arial"/>
              </a:rPr>
              <a:t>Decisive Operations: Seizure of OBJs </a:t>
            </a:r>
            <a:r>
              <a:rPr sz="950" b="1" spc="-10" dirty="0">
                <a:latin typeface="Arial"/>
                <a:cs typeface="Arial"/>
              </a:rPr>
              <a:t>DAGGER </a:t>
            </a:r>
            <a:r>
              <a:rPr sz="950" b="1" spc="-25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Critical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Event: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Chemical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Strike</a:t>
            </a:r>
            <a:endParaRPr sz="950">
              <a:latin typeface="Arial"/>
              <a:cs typeface="Arial"/>
            </a:endParaRPr>
          </a:p>
          <a:p>
            <a:pPr marL="12700" marR="190500" lvl="1" indent="10033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dirty="0">
                <a:latin typeface="Arial"/>
                <a:cs typeface="Arial"/>
              </a:rPr>
              <a:t>Time</a:t>
            </a:r>
            <a:r>
              <a:rPr sz="950" b="1" spc="-1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is</a:t>
            </a:r>
            <a:r>
              <a:rPr sz="950" b="1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:</a:t>
            </a:r>
            <a:r>
              <a:rPr sz="950" b="1" spc="-1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(S3)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*Use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the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Synch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Matrix</a:t>
            </a:r>
            <a:r>
              <a:rPr sz="950" dirty="0">
                <a:latin typeface="Arial"/>
                <a:cs typeface="Arial"/>
              </a:rPr>
              <a:t> for</a:t>
            </a:r>
            <a:r>
              <a:rPr sz="950" spc="-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actions</a:t>
            </a:r>
            <a:r>
              <a:rPr sz="950" spc="-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on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OBJ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DAGGER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start</a:t>
            </a:r>
            <a:r>
              <a:rPr sz="950" spc="-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and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end</a:t>
            </a:r>
            <a:r>
              <a:rPr sz="950" spc="-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times</a:t>
            </a:r>
            <a:endParaRPr sz="950">
              <a:latin typeface="Arial"/>
              <a:cs typeface="Arial"/>
            </a:endParaRPr>
          </a:p>
          <a:p>
            <a:pPr marL="186055" lvl="1" indent="-7366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Intel</a:t>
            </a:r>
            <a:r>
              <a:rPr sz="950" b="1" spc="-2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Collection</a:t>
            </a:r>
            <a:r>
              <a:rPr sz="950" b="1" spc="-2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Plan: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(S2)</a:t>
            </a:r>
            <a:endParaRPr sz="950">
              <a:latin typeface="Arial"/>
              <a:cs typeface="Arial"/>
            </a:endParaRPr>
          </a:p>
          <a:p>
            <a:pPr marL="186055" lvl="1" indent="-7366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Concept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of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Fires:</a:t>
            </a:r>
            <a:r>
              <a:rPr sz="950" b="1" spc="-3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(FSO)</a:t>
            </a:r>
            <a:endParaRPr sz="950">
              <a:latin typeface="Arial"/>
              <a:cs typeface="Arial"/>
            </a:endParaRPr>
          </a:p>
          <a:p>
            <a:pPr marL="186055" lvl="1" indent="-7366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Joint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Fires</a:t>
            </a:r>
            <a:r>
              <a:rPr sz="950" b="1" spc="-25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(JTAC)</a:t>
            </a:r>
            <a:endParaRPr sz="950">
              <a:latin typeface="Arial"/>
              <a:cs typeface="Arial"/>
            </a:endParaRPr>
          </a:p>
          <a:p>
            <a:pPr marL="186055" lvl="1" indent="-7366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10" dirty="0">
                <a:latin typeface="Arial"/>
                <a:cs typeface="Arial"/>
              </a:rPr>
              <a:t>Air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Picture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(BAO)</a:t>
            </a:r>
            <a:endParaRPr sz="950">
              <a:latin typeface="Arial"/>
              <a:cs typeface="Arial"/>
            </a:endParaRPr>
          </a:p>
          <a:p>
            <a:pPr marL="12700" marR="261620" lvl="1" indent="10033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Enemy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Situation after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Shaping </a:t>
            </a:r>
            <a:r>
              <a:rPr sz="950" b="1" spc="-10" dirty="0">
                <a:latin typeface="Arial"/>
                <a:cs typeface="Arial"/>
              </a:rPr>
              <a:t>(BDA):</a:t>
            </a:r>
            <a:r>
              <a:rPr sz="950" b="1" spc="4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(S2)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Talks</a:t>
            </a:r>
            <a:r>
              <a:rPr sz="950" spc="-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specifically</a:t>
            </a:r>
            <a:r>
              <a:rPr sz="950" spc="-3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to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the enemy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situation</a:t>
            </a:r>
            <a:r>
              <a:rPr sz="950" spc="-3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on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OBJ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DAGGER.</a:t>
            </a:r>
            <a:endParaRPr sz="950">
              <a:latin typeface="Arial"/>
              <a:cs typeface="Arial"/>
            </a:endParaRPr>
          </a:p>
          <a:p>
            <a:pPr marL="186055" lvl="1" indent="-73660">
              <a:lnSpc>
                <a:spcPct val="100000"/>
              </a:lnSpc>
              <a:spcBef>
                <a:spcPts val="5"/>
              </a:spcBef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Bns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Concept for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this</a:t>
            </a:r>
            <a:r>
              <a:rPr sz="950" b="1" spc="-1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phase:</a:t>
            </a:r>
            <a:r>
              <a:rPr sz="950" b="1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Briefing</a:t>
            </a:r>
            <a:r>
              <a:rPr sz="950" spc="-2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Order: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2-22INF,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2-25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AVN,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others….</a:t>
            </a:r>
            <a:endParaRPr sz="950">
              <a:latin typeface="Arial"/>
              <a:cs typeface="Arial"/>
            </a:endParaRPr>
          </a:p>
          <a:p>
            <a:pPr marL="12700" marR="5080" lvl="1" indent="10033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Inject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Critical </a:t>
            </a:r>
            <a:r>
              <a:rPr sz="950" b="1" spc="-10" dirty="0">
                <a:latin typeface="Arial"/>
                <a:cs typeface="Arial"/>
              </a:rPr>
              <a:t>Event:</a:t>
            </a:r>
            <a:r>
              <a:rPr sz="950" b="1" spc="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S3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walks</a:t>
            </a:r>
            <a:r>
              <a:rPr sz="950" dirty="0">
                <a:latin typeface="Arial"/>
                <a:cs typeface="Arial"/>
              </a:rPr>
              <a:t> unit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through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Chem strike</a:t>
            </a:r>
            <a:r>
              <a:rPr sz="950" spc="-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has just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occurred…what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are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your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actions?</a:t>
            </a:r>
            <a:r>
              <a:rPr sz="950" spc="-2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Briefing</a:t>
            </a:r>
            <a:r>
              <a:rPr sz="950" spc="-2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Order:2-22INF,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2-25 AVN,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MEDO,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Bde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S4,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others….</a:t>
            </a:r>
            <a:endParaRPr sz="950">
              <a:latin typeface="Arial"/>
              <a:cs typeface="Arial"/>
            </a:endParaRPr>
          </a:p>
          <a:p>
            <a:pPr marL="186055" lvl="1" indent="-7366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Decision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Points: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S3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3028" y="1289685"/>
            <a:ext cx="2187575" cy="4490720"/>
          </a:xfrm>
          <a:prstGeom prst="rect">
            <a:avLst/>
          </a:prstGeom>
        </p:spPr>
        <p:txBody>
          <a:bodyPr vert="vert" wrap="square" lIns="0" tIns="635" rIns="0" bIns="0" rtlCol="0">
            <a:spAutoFit/>
          </a:bodyPr>
          <a:lstStyle/>
          <a:p>
            <a:pPr marL="144780" marR="5080" indent="-132715">
              <a:lnSpc>
                <a:spcPct val="100000"/>
              </a:lnSpc>
              <a:spcBef>
                <a:spcPts val="5"/>
              </a:spcBef>
            </a:pPr>
            <a:r>
              <a:rPr sz="950" b="1" spc="-5" dirty="0">
                <a:latin typeface="Arial"/>
                <a:cs typeface="Arial"/>
              </a:rPr>
              <a:t>3.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Decisive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Operations: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Battle</a:t>
            </a:r>
            <a:r>
              <a:rPr sz="950" b="1" spc="-10" dirty="0">
                <a:latin typeface="Arial"/>
                <a:cs typeface="Arial"/>
              </a:rPr>
              <a:t> handover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on OBJ</a:t>
            </a:r>
            <a:r>
              <a:rPr sz="950" b="1" spc="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KNIFE</a:t>
            </a:r>
            <a:r>
              <a:rPr sz="950" b="1" spc="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(2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x Bns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on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same OBJ) </a:t>
            </a:r>
            <a:r>
              <a:rPr sz="950" b="1" spc="-24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Critical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Event: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Clearance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of</a:t>
            </a:r>
            <a:r>
              <a:rPr sz="950" b="1" spc="-2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Fires</a:t>
            </a:r>
            <a:endParaRPr sz="950">
              <a:latin typeface="Arial"/>
              <a:cs typeface="Arial"/>
            </a:endParaRPr>
          </a:p>
          <a:p>
            <a:pPr marL="186055" indent="-7366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dirty="0">
                <a:latin typeface="Arial"/>
                <a:cs typeface="Arial"/>
              </a:rPr>
              <a:t>Time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is: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(S3) </a:t>
            </a:r>
            <a:r>
              <a:rPr sz="950" spc="-5" dirty="0">
                <a:latin typeface="Arial"/>
                <a:cs typeface="Arial"/>
              </a:rPr>
              <a:t>*Use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the Synch Matrix </a:t>
            </a:r>
            <a:r>
              <a:rPr sz="950" dirty="0">
                <a:latin typeface="Arial"/>
                <a:cs typeface="Arial"/>
              </a:rPr>
              <a:t>for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the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OBJ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KNIFE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start</a:t>
            </a:r>
            <a:r>
              <a:rPr sz="950" spc="-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and end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times</a:t>
            </a:r>
            <a:endParaRPr sz="950">
              <a:latin typeface="Arial"/>
              <a:cs typeface="Arial"/>
            </a:endParaRPr>
          </a:p>
          <a:p>
            <a:pPr marL="186055" indent="-7366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Intel</a:t>
            </a:r>
            <a:r>
              <a:rPr sz="950" b="1" spc="-2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Collection</a:t>
            </a:r>
            <a:r>
              <a:rPr sz="950" b="1" spc="-2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Plan: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(S2)</a:t>
            </a:r>
            <a:endParaRPr sz="950">
              <a:latin typeface="Arial"/>
              <a:cs typeface="Arial"/>
            </a:endParaRPr>
          </a:p>
          <a:p>
            <a:pPr marL="186055" indent="-7366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Concept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of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Fires:</a:t>
            </a:r>
            <a:r>
              <a:rPr sz="950" b="1" spc="-3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(FSO)</a:t>
            </a:r>
            <a:endParaRPr sz="950">
              <a:latin typeface="Arial"/>
              <a:cs typeface="Arial"/>
            </a:endParaRPr>
          </a:p>
          <a:p>
            <a:pPr marL="186055" indent="-7366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Joint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Fires</a:t>
            </a:r>
            <a:r>
              <a:rPr sz="950" b="1" spc="-25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(JTAC)</a:t>
            </a:r>
            <a:endParaRPr sz="950">
              <a:latin typeface="Arial"/>
              <a:cs typeface="Arial"/>
            </a:endParaRPr>
          </a:p>
          <a:p>
            <a:pPr marL="186055" indent="-73660">
              <a:lnSpc>
                <a:spcPct val="100000"/>
              </a:lnSpc>
              <a:buChar char="-"/>
              <a:tabLst>
                <a:tab pos="186690" algn="l"/>
              </a:tabLst>
            </a:pPr>
            <a:r>
              <a:rPr sz="950" b="1" spc="-10" dirty="0">
                <a:latin typeface="Arial"/>
                <a:cs typeface="Arial"/>
              </a:rPr>
              <a:t>Air</a:t>
            </a:r>
            <a:r>
              <a:rPr sz="950" b="1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Picture</a:t>
            </a:r>
            <a:r>
              <a:rPr sz="950" b="1" spc="-35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(BAO)</a:t>
            </a:r>
            <a:endParaRPr sz="950">
              <a:latin typeface="Arial"/>
              <a:cs typeface="Arial"/>
            </a:endParaRPr>
          </a:p>
          <a:p>
            <a:pPr marL="12700" marR="370205">
              <a:lnSpc>
                <a:spcPct val="100000"/>
              </a:lnSpc>
            </a:pPr>
            <a:r>
              <a:rPr sz="950" b="1" spc="-5" dirty="0">
                <a:latin typeface="Arial"/>
                <a:cs typeface="Arial"/>
              </a:rPr>
              <a:t>Enemy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Situation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b="1" spc="-10" dirty="0">
                <a:latin typeface="Arial"/>
                <a:cs typeface="Arial"/>
              </a:rPr>
              <a:t>After</a:t>
            </a:r>
            <a:r>
              <a:rPr sz="950" b="1" spc="3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Shaping</a:t>
            </a:r>
            <a:r>
              <a:rPr sz="950" b="1" spc="-10" dirty="0">
                <a:latin typeface="Arial"/>
                <a:cs typeface="Arial"/>
              </a:rPr>
              <a:t> (BDA):</a:t>
            </a:r>
            <a:r>
              <a:rPr sz="950" b="1" spc="4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(S2)</a:t>
            </a:r>
            <a:r>
              <a:rPr sz="950" b="1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Talks</a:t>
            </a:r>
            <a:r>
              <a:rPr sz="950" spc="-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specifically</a:t>
            </a:r>
            <a:r>
              <a:rPr sz="950" spc="-3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to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the enemy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situation</a:t>
            </a:r>
            <a:r>
              <a:rPr sz="950" spc="-3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on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OBJ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KNIFE.</a:t>
            </a:r>
            <a:endParaRPr sz="950">
              <a:latin typeface="Arial"/>
              <a:cs typeface="Arial"/>
            </a:endParaRPr>
          </a:p>
          <a:p>
            <a:pPr marL="12700" marR="335915" indent="100330">
              <a:lnSpc>
                <a:spcPct val="100000"/>
              </a:lnSpc>
              <a:spcBef>
                <a:spcPts val="5"/>
              </a:spcBef>
              <a:buChar char="-"/>
              <a:tabLst>
                <a:tab pos="186690" algn="l"/>
              </a:tabLst>
            </a:pPr>
            <a:r>
              <a:rPr sz="950" b="1" spc="-5" dirty="0">
                <a:latin typeface="Arial"/>
                <a:cs typeface="Arial"/>
              </a:rPr>
              <a:t>Bns Concept for this phase: </a:t>
            </a:r>
            <a:r>
              <a:rPr sz="950" spc="-5" dirty="0">
                <a:latin typeface="Arial"/>
                <a:cs typeface="Arial"/>
              </a:rPr>
              <a:t>Briefing Order: 2-22INF, 1-87INF, 2-25 Avn,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others…</a:t>
            </a:r>
            <a:endParaRPr sz="950">
              <a:latin typeface="Arial"/>
              <a:cs typeface="Arial"/>
            </a:endParaRPr>
          </a:p>
          <a:p>
            <a:pPr marL="12700" marR="203835" indent="100330">
              <a:lnSpc>
                <a:spcPct val="100000"/>
              </a:lnSpc>
            </a:pPr>
            <a:r>
              <a:rPr sz="950" spc="-5" dirty="0">
                <a:latin typeface="Arial"/>
                <a:cs typeface="Arial"/>
              </a:rPr>
              <a:t>-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Inject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Critical </a:t>
            </a:r>
            <a:r>
              <a:rPr sz="950" b="1" spc="-10" dirty="0">
                <a:latin typeface="Arial"/>
                <a:cs typeface="Arial"/>
              </a:rPr>
              <a:t>Event:</a:t>
            </a:r>
            <a:r>
              <a:rPr sz="950" b="1" spc="1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S3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walks </a:t>
            </a:r>
            <a:r>
              <a:rPr sz="950" dirty="0">
                <a:latin typeface="Arial"/>
                <a:cs typeface="Arial"/>
              </a:rPr>
              <a:t>unit</a:t>
            </a:r>
            <a:r>
              <a:rPr sz="950" spc="-5" dirty="0">
                <a:latin typeface="Arial"/>
                <a:cs typeface="Arial"/>
              </a:rPr>
              <a:t> through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you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just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received</a:t>
            </a:r>
            <a:r>
              <a:rPr sz="950" spc="-2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5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x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rounds if 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indirect </a:t>
            </a:r>
            <a:r>
              <a:rPr sz="950" dirty="0">
                <a:latin typeface="Arial"/>
                <a:cs typeface="Arial"/>
              </a:rPr>
              <a:t>fire, </a:t>
            </a:r>
            <a:r>
              <a:rPr sz="950" spc="-5" dirty="0">
                <a:latin typeface="Arial"/>
                <a:cs typeface="Arial"/>
              </a:rPr>
              <a:t>what are your actions? Briefing Order: </a:t>
            </a:r>
            <a:r>
              <a:rPr sz="950" dirty="0">
                <a:latin typeface="Arial"/>
                <a:cs typeface="Arial"/>
              </a:rPr>
              <a:t>2-22INF, </a:t>
            </a:r>
            <a:r>
              <a:rPr sz="950" spc="-5" dirty="0">
                <a:latin typeface="Arial"/>
                <a:cs typeface="Arial"/>
              </a:rPr>
              <a:t>1-87INF, 2-25 AVN, </a:t>
            </a:r>
            <a:r>
              <a:rPr sz="950" spc="-2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FSO,</a:t>
            </a:r>
            <a:r>
              <a:rPr sz="950" spc="-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others….</a:t>
            </a:r>
            <a:endParaRPr sz="950">
              <a:latin typeface="Arial"/>
              <a:cs typeface="Arial"/>
            </a:endParaRPr>
          </a:p>
          <a:p>
            <a:pPr marL="113030">
              <a:lnSpc>
                <a:spcPct val="100000"/>
              </a:lnSpc>
            </a:pPr>
            <a:r>
              <a:rPr sz="950" b="1" spc="-5" dirty="0">
                <a:latin typeface="Arial"/>
                <a:cs typeface="Arial"/>
              </a:rPr>
              <a:t>-</a:t>
            </a:r>
            <a:r>
              <a:rPr sz="950" b="1" spc="-2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Decision</a:t>
            </a:r>
            <a:r>
              <a:rPr sz="950" b="1" spc="-3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Points:</a:t>
            </a:r>
            <a:r>
              <a:rPr sz="950" b="1" spc="-3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S3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3908" y="1289685"/>
            <a:ext cx="449580" cy="2907030"/>
          </a:xfrm>
          <a:prstGeom prst="rect">
            <a:avLst/>
          </a:prstGeom>
        </p:spPr>
        <p:txBody>
          <a:bodyPr vert="vert" wrap="square" lIns="0" tIns="635" rIns="0" bIns="0" rtlCol="0">
            <a:spAutoFit/>
          </a:bodyPr>
          <a:lstStyle/>
          <a:p>
            <a:pPr marL="85725" indent="-73660">
              <a:lnSpc>
                <a:spcPct val="100000"/>
              </a:lnSpc>
              <a:spcBef>
                <a:spcPts val="5"/>
              </a:spcBef>
              <a:buChar char="-"/>
              <a:tabLst>
                <a:tab pos="86360" algn="l"/>
              </a:tabLst>
            </a:pPr>
            <a:r>
              <a:rPr sz="950" b="1" spc="-5" dirty="0">
                <a:latin typeface="Arial"/>
                <a:cs typeface="Arial"/>
              </a:rPr>
              <a:t>Review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Due</a:t>
            </a:r>
            <a:r>
              <a:rPr sz="950" b="1" spc="-2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Outs:</a:t>
            </a:r>
            <a:r>
              <a:rPr sz="950" b="1" spc="-10" dirty="0">
                <a:latin typeface="Arial"/>
                <a:cs typeface="Arial"/>
              </a:rPr>
              <a:t> (A/S3)</a:t>
            </a:r>
            <a:endParaRPr sz="950">
              <a:latin typeface="Arial"/>
              <a:cs typeface="Arial"/>
            </a:endParaRPr>
          </a:p>
          <a:p>
            <a:pPr marL="85725" indent="-73660">
              <a:lnSpc>
                <a:spcPct val="100000"/>
              </a:lnSpc>
              <a:buChar char="-"/>
              <a:tabLst>
                <a:tab pos="86360" algn="l"/>
              </a:tabLst>
            </a:pPr>
            <a:r>
              <a:rPr sz="950" b="1" spc="-5" dirty="0">
                <a:latin typeface="Arial"/>
                <a:cs typeface="Arial"/>
              </a:rPr>
              <a:t>Alibis</a:t>
            </a:r>
            <a:r>
              <a:rPr sz="950" b="1" spc="-2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by</a:t>
            </a:r>
            <a:r>
              <a:rPr sz="950" b="1" spc="-2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Staff</a:t>
            </a:r>
            <a:endParaRPr sz="950">
              <a:latin typeface="Arial"/>
              <a:cs typeface="Arial"/>
            </a:endParaRPr>
          </a:p>
          <a:p>
            <a:pPr marL="85725" indent="-73660">
              <a:lnSpc>
                <a:spcPct val="100000"/>
              </a:lnSpc>
              <a:buChar char="-"/>
              <a:tabLst>
                <a:tab pos="86360" algn="l"/>
              </a:tabLst>
            </a:pPr>
            <a:r>
              <a:rPr sz="950" b="1" spc="-5" dirty="0">
                <a:latin typeface="Arial"/>
                <a:cs typeface="Arial"/>
              </a:rPr>
              <a:t>Closing</a:t>
            </a:r>
            <a:r>
              <a:rPr sz="950" b="1" spc="-2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Comments:</a:t>
            </a:r>
            <a:r>
              <a:rPr sz="950" b="1" spc="20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Bn Cdrs, BCT</a:t>
            </a:r>
            <a:r>
              <a:rPr sz="950" b="1" spc="-10" dirty="0">
                <a:latin typeface="Arial"/>
                <a:cs typeface="Arial"/>
              </a:rPr>
              <a:t> </a:t>
            </a:r>
            <a:r>
              <a:rPr sz="950" b="1" dirty="0">
                <a:latin typeface="Arial"/>
                <a:cs typeface="Arial"/>
              </a:rPr>
              <a:t>CSM,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sz="950" b="1" spc="-5" dirty="0">
                <a:latin typeface="Arial"/>
                <a:cs typeface="Arial"/>
              </a:rPr>
              <a:t>BCT Cdr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3685" y="25400"/>
            <a:ext cx="3307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Fires</a:t>
            </a:r>
            <a:r>
              <a:rPr sz="2400" spc="-15" dirty="0"/>
              <a:t> </a:t>
            </a:r>
            <a:r>
              <a:rPr sz="2400" spc="-5" dirty="0"/>
              <a:t>&amp;</a:t>
            </a:r>
            <a:r>
              <a:rPr sz="2400" spc="-30" dirty="0"/>
              <a:t> </a:t>
            </a:r>
            <a:r>
              <a:rPr sz="2400" dirty="0"/>
              <a:t>Intel</a:t>
            </a:r>
            <a:r>
              <a:rPr sz="2400" spc="-25" dirty="0"/>
              <a:t> </a:t>
            </a:r>
            <a:r>
              <a:rPr sz="2400" spc="-5" dirty="0"/>
              <a:t>Rehearsal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377952" y="690372"/>
            <a:ext cx="3904615" cy="5631180"/>
            <a:chOff x="377952" y="690372"/>
            <a:chExt cx="3904615" cy="56311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346" y="808655"/>
              <a:ext cx="3636484" cy="524649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82524" y="694944"/>
              <a:ext cx="3895725" cy="5622290"/>
            </a:xfrm>
            <a:custGeom>
              <a:avLst/>
              <a:gdLst/>
              <a:ahLst/>
              <a:cxnLst/>
              <a:rect l="l" t="t" r="r" b="b"/>
              <a:pathLst>
                <a:path w="3895725" h="5622290">
                  <a:moveTo>
                    <a:pt x="0" y="5622036"/>
                  </a:moveTo>
                  <a:lnTo>
                    <a:pt x="3895344" y="5622036"/>
                  </a:lnTo>
                  <a:lnTo>
                    <a:pt x="3895344" y="0"/>
                  </a:lnTo>
                  <a:lnTo>
                    <a:pt x="0" y="0"/>
                  </a:lnTo>
                  <a:lnTo>
                    <a:pt x="0" y="562203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581144" y="690372"/>
            <a:ext cx="3868420" cy="5631180"/>
            <a:chOff x="4581144" y="690372"/>
            <a:chExt cx="3868420" cy="563118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6871" y="855912"/>
              <a:ext cx="3477319" cy="475271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85716" y="694944"/>
              <a:ext cx="3858895" cy="5622290"/>
            </a:xfrm>
            <a:custGeom>
              <a:avLst/>
              <a:gdLst/>
              <a:ahLst/>
              <a:cxnLst/>
              <a:rect l="l" t="t" r="r" b="b"/>
              <a:pathLst>
                <a:path w="3858895" h="5622290">
                  <a:moveTo>
                    <a:pt x="0" y="5622036"/>
                  </a:moveTo>
                  <a:lnTo>
                    <a:pt x="3858767" y="5622036"/>
                  </a:lnTo>
                  <a:lnTo>
                    <a:pt x="3858767" y="0"/>
                  </a:lnTo>
                  <a:lnTo>
                    <a:pt x="0" y="0"/>
                  </a:lnTo>
                  <a:lnTo>
                    <a:pt x="0" y="562203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975230" y="470661"/>
            <a:ext cx="516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Page</a:t>
            </a:r>
            <a:r>
              <a:rPr sz="1200" b="1" spc="-8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05850" y="6625649"/>
            <a:ext cx="2838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85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54877" y="451230"/>
            <a:ext cx="516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Page</a:t>
            </a:r>
            <a:r>
              <a:rPr sz="1200" b="1" spc="-8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694944"/>
            <a:ext cx="4349750" cy="5680075"/>
            <a:chOff x="152400" y="694944"/>
            <a:chExt cx="4349750" cy="5680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5381" y="851144"/>
              <a:ext cx="4007654" cy="532343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6972" y="699516"/>
              <a:ext cx="4340860" cy="5671185"/>
            </a:xfrm>
            <a:custGeom>
              <a:avLst/>
              <a:gdLst/>
              <a:ahLst/>
              <a:cxnLst/>
              <a:rect l="l" t="t" r="r" b="b"/>
              <a:pathLst>
                <a:path w="4340860" h="5671185">
                  <a:moveTo>
                    <a:pt x="0" y="5670804"/>
                  </a:moveTo>
                  <a:lnTo>
                    <a:pt x="4340352" y="5670804"/>
                  </a:lnTo>
                  <a:lnTo>
                    <a:pt x="4340352" y="0"/>
                  </a:lnTo>
                  <a:lnTo>
                    <a:pt x="0" y="0"/>
                  </a:lnTo>
                  <a:lnTo>
                    <a:pt x="0" y="567080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567428" y="694944"/>
            <a:ext cx="4483735" cy="5680075"/>
            <a:chOff x="4567428" y="694944"/>
            <a:chExt cx="4483735" cy="568007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6435" y="862677"/>
              <a:ext cx="4201395" cy="436122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72000" y="699516"/>
              <a:ext cx="4474845" cy="5671185"/>
            </a:xfrm>
            <a:custGeom>
              <a:avLst/>
              <a:gdLst/>
              <a:ahLst/>
              <a:cxnLst/>
              <a:rect l="l" t="t" r="r" b="b"/>
              <a:pathLst>
                <a:path w="4474845" h="5671185">
                  <a:moveTo>
                    <a:pt x="0" y="5670804"/>
                  </a:moveTo>
                  <a:lnTo>
                    <a:pt x="4474463" y="5670804"/>
                  </a:lnTo>
                  <a:lnTo>
                    <a:pt x="4474463" y="0"/>
                  </a:lnTo>
                  <a:lnTo>
                    <a:pt x="0" y="0"/>
                  </a:lnTo>
                  <a:lnTo>
                    <a:pt x="0" y="567080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12238" y="25400"/>
            <a:ext cx="4272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Mission</a:t>
            </a:r>
            <a:r>
              <a:rPr sz="2400" spc="-45" dirty="0"/>
              <a:t> </a:t>
            </a:r>
            <a:r>
              <a:rPr sz="2400" spc="-5" dirty="0"/>
              <a:t>Command</a:t>
            </a:r>
            <a:r>
              <a:rPr sz="2400" spc="-15" dirty="0"/>
              <a:t> </a:t>
            </a:r>
            <a:r>
              <a:rPr sz="2400" spc="-5" dirty="0"/>
              <a:t>Rehearsal</a:t>
            </a:r>
            <a:endParaRPr sz="2400"/>
          </a:p>
        </p:txBody>
      </p:sp>
      <p:sp>
        <p:nvSpPr>
          <p:cNvPr id="11" name="object 11"/>
          <p:cNvSpPr txBox="1"/>
          <p:nvPr/>
        </p:nvSpPr>
        <p:spPr>
          <a:xfrm>
            <a:off x="8705850" y="6625649"/>
            <a:ext cx="2838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86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75230" y="470661"/>
            <a:ext cx="516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Page</a:t>
            </a:r>
            <a:r>
              <a:rPr sz="1200" b="1" spc="-8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54877" y="451230"/>
            <a:ext cx="516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Page</a:t>
            </a:r>
            <a:r>
              <a:rPr sz="1200" b="1" spc="-8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4689" y="96773"/>
            <a:ext cx="42119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/>
              <a:t>Sustainment</a:t>
            </a:r>
            <a:r>
              <a:rPr sz="2200" spc="15" dirty="0"/>
              <a:t> </a:t>
            </a:r>
            <a:r>
              <a:rPr sz="2200" spc="-5" dirty="0"/>
              <a:t>Rehearsal</a:t>
            </a:r>
            <a:r>
              <a:rPr sz="2200" spc="5" dirty="0"/>
              <a:t> </a:t>
            </a:r>
            <a:r>
              <a:rPr sz="2200" spc="-5" dirty="0"/>
              <a:t>(A</a:t>
            </a:r>
            <a:r>
              <a:rPr sz="2200" spc="-85" dirty="0"/>
              <a:t> </a:t>
            </a:r>
            <a:r>
              <a:rPr sz="2200" spc="-30" dirty="0"/>
              <a:t>Way)</a:t>
            </a:r>
            <a:endParaRPr sz="2200"/>
          </a:p>
        </p:txBody>
      </p:sp>
      <p:grpSp>
        <p:nvGrpSpPr>
          <p:cNvPr id="3" name="object 3"/>
          <p:cNvGrpSpPr/>
          <p:nvPr/>
        </p:nvGrpSpPr>
        <p:grpSpPr>
          <a:xfrm>
            <a:off x="361188" y="932688"/>
            <a:ext cx="3750945" cy="5194300"/>
            <a:chOff x="361188" y="932688"/>
            <a:chExt cx="3750945" cy="5194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2937" y="1152157"/>
              <a:ext cx="3529516" cy="47924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65760" y="937260"/>
              <a:ext cx="3741420" cy="5184775"/>
            </a:xfrm>
            <a:custGeom>
              <a:avLst/>
              <a:gdLst/>
              <a:ahLst/>
              <a:cxnLst/>
              <a:rect l="l" t="t" r="r" b="b"/>
              <a:pathLst>
                <a:path w="3741420" h="5184775">
                  <a:moveTo>
                    <a:pt x="0" y="5184648"/>
                  </a:moveTo>
                  <a:lnTo>
                    <a:pt x="3741420" y="5184648"/>
                  </a:lnTo>
                  <a:lnTo>
                    <a:pt x="3741420" y="0"/>
                  </a:lnTo>
                  <a:lnTo>
                    <a:pt x="0" y="0"/>
                  </a:lnTo>
                  <a:lnTo>
                    <a:pt x="0" y="518464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378452" y="670559"/>
            <a:ext cx="3451860" cy="5919470"/>
            <a:chOff x="4378452" y="670559"/>
            <a:chExt cx="3451860" cy="591947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22776" y="767601"/>
              <a:ext cx="3183489" cy="434078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383024" y="675131"/>
              <a:ext cx="3442970" cy="4593590"/>
            </a:xfrm>
            <a:custGeom>
              <a:avLst/>
              <a:gdLst/>
              <a:ahLst/>
              <a:cxnLst/>
              <a:rect l="l" t="t" r="r" b="b"/>
              <a:pathLst>
                <a:path w="3442970" h="4593590">
                  <a:moveTo>
                    <a:pt x="0" y="4593336"/>
                  </a:moveTo>
                  <a:lnTo>
                    <a:pt x="3442716" y="4593336"/>
                  </a:lnTo>
                  <a:lnTo>
                    <a:pt x="3442716" y="0"/>
                  </a:lnTo>
                  <a:lnTo>
                    <a:pt x="0" y="0"/>
                  </a:lnTo>
                  <a:lnTo>
                    <a:pt x="0" y="4593336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7596" y="5239512"/>
              <a:ext cx="3433572" cy="13411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383024" y="5234939"/>
              <a:ext cx="3442970" cy="1350645"/>
            </a:xfrm>
            <a:custGeom>
              <a:avLst/>
              <a:gdLst/>
              <a:ahLst/>
              <a:cxnLst/>
              <a:rect l="l" t="t" r="r" b="b"/>
              <a:pathLst>
                <a:path w="3442970" h="1350645">
                  <a:moveTo>
                    <a:pt x="0" y="1350264"/>
                  </a:moveTo>
                  <a:lnTo>
                    <a:pt x="3442716" y="1350264"/>
                  </a:lnTo>
                  <a:lnTo>
                    <a:pt x="3442716" y="0"/>
                  </a:lnTo>
                  <a:lnTo>
                    <a:pt x="0" y="0"/>
                  </a:lnTo>
                  <a:lnTo>
                    <a:pt x="0" y="135026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975230" y="470661"/>
            <a:ext cx="516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Page</a:t>
            </a:r>
            <a:r>
              <a:rPr sz="1200" b="1" spc="-8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05850" y="6625649"/>
            <a:ext cx="2838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87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54877" y="451230"/>
            <a:ext cx="516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Page</a:t>
            </a:r>
            <a:r>
              <a:rPr sz="1200" b="1" spc="-8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1560" y="2817952"/>
            <a:ext cx="54984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Section</a:t>
            </a:r>
            <a:r>
              <a:rPr spc="-30" dirty="0"/>
              <a:t> </a:t>
            </a:r>
            <a:r>
              <a:rPr spc="-75" dirty="0"/>
              <a:t>IV:</a:t>
            </a:r>
            <a:r>
              <a:rPr spc="-15" dirty="0"/>
              <a:t> </a:t>
            </a:r>
            <a:r>
              <a:rPr spc="-5" dirty="0"/>
              <a:t>Other</a:t>
            </a:r>
            <a:r>
              <a:rPr spc="5" dirty="0"/>
              <a:t> </a:t>
            </a:r>
            <a:r>
              <a:rPr spc="-10" dirty="0"/>
              <a:t>TTPs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05850" y="6625649"/>
            <a:ext cx="2838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88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6324" y="618744"/>
          <a:ext cx="4605020" cy="6198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8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8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7970"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05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L</a:t>
                      </a:r>
                      <a:r>
                        <a:rPr sz="1050" b="1" u="sng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u="sng" spc="-3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Func</a:t>
                      </a:r>
                      <a:r>
                        <a:rPr sz="105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t</a:t>
                      </a:r>
                      <a:r>
                        <a:rPr sz="105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</a:t>
                      </a:r>
                      <a:r>
                        <a:rPr sz="105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o</a:t>
                      </a:r>
                      <a:r>
                        <a:rPr sz="105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n</a:t>
                      </a:r>
                      <a:r>
                        <a:rPr sz="105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91440" marR="588645">
                        <a:lnSpc>
                          <a:spcPct val="100000"/>
                        </a:lnSpc>
                      </a:pPr>
                      <a:r>
                        <a:rPr sz="1050" b="1" spc="-5" dirty="0">
                          <a:latin typeface="Arial"/>
                          <a:cs typeface="Arial"/>
                        </a:rPr>
                        <a:t>Monitor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: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Monitor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operations of both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receiving and sending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organizations,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 understand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how each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affects</a:t>
                      </a:r>
                      <a:r>
                        <a:rPr sz="10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other.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Coordinate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:</a:t>
                      </a:r>
                      <a:r>
                        <a:rPr sz="10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Synchronize current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operations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 future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plans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between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parent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organization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receiving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organization.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91440" marR="232410">
                        <a:lnSpc>
                          <a:spcPct val="100000"/>
                        </a:lnSpc>
                      </a:pPr>
                      <a:r>
                        <a:rPr sz="1050" b="1" spc="-5" dirty="0">
                          <a:latin typeface="Arial"/>
                          <a:cs typeface="Arial"/>
                        </a:rPr>
                        <a:t>Advise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: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Advise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receiving commander and staff on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capabilities of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represented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command.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91440" marR="5791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50" b="1" spc="-5" dirty="0">
                          <a:latin typeface="Arial"/>
                          <a:cs typeface="Arial"/>
                        </a:rPr>
                        <a:t>Assist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: Attend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meetings and planning sessions,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affect informed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decisions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concerning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represented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command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3785">
                <a:tc gridSpan="3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5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LNOs</a:t>
                      </a:r>
                      <a:r>
                        <a:rPr sz="1050" b="1" u="sng" spc="-5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are</a:t>
                      </a:r>
                      <a:r>
                        <a:rPr sz="1050" b="1" u="sng" spc="-2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not: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buChar char="•"/>
                        <a:tabLst>
                          <a:tab pos="264160" algn="l"/>
                        </a:tabLst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Full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planners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receiving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organization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buChar char="•"/>
                        <a:tabLst>
                          <a:tab pos="264160" algn="l"/>
                        </a:tabLst>
                      </a:pPr>
                      <a:r>
                        <a:rPr sz="1050" spc="5" dirty="0">
                          <a:latin typeface="Arial"/>
                          <a:cs typeface="Arial"/>
                        </a:rPr>
                        <a:t>Watch</a:t>
                      </a:r>
                      <a:r>
                        <a:rPr sz="10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Officers</a:t>
                      </a:r>
                      <a:r>
                        <a:rPr sz="105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receiving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organization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buChar char="•"/>
                        <a:tabLst>
                          <a:tab pos="264160" algn="l"/>
                        </a:tabLst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substitute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sending critical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0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through normal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channels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spcBef>
                          <a:spcPts val="10"/>
                        </a:spcBef>
                        <a:buChar char="•"/>
                        <a:tabLst>
                          <a:tab pos="264160" algn="l"/>
                        </a:tabLst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replacement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proper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staff-to-staff</a:t>
                      </a:r>
                      <a:r>
                        <a:rPr sz="10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coordination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buChar char="•"/>
                        <a:tabLst>
                          <a:tab pos="264160" algn="l"/>
                        </a:tabLst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replacement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augmentees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representatives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Parent</a:t>
                      </a:r>
                      <a:r>
                        <a:rPr sz="10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Unit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provides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LNO: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050" b="1" spc="5" dirty="0">
                          <a:latin typeface="Arial"/>
                          <a:cs typeface="Arial"/>
                        </a:rPr>
                        <a:t>LNO</a:t>
                      </a:r>
                      <a:r>
                        <a:rPr sz="105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provides</a:t>
                      </a:r>
                      <a:r>
                        <a:rPr sz="105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to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050" b="1" spc="-5" dirty="0">
                          <a:latin typeface="Arial"/>
                          <a:cs typeface="Arial"/>
                        </a:rPr>
                        <a:t>receiving</a:t>
                      </a:r>
                      <a:r>
                        <a:rPr sz="10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organization: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Receiving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organization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</a:pPr>
                      <a:r>
                        <a:rPr sz="1050" b="1" dirty="0">
                          <a:latin typeface="Arial"/>
                          <a:cs typeface="Arial"/>
                        </a:rPr>
                        <a:t>provides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50" b="1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LNO: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510">
                <a:tc>
                  <a:txBody>
                    <a:bodyPr/>
                    <a:lstStyle/>
                    <a:p>
                      <a:pPr marL="68580" marR="197485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Initial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briefings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 updates on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opera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ions,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us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100965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Unit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mission,</a:t>
                      </a:r>
                      <a:r>
                        <a:rPr sz="10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task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org, </a:t>
                      </a:r>
                      <a:r>
                        <a:rPr sz="1050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capabilities, and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limitations</a:t>
                      </a:r>
                      <a:r>
                        <a:rPr sz="105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parent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unit.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242570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0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10" dirty="0">
                          <a:latin typeface="Arial"/>
                          <a:cs typeface="Arial"/>
                        </a:rPr>
                        <a:t>Work</a:t>
                      </a:r>
                      <a:r>
                        <a:rPr sz="105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or </a:t>
                      </a:r>
                      <a:r>
                        <a:rPr sz="1050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near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CP.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68580" marR="166370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2.</a:t>
                      </a:r>
                      <a:r>
                        <a:rPr sz="1050" spc="20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Transportation, </a:t>
                      </a:r>
                      <a:r>
                        <a:rPr sz="1050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Computer,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Weapon,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8580">
                        <a:lnSpc>
                          <a:spcPts val="114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equipment.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192405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2.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Boundaries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changes </a:t>
                      </a:r>
                      <a:r>
                        <a:rPr sz="1050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effective</a:t>
                      </a:r>
                      <a:r>
                        <a:rPr sz="10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times.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2.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Logistical</a:t>
                      </a:r>
                      <a:r>
                        <a:rPr sz="10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support.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4.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Current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graphics.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4.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Combat</a:t>
                      </a:r>
                      <a:r>
                        <a:rPr sz="105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power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status.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132080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4.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Access</a:t>
                      </a:r>
                      <a:r>
                        <a:rPr sz="10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all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relevant </a:t>
                      </a:r>
                      <a:r>
                        <a:rPr sz="1050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meetings</a:t>
                      </a:r>
                      <a:r>
                        <a:rPr sz="10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briefings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68580" marR="248920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5. Current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RD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5.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Intelligence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update.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248285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5.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sleeping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rest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area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near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CP.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59"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6.</a:t>
                      </a:r>
                      <a:r>
                        <a:rPr sz="10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Most</a:t>
                      </a:r>
                      <a:r>
                        <a:rPr sz="10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recent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8580" marR="419100">
                        <a:lnSpc>
                          <a:spcPct val="10000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Co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mm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ande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's  SITREP.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6.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Completed</a:t>
                      </a:r>
                      <a:r>
                        <a:rPr sz="10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plans.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6.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Unit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SOPs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recent,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68580" marR="392430">
                        <a:lnSpc>
                          <a:spcPct val="10000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per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inent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co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mm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and  directives.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4510">
                <a:tc>
                  <a:txBody>
                    <a:bodyPr/>
                    <a:lstStyle/>
                    <a:p>
                      <a:pPr marL="68580" marR="157480" algn="just">
                        <a:lnSpc>
                          <a:spcPts val="1260"/>
                        </a:lnSpc>
                        <a:spcBef>
                          <a:spcPts val="25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7. CL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I, 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III,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&amp; V for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initial</a:t>
                      </a:r>
                      <a:r>
                        <a:rPr sz="10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48-hours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operations.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7.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Status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planning.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69215">
                        <a:lnSpc>
                          <a:spcPts val="1260"/>
                        </a:lnSpc>
                        <a:spcBef>
                          <a:spcPts val="25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7.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CL</a:t>
                      </a:r>
                      <a:r>
                        <a:rPr sz="10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I,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III</a:t>
                      </a:r>
                      <a:r>
                        <a:rPr sz="10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&amp;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after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initial </a:t>
                      </a:r>
                      <a:r>
                        <a:rPr sz="1050" spc="-2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48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hours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0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operations.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68580">
                        <a:lnSpc>
                          <a:spcPts val="124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8.</a:t>
                      </a:r>
                      <a:r>
                        <a:rPr sz="105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SOPs.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110489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8.</a:t>
                      </a:r>
                      <a:r>
                        <a:rPr sz="10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Communications</a:t>
                      </a:r>
                      <a:r>
                        <a:rPr sz="105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links </a:t>
                      </a:r>
                      <a:r>
                        <a:rPr sz="1050" spc="-2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05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parent</a:t>
                      </a:r>
                      <a:r>
                        <a:rPr sz="105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unit.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 marR="260985" indent="36195">
                        <a:lnSpc>
                          <a:spcPts val="1260"/>
                        </a:lnSpc>
                        <a:spcBef>
                          <a:spcPts val="20"/>
                        </a:spcBef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8. Access </a:t>
                      </a:r>
                      <a:r>
                        <a:rPr sz="1050" spc="-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office </a:t>
                      </a:r>
                      <a:r>
                        <a:rPr sz="10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automatic</a:t>
                      </a:r>
                      <a:r>
                        <a:rPr sz="105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equipment.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4751832" y="623316"/>
            <a:ext cx="4358640" cy="5991225"/>
          </a:xfrm>
          <a:custGeom>
            <a:avLst/>
            <a:gdLst/>
            <a:ahLst/>
            <a:cxnLst/>
            <a:rect l="l" t="t" r="r" b="b"/>
            <a:pathLst>
              <a:path w="4358640" h="5991225">
                <a:moveTo>
                  <a:pt x="0" y="5990844"/>
                </a:moveTo>
                <a:lnTo>
                  <a:pt x="4358640" y="5990844"/>
                </a:lnTo>
                <a:lnTo>
                  <a:pt x="4358640" y="5413248"/>
                </a:lnTo>
                <a:lnTo>
                  <a:pt x="0" y="5413248"/>
                </a:lnTo>
                <a:lnTo>
                  <a:pt x="0" y="5990844"/>
                </a:lnTo>
                <a:close/>
              </a:path>
              <a:path w="4358640" h="5991225">
                <a:moveTo>
                  <a:pt x="0" y="5428488"/>
                </a:moveTo>
                <a:lnTo>
                  <a:pt x="4315968" y="5428488"/>
                </a:lnTo>
                <a:lnTo>
                  <a:pt x="4315968" y="0"/>
                </a:lnTo>
                <a:lnTo>
                  <a:pt x="0" y="0"/>
                </a:lnTo>
                <a:lnTo>
                  <a:pt x="0" y="542848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30826" y="651764"/>
            <a:ext cx="4035425" cy="8280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LNO</a:t>
            </a:r>
            <a:r>
              <a:rPr sz="1050" b="1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Functions</a:t>
            </a:r>
            <a:r>
              <a:rPr sz="1050" b="1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during</a:t>
            </a:r>
            <a:r>
              <a:rPr sz="1050" b="1" u="sng" spc="-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5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MDMP</a:t>
            </a:r>
            <a:endParaRPr sz="105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sz="1050" b="1" dirty="0">
                <a:latin typeface="Arial"/>
                <a:cs typeface="Arial"/>
              </a:rPr>
              <a:t>Receipt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of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Mission.</a:t>
            </a:r>
            <a:endParaRPr sz="1050">
              <a:latin typeface="Arial"/>
              <a:cs typeface="Arial"/>
            </a:endParaRPr>
          </a:p>
          <a:p>
            <a:pPr marL="469900" marR="30480" lvl="1" indent="-22860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1050" dirty="0">
                <a:latin typeface="Arial"/>
                <a:cs typeface="Arial"/>
              </a:rPr>
              <a:t>Alert unit </a:t>
            </a:r>
            <a:r>
              <a:rPr sz="1050" spc="-5" dirty="0">
                <a:latin typeface="Arial"/>
                <a:cs typeface="Arial"/>
              </a:rPr>
              <a:t>to </a:t>
            </a:r>
            <a:r>
              <a:rPr sz="1050" dirty="0">
                <a:latin typeface="Arial"/>
                <a:cs typeface="Arial"/>
              </a:rPr>
              <a:t>upcoming </a:t>
            </a:r>
            <a:r>
              <a:rPr sz="1050" spc="-5" dirty="0">
                <a:latin typeface="Arial"/>
                <a:cs typeface="Arial"/>
              </a:rPr>
              <a:t>operation, </a:t>
            </a:r>
            <a:r>
              <a:rPr sz="1050" dirty="0">
                <a:latin typeface="Arial"/>
                <a:cs typeface="Arial"/>
              </a:rPr>
              <a:t>communicate CDR’s </a:t>
            </a:r>
            <a:r>
              <a:rPr sz="1050" spc="-5" dirty="0">
                <a:latin typeface="Arial"/>
                <a:cs typeface="Arial"/>
              </a:rPr>
              <a:t>Initial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guidance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 timeline</a:t>
            </a:r>
            <a:endParaRPr sz="1050"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10"/>
              </a:spcBef>
              <a:buChar char="•"/>
              <a:tabLst>
                <a:tab pos="469265" algn="l"/>
                <a:tab pos="469900" algn="l"/>
              </a:tabLst>
            </a:pPr>
            <a:r>
              <a:rPr sz="1050" dirty="0">
                <a:latin typeface="Arial"/>
                <a:cs typeface="Arial"/>
              </a:rPr>
              <a:t>Update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running estimate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status/capabilities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of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parent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unit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30826" y="1453641"/>
            <a:ext cx="1377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2.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59426" y="1453641"/>
            <a:ext cx="11385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20" dirty="0">
                <a:latin typeface="Arial"/>
                <a:cs typeface="Arial"/>
              </a:rPr>
              <a:t>M</a:t>
            </a:r>
            <a:r>
              <a:rPr sz="1050" b="1" spc="-10" dirty="0">
                <a:latin typeface="Arial"/>
                <a:cs typeface="Arial"/>
              </a:rPr>
              <a:t>i</a:t>
            </a:r>
            <a:r>
              <a:rPr sz="1050" b="1" dirty="0">
                <a:latin typeface="Arial"/>
                <a:cs typeface="Arial"/>
              </a:rPr>
              <a:t>ss</a:t>
            </a:r>
            <a:r>
              <a:rPr sz="1050" b="1" spc="-5" dirty="0">
                <a:latin typeface="Arial"/>
                <a:cs typeface="Arial"/>
              </a:rPr>
              <a:t>i</a:t>
            </a:r>
            <a:r>
              <a:rPr sz="1050" b="1" dirty="0">
                <a:latin typeface="Arial"/>
                <a:cs typeface="Arial"/>
              </a:rPr>
              <a:t>on</a:t>
            </a:r>
            <a:r>
              <a:rPr sz="1050" b="1" spc="-50" dirty="0">
                <a:latin typeface="Arial"/>
                <a:cs typeface="Arial"/>
              </a:rPr>
              <a:t> </a:t>
            </a:r>
            <a:r>
              <a:rPr sz="1050" b="1" spc="-35" dirty="0">
                <a:latin typeface="Arial"/>
                <a:cs typeface="Arial"/>
              </a:rPr>
              <a:t>A</a:t>
            </a:r>
            <a:r>
              <a:rPr sz="1050" b="1" dirty="0">
                <a:latin typeface="Arial"/>
                <a:cs typeface="Arial"/>
              </a:rPr>
              <a:t>na</a:t>
            </a:r>
            <a:r>
              <a:rPr sz="1050" b="1" spc="-10" dirty="0">
                <a:latin typeface="Arial"/>
                <a:cs typeface="Arial"/>
              </a:rPr>
              <a:t>l</a:t>
            </a:r>
            <a:r>
              <a:rPr sz="1050" b="1" spc="-25" dirty="0">
                <a:latin typeface="Arial"/>
                <a:cs typeface="Arial"/>
              </a:rPr>
              <a:t>y</a:t>
            </a:r>
            <a:r>
              <a:rPr sz="1050" b="1" dirty="0">
                <a:latin typeface="Arial"/>
                <a:cs typeface="Arial"/>
              </a:rPr>
              <a:t>s</a:t>
            </a:r>
            <a:r>
              <a:rPr sz="1050" b="1" spc="-5" dirty="0">
                <a:latin typeface="Arial"/>
                <a:cs typeface="Arial"/>
              </a:rPr>
              <a:t>i</a:t>
            </a:r>
            <a:r>
              <a:rPr sz="1050" b="1" dirty="0">
                <a:latin typeface="Arial"/>
                <a:cs typeface="Arial"/>
              </a:rPr>
              <a:t>s.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59426" y="1613661"/>
            <a:ext cx="3926840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Arial"/>
                <a:cs typeface="Arial"/>
              </a:rPr>
              <a:t>Communicate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capabilities/limitations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to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staff</a:t>
            </a:r>
            <a:endParaRPr sz="105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Arial"/>
                <a:cs typeface="Arial"/>
              </a:rPr>
              <a:t>Build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understanding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of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enemy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situation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 upcoming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mission </a:t>
            </a:r>
            <a:r>
              <a:rPr sz="1050" spc="-27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requirements</a:t>
            </a:r>
            <a:endParaRPr sz="1050">
              <a:latin typeface="Arial"/>
              <a:cs typeface="Arial"/>
            </a:endParaRPr>
          </a:p>
          <a:p>
            <a:pPr marL="241300" marR="55943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Arial"/>
                <a:cs typeface="Arial"/>
              </a:rPr>
              <a:t>Inform and </a:t>
            </a:r>
            <a:r>
              <a:rPr sz="1050" spc="-5" dirty="0">
                <a:latin typeface="Arial"/>
                <a:cs typeface="Arial"/>
              </a:rPr>
              <a:t>provide </a:t>
            </a:r>
            <a:r>
              <a:rPr sz="1050" dirty="0">
                <a:latin typeface="Arial"/>
                <a:cs typeface="Arial"/>
              </a:rPr>
              <a:t>parent unit; </a:t>
            </a:r>
            <a:r>
              <a:rPr sz="1050" spc="-5" dirty="0">
                <a:latin typeface="Arial"/>
                <a:cs typeface="Arial"/>
              </a:rPr>
              <a:t>M.A. </a:t>
            </a:r>
            <a:r>
              <a:rPr sz="1050" dirty="0">
                <a:latin typeface="Arial"/>
                <a:cs typeface="Arial"/>
              </a:rPr>
              <a:t>outputs and Cdr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guidance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30826" y="2413761"/>
            <a:ext cx="1377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3.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59426" y="2413761"/>
            <a:ext cx="123761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COA</a:t>
            </a:r>
            <a:r>
              <a:rPr sz="1050" b="1" spc="-7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Development.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59426" y="2573477"/>
            <a:ext cx="3808729" cy="1148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Char char="•"/>
              <a:tabLst>
                <a:tab pos="240665" algn="l"/>
                <a:tab pos="241300" algn="l"/>
              </a:tabLst>
            </a:pPr>
            <a:r>
              <a:rPr sz="1050" spc="5" dirty="0">
                <a:latin typeface="Arial"/>
                <a:cs typeface="Arial"/>
              </a:rPr>
              <a:t>Recommend</a:t>
            </a:r>
            <a:r>
              <a:rPr sz="1050" spc="-5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appropriate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task/purpose,</a:t>
            </a:r>
            <a:r>
              <a:rPr sz="1050" spc="-4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command/support</a:t>
            </a:r>
            <a:endParaRPr sz="105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Arial"/>
                <a:cs typeface="Arial"/>
              </a:rPr>
              <a:t>relationships</a:t>
            </a:r>
            <a:r>
              <a:rPr sz="1050" spc="27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to </a:t>
            </a:r>
            <a:r>
              <a:rPr sz="1050" dirty="0">
                <a:latin typeface="Arial"/>
                <a:cs typeface="Arial"/>
              </a:rPr>
              <a:t>employ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unit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each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COA</a:t>
            </a:r>
            <a:endParaRPr sz="1050">
              <a:latin typeface="Arial"/>
              <a:cs typeface="Arial"/>
            </a:endParaRPr>
          </a:p>
          <a:p>
            <a:pPr marL="241300" marR="63627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Arial"/>
                <a:cs typeface="Arial"/>
              </a:rPr>
              <a:t>Provide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insight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unit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organization,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employment, </a:t>
            </a:r>
            <a:r>
              <a:rPr sz="1050" spc="-27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capabilities/limitations</a:t>
            </a:r>
            <a:endParaRPr sz="105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0"/>
              </a:spcBef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Arial"/>
                <a:cs typeface="Arial"/>
              </a:rPr>
              <a:t>Explain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if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proposed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requirements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exceed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unit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capabilities</a:t>
            </a:r>
            <a:endParaRPr sz="105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Arial"/>
                <a:cs typeface="Arial"/>
              </a:rPr>
              <a:t>Develop understanding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inform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unit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of upcoming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mission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requirements</a:t>
            </a:r>
            <a:endParaRPr sz="10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30826" y="3695827"/>
            <a:ext cx="1377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4.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59426" y="3695827"/>
            <a:ext cx="94043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COA</a:t>
            </a:r>
            <a:r>
              <a:rPr sz="1050" b="1" spc="-55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Analysis.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59426" y="3856101"/>
            <a:ext cx="3859529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Arial"/>
                <a:cs typeface="Arial"/>
              </a:rPr>
              <a:t>Serve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as</a:t>
            </a:r>
            <a:r>
              <a:rPr sz="1050" spc="-5" dirty="0">
                <a:latin typeface="Arial"/>
                <a:cs typeface="Arial"/>
              </a:rPr>
              <a:t> the </a:t>
            </a:r>
            <a:r>
              <a:rPr sz="1050" dirty="0">
                <a:latin typeface="Arial"/>
                <a:cs typeface="Arial"/>
              </a:rPr>
              <a:t>parent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unit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during</a:t>
            </a:r>
            <a:r>
              <a:rPr sz="1050" spc="-5" dirty="0">
                <a:latin typeface="Arial"/>
                <a:cs typeface="Arial"/>
              </a:rPr>
              <a:t> the </a:t>
            </a:r>
            <a:r>
              <a:rPr sz="1050" dirty="0">
                <a:latin typeface="Arial"/>
                <a:cs typeface="Arial"/>
              </a:rPr>
              <a:t>wargame</a:t>
            </a:r>
            <a:endParaRPr sz="1050">
              <a:latin typeface="Arial"/>
              <a:cs typeface="Arial"/>
            </a:endParaRPr>
          </a:p>
          <a:p>
            <a:pPr marL="241300" marR="5715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Arial"/>
                <a:cs typeface="Arial"/>
              </a:rPr>
              <a:t>Further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develop visualization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of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operation,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conditions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resources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required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for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success</a:t>
            </a:r>
            <a:endParaRPr sz="105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Arial"/>
                <a:cs typeface="Arial"/>
              </a:rPr>
              <a:t>Identify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coordination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needed</a:t>
            </a:r>
            <a:r>
              <a:rPr sz="1050" spc="-5" dirty="0">
                <a:latin typeface="Arial"/>
                <a:cs typeface="Arial"/>
              </a:rPr>
              <a:t> to </a:t>
            </a:r>
            <a:r>
              <a:rPr sz="1050" dirty="0">
                <a:latin typeface="Arial"/>
                <a:cs typeface="Arial"/>
              </a:rPr>
              <a:t>produce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synchronized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results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30826" y="4496180"/>
            <a:ext cx="1377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5.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59426" y="4496180"/>
            <a:ext cx="117729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COA</a:t>
            </a:r>
            <a:r>
              <a:rPr sz="1050" b="1" spc="-7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Comparison.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59426" y="4656201"/>
            <a:ext cx="342265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5"/>
              </a:spcBef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Arial"/>
                <a:cs typeface="Arial"/>
              </a:rPr>
              <a:t>Participate/observe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comparison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sessions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 briefing</a:t>
            </a:r>
            <a:endParaRPr sz="10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30826" y="4816220"/>
            <a:ext cx="1377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6.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59426" y="4816220"/>
            <a:ext cx="9353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COA</a:t>
            </a:r>
            <a:r>
              <a:rPr sz="1050" b="1" spc="-75" dirty="0">
                <a:latin typeface="Arial"/>
                <a:cs typeface="Arial"/>
              </a:rPr>
              <a:t> </a:t>
            </a:r>
            <a:r>
              <a:rPr sz="1050" b="1" spc="-5" dirty="0">
                <a:latin typeface="Arial"/>
                <a:cs typeface="Arial"/>
              </a:rPr>
              <a:t>Approval</a:t>
            </a:r>
            <a:endParaRPr sz="10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59426" y="4976240"/>
            <a:ext cx="3630295" cy="3486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1300" marR="5080" indent="-228600">
              <a:lnSpc>
                <a:spcPct val="101200"/>
              </a:lnSpc>
              <a:spcBef>
                <a:spcPts val="90"/>
              </a:spcBef>
              <a:buChar char="•"/>
              <a:tabLst>
                <a:tab pos="240665" algn="l"/>
                <a:tab pos="241300" algn="l"/>
              </a:tabLst>
            </a:pPr>
            <a:r>
              <a:rPr sz="1050" dirty="0">
                <a:latin typeface="Arial"/>
                <a:cs typeface="Arial"/>
              </a:rPr>
              <a:t>Develop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understanding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of Cdr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decision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inform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unit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of </a:t>
            </a:r>
            <a:r>
              <a:rPr sz="1050" spc="-27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upcoming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mission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requirements</a:t>
            </a:r>
            <a:endParaRPr sz="10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30826" y="5298185"/>
            <a:ext cx="1377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7.</a:t>
            </a:r>
            <a:endParaRPr sz="10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59426" y="5298185"/>
            <a:ext cx="120713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Orders</a:t>
            </a:r>
            <a:r>
              <a:rPr sz="1050" b="1" spc="-70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Production</a:t>
            </a:r>
            <a:endParaRPr sz="10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830826" y="5458155"/>
            <a:ext cx="4160520" cy="11150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228600">
              <a:lnSpc>
                <a:spcPct val="100000"/>
              </a:lnSpc>
              <a:spcBef>
                <a:spcPts val="105"/>
              </a:spcBef>
              <a:buChar char="•"/>
              <a:tabLst>
                <a:tab pos="469265" algn="l"/>
                <a:tab pos="469900" algn="l"/>
              </a:tabLst>
            </a:pPr>
            <a:r>
              <a:rPr sz="1050" dirty="0">
                <a:latin typeface="Arial"/>
                <a:cs typeface="Arial"/>
              </a:rPr>
              <a:t>Assist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in dissemination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of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orders and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graphics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to</a:t>
            </a:r>
            <a:r>
              <a:rPr sz="1050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</a:t>
            </a:r>
            <a:r>
              <a:rPr sz="1050" dirty="0">
                <a:latin typeface="Arial"/>
                <a:cs typeface="Arial"/>
              </a:rPr>
              <a:t> unit</a:t>
            </a:r>
            <a:endParaRPr sz="1050">
              <a:latin typeface="Arial"/>
              <a:cs typeface="Arial"/>
            </a:endParaRPr>
          </a:p>
          <a:p>
            <a:pPr marL="469900" indent="-22860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1050" dirty="0">
                <a:latin typeface="Arial"/>
                <a:cs typeface="Arial"/>
              </a:rPr>
              <a:t>Receive,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staff,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assist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spc="-5" dirty="0">
                <a:latin typeface="Arial"/>
                <a:cs typeface="Arial"/>
              </a:rPr>
              <a:t>the </a:t>
            </a:r>
            <a:r>
              <a:rPr sz="1050" dirty="0">
                <a:latin typeface="Arial"/>
                <a:cs typeface="Arial"/>
              </a:rPr>
              <a:t>staffs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in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answering RFIs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890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References: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FM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6-0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CDR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 Staff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Organization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and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Operations,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CH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13 (May 2014); CALL Commander and Staff Guide </a:t>
            </a:r>
            <a:r>
              <a:rPr sz="1050" spc="-5" dirty="0">
                <a:latin typeface="Arial"/>
                <a:cs typeface="Arial"/>
              </a:rPr>
              <a:t>to </a:t>
            </a:r>
            <a:r>
              <a:rPr sz="1050" dirty="0">
                <a:latin typeface="Arial"/>
                <a:cs typeface="Arial"/>
              </a:rPr>
              <a:t>Liaison 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Functions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DEC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2019;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ALASC,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JTF</a:t>
            </a:r>
            <a:r>
              <a:rPr sz="1050" spc="-2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Liaison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Handbook</a:t>
            </a:r>
            <a:r>
              <a:rPr sz="1050" spc="-1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(AUG</a:t>
            </a:r>
            <a:r>
              <a:rPr sz="1050" spc="-2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1998)</a:t>
            </a:r>
            <a:endParaRPr sz="105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432003" y="59182"/>
            <a:ext cx="828103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Liaison</a:t>
            </a:r>
            <a:r>
              <a:rPr sz="3200" spc="-25" dirty="0"/>
              <a:t> </a:t>
            </a:r>
            <a:r>
              <a:rPr sz="3200" dirty="0"/>
              <a:t>Officer</a:t>
            </a:r>
            <a:r>
              <a:rPr sz="3200" spc="-15" dirty="0"/>
              <a:t> </a:t>
            </a:r>
            <a:r>
              <a:rPr sz="3200" dirty="0"/>
              <a:t>Duties</a:t>
            </a:r>
            <a:r>
              <a:rPr sz="3200" spc="-30" dirty="0"/>
              <a:t> </a:t>
            </a:r>
            <a:r>
              <a:rPr sz="3200" dirty="0"/>
              <a:t>and</a:t>
            </a:r>
            <a:r>
              <a:rPr sz="3200" spc="-15" dirty="0"/>
              <a:t> </a:t>
            </a:r>
            <a:r>
              <a:rPr sz="3200" spc="-5" dirty="0"/>
              <a:t>Responsibilities</a:t>
            </a:r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8625840" y="6580631"/>
            <a:ext cx="353695" cy="277495"/>
          </a:xfrm>
          <a:custGeom>
            <a:avLst/>
            <a:gdLst/>
            <a:ahLst/>
            <a:cxnLst/>
            <a:rect l="l" t="t" r="r" b="b"/>
            <a:pathLst>
              <a:path w="353695" h="277495">
                <a:moveTo>
                  <a:pt x="353568" y="0"/>
                </a:moveTo>
                <a:lnTo>
                  <a:pt x="0" y="0"/>
                </a:lnTo>
                <a:lnTo>
                  <a:pt x="0" y="277368"/>
                </a:lnTo>
                <a:lnTo>
                  <a:pt x="353568" y="277368"/>
                </a:lnTo>
                <a:lnTo>
                  <a:pt x="3535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705850" y="6625649"/>
            <a:ext cx="28384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89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8926" y="58292"/>
            <a:ext cx="56546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BCT</a:t>
            </a:r>
            <a:r>
              <a:rPr sz="2800" spc="15" dirty="0"/>
              <a:t> </a:t>
            </a:r>
            <a:r>
              <a:rPr sz="2800" spc="-10" dirty="0"/>
              <a:t>HPT</a:t>
            </a:r>
            <a:r>
              <a:rPr sz="2800" spc="-5" dirty="0"/>
              <a:t> Strike Battle</a:t>
            </a:r>
            <a:r>
              <a:rPr sz="2800" spc="10" dirty="0"/>
              <a:t> </a:t>
            </a:r>
            <a:r>
              <a:rPr sz="2800" spc="-10" dirty="0"/>
              <a:t>Drill</a:t>
            </a:r>
            <a:r>
              <a:rPr sz="2800" spc="-5" dirty="0"/>
              <a:t> “TTP”</a:t>
            </a:r>
            <a:endParaRPr sz="28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20941" y="580770"/>
          <a:ext cx="8385809" cy="2803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1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1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1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1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084">
                <a:tc gridSpan="4">
                  <a:txBody>
                    <a:bodyPr/>
                    <a:lstStyle/>
                    <a:p>
                      <a:pPr marL="91440" marR="16827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Pre-Strike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Actions: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Target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determined and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planned during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BCT targeting process. BCT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Fires Cell plans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target at expected location and BCT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Staff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sets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conditions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successful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attack.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Fires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Cell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8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4055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ADAM/BAE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8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Battle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CPT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8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CDE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Team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(TO,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BJA,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S2 CUOPS)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0239">
                <a:tc>
                  <a:txBody>
                    <a:bodyPr/>
                    <a:lstStyle/>
                    <a:p>
                      <a:pPr marL="263525" marR="139065" indent="-172720">
                        <a:lnSpc>
                          <a:spcPct val="100000"/>
                        </a:lnSpc>
                        <a:spcBef>
                          <a:spcPts val="290"/>
                        </a:spcBef>
                        <a:buFont typeface="Arial"/>
                        <a:buChar char="•"/>
                        <a:tabLst>
                          <a:tab pos="264160" algn="l"/>
                        </a:tabLst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TGT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TLWS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pass </a:t>
                      </a:r>
                      <a:r>
                        <a:rPr sz="12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Div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FC,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D/A,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FA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BN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3525" marR="31940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64160" algn="l"/>
                        </a:tabLst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Submit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DD-1972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CAS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EAB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ISR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support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3525" marR="22796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64160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Coord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D/A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(or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R/GSR </a:t>
                      </a:r>
                      <a:r>
                        <a:rPr sz="12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Firing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Unit)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to compute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firing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data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(F/U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location,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HIMARS flight path, max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ord,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time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flight,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etc.)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3525" marR="204470" indent="-172720" algn="just">
                        <a:lnSpc>
                          <a:spcPct val="100000"/>
                        </a:lnSpc>
                        <a:spcBef>
                          <a:spcPts val="290"/>
                        </a:spcBef>
                        <a:buFont typeface="Arial"/>
                        <a:buChar char="•"/>
                        <a:tabLst>
                          <a:tab pos="264160" algn="l"/>
                        </a:tabLst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Submit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appropriate ACMs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(ACA,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air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corridor,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etc.) for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input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ACO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3525" marR="10858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64160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Ensure ACMs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published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all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airspace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users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BCT </a:t>
                      </a:r>
                      <a:r>
                        <a:rPr sz="12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AO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160" marR="119380" indent="-172720">
                        <a:lnSpc>
                          <a:spcPct val="100000"/>
                        </a:lnSpc>
                        <a:spcBef>
                          <a:spcPts val="290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Provide planning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dimensions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POI</a:t>
                      </a:r>
                      <a:r>
                        <a:rPr sz="12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ROZ,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POI grid,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expected 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TOT,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0.1% PI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distance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engagement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plan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4795" marR="587375" indent="-172720">
                        <a:lnSpc>
                          <a:spcPct val="100000"/>
                        </a:lnSpc>
                        <a:spcBef>
                          <a:spcPts val="290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Compute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CDE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assessment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during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collection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efforts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4795" marR="28384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Identify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likely routes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ingress/egress where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collateral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concerns could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emerge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TGT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location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4795" marR="99060" indent="-172720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Pre-brief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approval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authority </a:t>
                      </a:r>
                      <a:r>
                        <a:rPr sz="12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based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on anticipated CDE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level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20941" y="3493515"/>
          <a:ext cx="8404225" cy="31692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1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1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1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6720">
                <a:tc gridSpan="5">
                  <a:txBody>
                    <a:bodyPr/>
                    <a:lstStyle/>
                    <a:p>
                      <a:pPr marL="91440" marR="68262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Strike </a:t>
                      </a:r>
                      <a:r>
                        <a:rPr sz="1100" b="1" dirty="0">
                          <a:latin typeface="Calibri"/>
                          <a:cs typeface="Calibri"/>
                        </a:rPr>
                        <a:t>Actions:</a:t>
                      </a:r>
                      <a:r>
                        <a:rPr sz="11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HPT identified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by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ISR.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S2 CUOPS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alerts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CUOPS Staff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HPT.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Battle CPT initiates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Strike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Battle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Drill.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Actions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by Staff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occur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simultaneously.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Strike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approval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granted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appropriate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authority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based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CDE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level.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Fires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Cell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8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4055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ADAM/BAE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8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Battle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CPT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8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CDE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Team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(TO,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BJA,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S2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CUOPS)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6135">
                <a:tc rowSpan="2">
                  <a:txBody>
                    <a:bodyPr/>
                    <a:lstStyle/>
                    <a:p>
                      <a:pPr marL="263525" marR="280035" indent="-172720" algn="just">
                        <a:lnSpc>
                          <a:spcPct val="100000"/>
                        </a:lnSpc>
                        <a:spcBef>
                          <a:spcPts val="295"/>
                        </a:spcBef>
                        <a:buFont typeface="Arial"/>
                        <a:buChar char="•"/>
                        <a:tabLst>
                          <a:tab pos="264160" algn="l"/>
                        </a:tabLst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CFF to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appropriate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attack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asset 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(FA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BN,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D/A,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R/GSR 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FA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BN, CAS)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as 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“At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My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Command”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mission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3525" marR="21018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64160" algn="l"/>
                        </a:tabLst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Receive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MTO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for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attack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system,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pass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to Battle CPT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dissemination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3525" marR="14160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64160" algn="l"/>
                        </a:tabLst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Receive redcon status from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attack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asset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3525" marR="14224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64160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Issue “Fire” command to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attack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assets when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mission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cleared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approved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63525" marR="163195" indent="-172720">
                        <a:lnSpc>
                          <a:spcPct val="100000"/>
                        </a:lnSpc>
                        <a:spcBef>
                          <a:spcPts val="295"/>
                        </a:spcBef>
                        <a:buFont typeface="Arial"/>
                        <a:buChar char="•"/>
                        <a:tabLst>
                          <a:tab pos="264160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Activate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appropriate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ACMs </a:t>
                      </a:r>
                      <a:r>
                        <a:rPr sz="12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inform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airspace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users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352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64160" algn="l"/>
                        </a:tabLst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Verify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airspace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users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not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352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violating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ACMs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64160" marR="189230" indent="-172720">
                        <a:lnSpc>
                          <a:spcPct val="100000"/>
                        </a:lnSpc>
                        <a:spcBef>
                          <a:spcPts val="295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Notify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ISR/Ground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units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timeline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for attack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416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Verify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ISR/Ground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units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41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location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is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clear of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target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64795" marR="189230" indent="-172720">
                        <a:lnSpc>
                          <a:spcPct val="100000"/>
                        </a:lnSpc>
                        <a:spcBef>
                          <a:spcPts val="295"/>
                        </a:spcBef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collateral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concern </a:t>
                      </a:r>
                      <a:r>
                        <a:rPr sz="1200" spc="-25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scans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ISR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assets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4795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Confirm CDE level of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target </a:t>
                      </a:r>
                      <a:r>
                        <a:rPr sz="1200" spc="-2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based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on identified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collateral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concerns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4795" marR="2540" indent="-172720">
                        <a:lnSpc>
                          <a:spcPct val="100000"/>
                        </a:lnSpc>
                        <a:buFont typeface="Arial"/>
                        <a:buChar char="•"/>
                        <a:tabLst>
                          <a:tab pos="264795" algn="l"/>
                        </a:tabLst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Receive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strike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approval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from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appropriate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authority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2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8707628" y="6510629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90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98185" y="570737"/>
            <a:ext cx="1256030" cy="1047115"/>
          </a:xfrm>
          <a:custGeom>
            <a:avLst/>
            <a:gdLst/>
            <a:ahLst/>
            <a:cxnLst/>
            <a:rect l="l" t="t" r="r" b="b"/>
            <a:pathLst>
              <a:path w="1256029" h="1047115">
                <a:moveTo>
                  <a:pt x="0" y="1046988"/>
                </a:moveTo>
                <a:lnTo>
                  <a:pt x="1255775" y="1046988"/>
                </a:lnTo>
                <a:lnTo>
                  <a:pt x="1255775" y="0"/>
                </a:lnTo>
                <a:lnTo>
                  <a:pt x="0" y="0"/>
                </a:lnTo>
                <a:lnTo>
                  <a:pt x="0" y="1046988"/>
                </a:lnTo>
                <a:close/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12664" y="599643"/>
            <a:ext cx="1247775" cy="9728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78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FIR</a:t>
            </a:r>
            <a:r>
              <a:rPr sz="10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OU</a:t>
            </a:r>
            <a:r>
              <a:rPr sz="10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</a:t>
            </a:r>
            <a:r>
              <a:rPr sz="10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UT</a:t>
            </a:r>
            <a:endParaRPr sz="1000">
              <a:latin typeface="Arial"/>
              <a:cs typeface="Arial"/>
            </a:endParaRPr>
          </a:p>
          <a:p>
            <a:pPr marL="169545">
              <a:lnSpc>
                <a:spcPct val="100000"/>
              </a:lnSpc>
              <a:spcBef>
                <a:spcPts val="5"/>
              </a:spcBef>
            </a:pP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after</a:t>
            </a:r>
            <a:r>
              <a:rPr sz="1000" b="1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COA</a:t>
            </a:r>
            <a:r>
              <a:rPr sz="10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DEV</a:t>
            </a:r>
            <a:endParaRPr sz="1000">
              <a:latin typeface="Arial"/>
              <a:cs typeface="Arial"/>
            </a:endParaRPr>
          </a:p>
          <a:p>
            <a:pPr marL="76835" marR="250825" algn="just">
              <a:lnSpc>
                <a:spcPct val="100000"/>
              </a:lnSpc>
              <a:spcBef>
                <a:spcPts val="15"/>
              </a:spcBef>
            </a:pPr>
            <a:r>
              <a:rPr sz="600" b="1" spc="-5" dirty="0">
                <a:latin typeface="Arial"/>
                <a:cs typeface="Arial"/>
              </a:rPr>
              <a:t>BCT </a:t>
            </a:r>
            <a:r>
              <a:rPr sz="600" b="1" dirty="0">
                <a:latin typeface="Arial"/>
                <a:cs typeface="Arial"/>
              </a:rPr>
              <a:t>FC </a:t>
            </a:r>
            <a:r>
              <a:rPr sz="600" b="1" spc="-5" dirty="0">
                <a:latin typeface="Arial"/>
                <a:cs typeface="Arial"/>
              </a:rPr>
              <a:t>send </a:t>
            </a:r>
            <a:r>
              <a:rPr sz="600" b="1" dirty="0">
                <a:latin typeface="Arial"/>
                <a:cs typeface="Arial"/>
              </a:rPr>
              <a:t>to FA </a:t>
            </a:r>
            <a:r>
              <a:rPr sz="600" b="1" spc="-5" dirty="0">
                <a:latin typeface="Arial"/>
                <a:cs typeface="Arial"/>
              </a:rPr>
              <a:t>BN &amp;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N</a:t>
            </a:r>
            <a:r>
              <a:rPr sz="600" b="1" spc="-10" dirty="0">
                <a:latin typeface="Arial"/>
                <a:cs typeface="Arial"/>
              </a:rPr>
              <a:t>V</a:t>
            </a:r>
            <a:r>
              <a:rPr sz="600" b="1" spc="-5" dirty="0">
                <a:latin typeface="Arial"/>
                <a:cs typeface="Arial"/>
              </a:rPr>
              <a:t>R</a:t>
            </a:r>
            <a:r>
              <a:rPr sz="600" b="1" spc="1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F</a:t>
            </a:r>
            <a:r>
              <a:rPr sz="600" b="1" spc="-5" dirty="0">
                <a:latin typeface="Arial"/>
                <a:cs typeface="Arial"/>
              </a:rPr>
              <a:t>C</a:t>
            </a:r>
            <a:r>
              <a:rPr sz="600" b="1" dirty="0">
                <a:latin typeface="Arial"/>
                <a:cs typeface="Arial"/>
              </a:rPr>
              <a:t> i</a:t>
            </a:r>
            <a:r>
              <a:rPr sz="600" b="1" spc="-10" dirty="0">
                <a:latin typeface="Arial"/>
                <a:cs typeface="Arial"/>
              </a:rPr>
              <a:t>n</a:t>
            </a:r>
            <a:r>
              <a:rPr sz="600" b="1" dirty="0">
                <a:latin typeface="Arial"/>
                <a:cs typeface="Arial"/>
              </a:rPr>
              <a:t>d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spc="-10" dirty="0">
                <a:latin typeface="Arial"/>
                <a:cs typeface="Arial"/>
              </a:rPr>
              <a:t>n</a:t>
            </a:r>
            <a:r>
              <a:rPr sz="600" b="1" dirty="0">
                <a:latin typeface="Arial"/>
                <a:cs typeface="Arial"/>
              </a:rPr>
              <a:t>d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spc="-10" dirty="0">
                <a:latin typeface="Arial"/>
                <a:cs typeface="Arial"/>
              </a:rPr>
              <a:t>n</a:t>
            </a:r>
            <a:r>
              <a:rPr sz="600" b="1" dirty="0">
                <a:latin typeface="Arial"/>
                <a:cs typeface="Arial"/>
              </a:rPr>
              <a:t>t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of  </a:t>
            </a:r>
            <a:r>
              <a:rPr sz="600" b="1" spc="-5" dirty="0">
                <a:latin typeface="Arial"/>
                <a:cs typeface="Arial"/>
              </a:rPr>
              <a:t>BCT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Staff</a:t>
            </a:r>
            <a:endParaRPr sz="600">
              <a:latin typeface="Arial"/>
              <a:cs typeface="Arial"/>
            </a:endParaRPr>
          </a:p>
          <a:p>
            <a:pPr marL="76835" algn="just">
              <a:lnSpc>
                <a:spcPct val="100000"/>
              </a:lnSpc>
              <a:tabLst>
                <a:tab pos="695325" algn="l"/>
              </a:tabLst>
            </a:pPr>
            <a:r>
              <a:rPr sz="600" dirty="0">
                <a:latin typeface="Arial"/>
                <a:cs typeface="Arial"/>
              </a:rPr>
              <a:t>−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</a:t>
            </a:r>
            <a:r>
              <a:rPr sz="600" spc="-5" dirty="0">
                <a:latin typeface="Arial"/>
                <a:cs typeface="Arial"/>
              </a:rPr>
              <a:t>S</a:t>
            </a:r>
            <a:r>
              <a:rPr sz="600" dirty="0">
                <a:latin typeface="Arial"/>
                <a:cs typeface="Arial"/>
              </a:rPr>
              <a:t>T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v2	-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</a:t>
            </a:r>
            <a:r>
              <a:rPr sz="600" spc="-5" dirty="0">
                <a:latin typeface="Arial"/>
                <a:cs typeface="Arial"/>
              </a:rPr>
              <a:t>L</a:t>
            </a:r>
            <a:r>
              <a:rPr sz="600" spc="20" dirty="0">
                <a:latin typeface="Arial"/>
                <a:cs typeface="Arial"/>
              </a:rPr>
              <a:t>W</a:t>
            </a:r>
            <a:r>
              <a:rPr sz="600" dirty="0">
                <a:latin typeface="Arial"/>
                <a:cs typeface="Arial"/>
              </a:rPr>
              <a:t>S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v2</a:t>
            </a:r>
            <a:endParaRPr sz="600">
              <a:latin typeface="Arial"/>
              <a:cs typeface="Arial"/>
            </a:endParaRPr>
          </a:p>
          <a:p>
            <a:pPr marL="76835" algn="just">
              <a:lnSpc>
                <a:spcPct val="100000"/>
              </a:lnSpc>
              <a:tabLst>
                <a:tab pos="701040" algn="l"/>
              </a:tabLst>
            </a:pPr>
            <a:r>
              <a:rPr sz="600" dirty="0">
                <a:latin typeface="Arial"/>
                <a:cs typeface="Arial"/>
              </a:rPr>
              <a:t>−</a:t>
            </a:r>
            <a:r>
              <a:rPr sz="600" spc="-5" dirty="0">
                <a:latin typeface="Arial"/>
                <a:cs typeface="Arial"/>
              </a:rPr>
              <a:t> FSEM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v2	-</a:t>
            </a:r>
            <a:r>
              <a:rPr sz="600" spc="10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FSCM</a:t>
            </a:r>
            <a:r>
              <a:rPr sz="600" spc="-3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V1</a:t>
            </a:r>
            <a:endParaRPr sz="600">
              <a:latin typeface="Arial"/>
              <a:cs typeface="Arial"/>
            </a:endParaRPr>
          </a:p>
          <a:p>
            <a:pPr marL="76835" algn="just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−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Schedule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of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Fires</a:t>
            </a:r>
            <a:r>
              <a:rPr sz="600" spc="28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-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RDO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v2</a:t>
            </a:r>
            <a:endParaRPr sz="600">
              <a:latin typeface="Arial"/>
              <a:cs typeface="Arial"/>
            </a:endParaRPr>
          </a:p>
          <a:p>
            <a:pPr marL="76835" algn="just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−</a:t>
            </a:r>
            <a:r>
              <a:rPr sz="600" spc="-5" dirty="0">
                <a:latin typeface="Arial"/>
                <a:cs typeface="Arial"/>
              </a:rPr>
              <a:t> H</a:t>
            </a:r>
            <a:r>
              <a:rPr sz="600" spc="-10" dirty="0">
                <a:latin typeface="Arial"/>
                <a:cs typeface="Arial"/>
              </a:rPr>
              <a:t>P</a:t>
            </a:r>
            <a:r>
              <a:rPr sz="600" dirty="0">
                <a:latin typeface="Arial"/>
                <a:cs typeface="Arial"/>
              </a:rPr>
              <a:t>T</a:t>
            </a:r>
            <a:r>
              <a:rPr sz="600" spc="-5" dirty="0">
                <a:latin typeface="Arial"/>
                <a:cs typeface="Arial"/>
              </a:rPr>
              <a:t>L</a:t>
            </a:r>
            <a:r>
              <a:rPr sz="600" dirty="0">
                <a:latin typeface="Arial"/>
                <a:cs typeface="Arial"/>
              </a:rPr>
              <a:t>/</a:t>
            </a:r>
            <a:r>
              <a:rPr sz="600" spc="-5" dirty="0">
                <a:latin typeface="Arial"/>
                <a:cs typeface="Arial"/>
              </a:rPr>
              <a:t>A</a:t>
            </a:r>
            <a:r>
              <a:rPr sz="600" dirty="0">
                <a:latin typeface="Arial"/>
                <a:cs typeface="Arial"/>
              </a:rPr>
              <a:t>G</a:t>
            </a:r>
            <a:r>
              <a:rPr sz="600" spc="-10" dirty="0">
                <a:latin typeface="Arial"/>
                <a:cs typeface="Arial"/>
              </a:rPr>
              <a:t>M</a:t>
            </a:r>
            <a:r>
              <a:rPr sz="600" dirty="0">
                <a:latin typeface="Arial"/>
                <a:cs typeface="Arial"/>
              </a:rPr>
              <a:t>/</a:t>
            </a:r>
            <a:r>
              <a:rPr sz="600" spc="5" dirty="0">
                <a:latin typeface="Arial"/>
                <a:cs typeface="Arial"/>
              </a:rPr>
              <a:t>T</a:t>
            </a:r>
            <a:r>
              <a:rPr sz="600" spc="-5" dirty="0">
                <a:latin typeface="Arial"/>
                <a:cs typeface="Arial"/>
              </a:rPr>
              <a:t>SS</a:t>
            </a:r>
            <a:r>
              <a:rPr sz="600" dirty="0">
                <a:latin typeface="Arial"/>
                <a:cs typeface="Arial"/>
              </a:rPr>
              <a:t>/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</a:t>
            </a:r>
            <a:r>
              <a:rPr sz="600" spc="-5" dirty="0">
                <a:latin typeface="Arial"/>
                <a:cs typeface="Arial"/>
              </a:rPr>
              <a:t>S</a:t>
            </a:r>
            <a:r>
              <a:rPr sz="600" dirty="0">
                <a:latin typeface="Arial"/>
                <a:cs typeface="Arial"/>
              </a:rPr>
              <a:t>M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v2</a:t>
            </a:r>
            <a:endParaRPr sz="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14650" y="1447038"/>
            <a:ext cx="866140" cy="990600"/>
          </a:xfrm>
          <a:prstGeom prst="rect">
            <a:avLst/>
          </a:prstGeom>
          <a:ln w="25907">
            <a:solidFill>
              <a:srgbClr val="C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131445" marR="124460" indent="635" algn="ctr">
              <a:lnSpc>
                <a:spcPct val="97500"/>
              </a:lnSpc>
              <a:spcBef>
                <a:spcPts val="345"/>
              </a:spcBef>
            </a:pP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FSO leaves 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with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6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</a:t>
            </a:r>
            <a:r>
              <a:rPr sz="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</a:t>
            </a:r>
            <a:r>
              <a:rPr sz="6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/</a:t>
            </a:r>
            <a:r>
              <a:rPr sz="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</a:t>
            </a:r>
            <a:r>
              <a:rPr sz="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approved</a:t>
            </a:r>
            <a:endParaRPr sz="600">
              <a:latin typeface="Arial"/>
              <a:cs typeface="Arial"/>
            </a:endParaRPr>
          </a:p>
          <a:p>
            <a:pPr marL="106680" marR="101600" indent="22225" algn="ctr">
              <a:lnSpc>
                <a:spcPts val="700"/>
              </a:lnSpc>
              <a:spcBef>
                <a:spcPts val="15"/>
              </a:spcBef>
            </a:pPr>
            <a:r>
              <a:rPr sz="600" dirty="0">
                <a:latin typeface="Arial"/>
                <a:cs typeface="Arial"/>
              </a:rPr>
              <a:t>F</a:t>
            </a:r>
            <a:r>
              <a:rPr sz="600" spc="-5" dirty="0">
                <a:latin typeface="Arial"/>
                <a:cs typeface="Arial"/>
              </a:rPr>
              <a:t>S</a:t>
            </a:r>
            <a:r>
              <a:rPr sz="600" dirty="0">
                <a:latin typeface="Arial"/>
                <a:cs typeface="Arial"/>
              </a:rPr>
              <a:t>Ts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v1,H</a:t>
            </a:r>
            <a:r>
              <a:rPr sz="600" spc="-5" dirty="0">
                <a:latin typeface="Arial"/>
                <a:cs typeface="Arial"/>
              </a:rPr>
              <a:t>P</a:t>
            </a:r>
            <a:r>
              <a:rPr sz="600" dirty="0">
                <a:latin typeface="Arial"/>
                <a:cs typeface="Arial"/>
              </a:rPr>
              <a:t>T</a:t>
            </a:r>
            <a:r>
              <a:rPr sz="600" spc="-5" dirty="0">
                <a:latin typeface="Arial"/>
                <a:cs typeface="Arial"/>
              </a:rPr>
              <a:t>L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v1,  T</a:t>
            </a:r>
            <a:r>
              <a:rPr sz="600" spc="-5" dirty="0">
                <a:latin typeface="Arial"/>
                <a:cs typeface="Arial"/>
              </a:rPr>
              <a:t>L</a:t>
            </a:r>
            <a:r>
              <a:rPr sz="600" spc="20" dirty="0">
                <a:latin typeface="Arial"/>
                <a:cs typeface="Arial"/>
              </a:rPr>
              <a:t>W</a:t>
            </a:r>
            <a:r>
              <a:rPr sz="600" dirty="0">
                <a:latin typeface="Arial"/>
                <a:cs typeface="Arial"/>
              </a:rPr>
              <a:t>S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v1,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</a:t>
            </a:r>
            <a:r>
              <a:rPr sz="600" dirty="0">
                <a:latin typeface="Arial"/>
                <a:cs typeface="Arial"/>
              </a:rPr>
              <a:t>GM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v1,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ts val="670"/>
              </a:lnSpc>
            </a:pPr>
            <a:r>
              <a:rPr sz="600" spc="-5" dirty="0">
                <a:latin typeface="Arial"/>
                <a:cs typeface="Arial"/>
              </a:rPr>
              <a:t>TSM</a:t>
            </a:r>
            <a:r>
              <a:rPr sz="600" spc="-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v1,</a:t>
            </a:r>
            <a:r>
              <a:rPr sz="600" spc="-3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RDO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V1,</a:t>
            </a:r>
            <a:endParaRPr sz="600">
              <a:latin typeface="Arial"/>
              <a:cs typeface="Arial"/>
            </a:endParaRPr>
          </a:p>
          <a:p>
            <a:pPr marL="128270" marR="123825" algn="ctr">
              <a:lnSpc>
                <a:spcPct val="97200"/>
              </a:lnSpc>
              <a:spcBef>
                <a:spcPts val="10"/>
              </a:spcBef>
            </a:pPr>
            <a:r>
              <a:rPr sz="600" b="1" dirty="0">
                <a:latin typeface="Arial"/>
                <a:cs typeface="Arial"/>
              </a:rPr>
              <a:t>FS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20" dirty="0">
                <a:latin typeface="Arial"/>
                <a:cs typeface="Arial"/>
              </a:rPr>
              <a:t>A</a:t>
            </a:r>
            <a:r>
              <a:rPr sz="600" b="1" spc="-5" dirty="0">
                <a:latin typeface="Arial"/>
                <a:cs typeface="Arial"/>
              </a:rPr>
              <a:t>sse</a:t>
            </a:r>
            <a:r>
              <a:rPr sz="600" b="1" dirty="0">
                <a:latin typeface="Arial"/>
                <a:cs typeface="Arial"/>
              </a:rPr>
              <a:t>t</a:t>
            </a:r>
            <a:r>
              <a:rPr sz="600" b="1" spc="1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S</a:t>
            </a:r>
            <a:r>
              <a:rPr sz="600" b="1" dirty="0">
                <a:latin typeface="Arial"/>
                <a:cs typeface="Arial"/>
              </a:rPr>
              <a:t>t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t</a:t>
            </a:r>
            <a:r>
              <a:rPr sz="600" b="1" spc="-10" dirty="0">
                <a:latin typeface="Arial"/>
                <a:cs typeface="Arial"/>
              </a:rPr>
              <a:t>u</a:t>
            </a:r>
            <a:r>
              <a:rPr sz="600" b="1" spc="-5" dirty="0">
                <a:latin typeface="Arial"/>
                <a:cs typeface="Arial"/>
              </a:rPr>
              <a:t>s</a:t>
            </a:r>
            <a:r>
              <a:rPr sz="600" b="1" dirty="0">
                <a:latin typeface="Arial"/>
                <a:cs typeface="Arial"/>
              </a:rPr>
              <a:t>;  FS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Ca</a:t>
            </a:r>
            <a:r>
              <a:rPr sz="600" b="1" spc="5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es</a:t>
            </a:r>
            <a:r>
              <a:rPr sz="600" b="1" dirty="0">
                <a:latin typeface="Arial"/>
                <a:cs typeface="Arial"/>
              </a:rPr>
              <a:t>/</a:t>
            </a:r>
            <a:r>
              <a:rPr sz="600" b="1" spc="5" dirty="0">
                <a:latin typeface="Arial"/>
                <a:cs typeface="Arial"/>
              </a:rPr>
              <a:t>L</a:t>
            </a:r>
            <a:r>
              <a:rPr sz="600" b="1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it</a:t>
            </a:r>
            <a:r>
              <a:rPr sz="600" b="1" spc="-5" dirty="0">
                <a:latin typeface="Arial"/>
                <a:cs typeface="Arial"/>
              </a:rPr>
              <a:t>s  </a:t>
            </a:r>
            <a:r>
              <a:rPr sz="600" b="1" dirty="0">
                <a:latin typeface="Arial"/>
                <a:cs typeface="Arial"/>
              </a:rPr>
              <a:t>OBS </a:t>
            </a:r>
            <a:r>
              <a:rPr sz="600" b="1" spc="-5" dirty="0">
                <a:latin typeface="Arial"/>
                <a:cs typeface="Arial"/>
              </a:rPr>
              <a:t>Platforms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avail.</a:t>
            </a:r>
            <a:endParaRPr sz="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96461" y="585977"/>
            <a:ext cx="1492250" cy="810895"/>
          </a:xfrm>
          <a:prstGeom prst="rect">
            <a:avLst/>
          </a:prstGeom>
          <a:ln w="28955">
            <a:solidFill>
              <a:srgbClr val="C00000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391160" marR="161925" indent="-226060">
              <a:lnSpc>
                <a:spcPct val="111400"/>
              </a:lnSpc>
              <a:spcBef>
                <a:spcPts val="390"/>
              </a:spcBef>
            </a:pPr>
            <a:r>
              <a:rPr sz="10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FIRES</a:t>
            </a:r>
            <a:r>
              <a:rPr sz="1050" b="1" u="sng" spc="-7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OUTPUT</a:t>
            </a:r>
            <a:r>
              <a:rPr sz="1050" b="1" u="sng" spc="-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5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w/ </a:t>
            </a:r>
            <a:r>
              <a:rPr sz="1050" b="1" spc="-275" dirty="0">
                <a:latin typeface="Arial"/>
                <a:cs typeface="Arial"/>
              </a:rPr>
              <a:t> </a:t>
            </a:r>
            <a:r>
              <a:rPr sz="105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WARNO</a:t>
            </a:r>
            <a:r>
              <a:rPr sz="105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05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#2</a:t>
            </a:r>
            <a:endParaRPr sz="1050">
              <a:latin typeface="Arial"/>
              <a:cs typeface="Arial"/>
            </a:endParaRPr>
          </a:p>
          <a:p>
            <a:pPr marL="90805">
              <a:lnSpc>
                <a:spcPts val="635"/>
              </a:lnSpc>
            </a:pPr>
            <a:r>
              <a:rPr sz="600" b="1" spc="-5" dirty="0">
                <a:latin typeface="Arial"/>
                <a:cs typeface="Arial"/>
              </a:rPr>
              <a:t>FSCOORD/BDE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FSO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send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to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FA</a:t>
            </a:r>
            <a:r>
              <a:rPr sz="600" b="1" spc="-2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BN</a:t>
            </a:r>
            <a:endParaRPr sz="600">
              <a:latin typeface="Arial"/>
              <a:cs typeface="Arial"/>
            </a:endParaRPr>
          </a:p>
          <a:p>
            <a:pPr marL="90805" marR="119380">
              <a:lnSpc>
                <a:spcPct val="96800"/>
              </a:lnSpc>
              <a:spcBef>
                <a:spcPts val="15"/>
              </a:spcBef>
            </a:pPr>
            <a:r>
              <a:rPr sz="600" b="1" spc="-5" dirty="0">
                <a:latin typeface="Arial"/>
                <a:cs typeface="Arial"/>
              </a:rPr>
              <a:t>&amp; MNVR Fire </a:t>
            </a:r>
            <a:r>
              <a:rPr sz="600" b="1" dirty="0">
                <a:latin typeface="Arial"/>
                <a:cs typeface="Arial"/>
              </a:rPr>
              <a:t>Cells in </a:t>
            </a:r>
            <a:r>
              <a:rPr sz="600" b="1" spc="-5" dirty="0">
                <a:latin typeface="Arial"/>
                <a:cs typeface="Arial"/>
              </a:rPr>
              <a:t>WARNO #2 </a:t>
            </a:r>
            <a:r>
              <a:rPr sz="600" b="1" dirty="0">
                <a:latin typeface="Arial"/>
                <a:cs typeface="Arial"/>
              </a:rPr>
              <a:t> F</a:t>
            </a:r>
            <a:r>
              <a:rPr sz="600" b="1" spc="-5" dirty="0">
                <a:latin typeface="Arial"/>
                <a:cs typeface="Arial"/>
              </a:rPr>
              <a:t>S</a:t>
            </a:r>
            <a:r>
              <a:rPr sz="600" b="1" spc="15" dirty="0">
                <a:latin typeface="Arial"/>
                <a:cs typeface="Arial"/>
              </a:rPr>
              <a:t>T</a:t>
            </a:r>
            <a:r>
              <a:rPr sz="600" b="1" spc="-5" dirty="0">
                <a:latin typeface="Arial"/>
                <a:cs typeface="Arial"/>
              </a:rPr>
              <a:t>s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spc="-15" dirty="0">
                <a:latin typeface="Arial"/>
                <a:cs typeface="Arial"/>
              </a:rPr>
              <a:t>v</a:t>
            </a:r>
            <a:r>
              <a:rPr sz="600" b="1" spc="-5" dirty="0">
                <a:latin typeface="Arial"/>
                <a:cs typeface="Arial"/>
              </a:rPr>
              <a:t>1</a:t>
            </a:r>
            <a:r>
              <a:rPr sz="600" b="1" dirty="0">
                <a:latin typeface="Arial"/>
                <a:cs typeface="Arial"/>
              </a:rPr>
              <a:t>, </a:t>
            </a:r>
            <a:r>
              <a:rPr sz="600" b="1" spc="15" dirty="0">
                <a:latin typeface="Arial"/>
                <a:cs typeface="Arial"/>
              </a:rPr>
              <a:t>T</a:t>
            </a:r>
            <a:r>
              <a:rPr sz="600" b="1" dirty="0">
                <a:latin typeface="Arial"/>
                <a:cs typeface="Arial"/>
              </a:rPr>
              <a:t>L</a:t>
            </a:r>
            <a:r>
              <a:rPr sz="600" b="1" spc="-5" dirty="0">
                <a:latin typeface="Arial"/>
                <a:cs typeface="Arial"/>
              </a:rPr>
              <a:t>W</a:t>
            </a:r>
            <a:r>
              <a:rPr sz="600" b="1" dirty="0">
                <a:latin typeface="Arial"/>
                <a:cs typeface="Arial"/>
              </a:rPr>
              <a:t>S</a:t>
            </a:r>
            <a:r>
              <a:rPr sz="600" b="1" spc="-40" dirty="0">
                <a:latin typeface="Arial"/>
                <a:cs typeface="Arial"/>
              </a:rPr>
              <a:t> </a:t>
            </a:r>
            <a:r>
              <a:rPr sz="600" b="1" spc="-15" dirty="0">
                <a:latin typeface="Arial"/>
                <a:cs typeface="Arial"/>
              </a:rPr>
              <a:t>v</a:t>
            </a:r>
            <a:r>
              <a:rPr sz="600" b="1" spc="-5" dirty="0">
                <a:latin typeface="Arial"/>
                <a:cs typeface="Arial"/>
              </a:rPr>
              <a:t>1</a:t>
            </a:r>
            <a:r>
              <a:rPr sz="600" b="1" dirty="0">
                <a:latin typeface="Arial"/>
                <a:cs typeface="Arial"/>
              </a:rPr>
              <a:t>,</a:t>
            </a:r>
            <a:r>
              <a:rPr sz="600" b="1" spc="1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F</a:t>
            </a:r>
            <a:r>
              <a:rPr sz="600" b="1" spc="-5" dirty="0">
                <a:latin typeface="Arial"/>
                <a:cs typeface="Arial"/>
              </a:rPr>
              <a:t>SE</a:t>
            </a:r>
            <a:r>
              <a:rPr sz="600" b="1" dirty="0">
                <a:latin typeface="Arial"/>
                <a:cs typeface="Arial"/>
              </a:rPr>
              <a:t>M</a:t>
            </a:r>
            <a:r>
              <a:rPr sz="600" b="1" spc="-10" dirty="0">
                <a:latin typeface="Arial"/>
                <a:cs typeface="Arial"/>
              </a:rPr>
              <a:t> </a:t>
            </a:r>
            <a:r>
              <a:rPr sz="600" b="1" spc="-15" dirty="0">
                <a:latin typeface="Arial"/>
                <a:cs typeface="Arial"/>
              </a:rPr>
              <a:t>v</a:t>
            </a:r>
            <a:r>
              <a:rPr sz="600" b="1" spc="-5" dirty="0">
                <a:latin typeface="Arial"/>
                <a:cs typeface="Arial"/>
              </a:rPr>
              <a:t>1</a:t>
            </a:r>
            <a:r>
              <a:rPr sz="600" b="1" dirty="0">
                <a:latin typeface="Arial"/>
                <a:cs typeface="Arial"/>
              </a:rPr>
              <a:t>, </a:t>
            </a:r>
            <a:r>
              <a:rPr sz="600" b="1" spc="-5" dirty="0">
                <a:latin typeface="Arial"/>
                <a:cs typeface="Arial"/>
              </a:rPr>
              <a:t>H</a:t>
            </a:r>
            <a:r>
              <a:rPr sz="600" b="1" spc="-10" dirty="0">
                <a:latin typeface="Arial"/>
                <a:cs typeface="Arial"/>
              </a:rPr>
              <a:t>P</a:t>
            </a:r>
            <a:r>
              <a:rPr sz="600" b="1" spc="15" dirty="0">
                <a:latin typeface="Arial"/>
                <a:cs typeface="Arial"/>
              </a:rPr>
              <a:t>T</a:t>
            </a:r>
            <a:r>
              <a:rPr sz="600" b="1" dirty="0">
                <a:latin typeface="Arial"/>
                <a:cs typeface="Arial"/>
              </a:rPr>
              <a:t>L  </a:t>
            </a:r>
            <a:r>
              <a:rPr sz="600" b="1" spc="-5" dirty="0">
                <a:latin typeface="Arial"/>
                <a:cs typeface="Arial"/>
              </a:rPr>
              <a:t>v1, AGM</a:t>
            </a:r>
            <a:r>
              <a:rPr sz="600" b="1" spc="1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v1,</a:t>
            </a:r>
            <a:r>
              <a:rPr sz="600" b="1" dirty="0">
                <a:latin typeface="Arial"/>
                <a:cs typeface="Arial"/>
              </a:rPr>
              <a:t> TSS</a:t>
            </a:r>
            <a:r>
              <a:rPr sz="600" b="1" spc="-3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v1,</a:t>
            </a:r>
            <a:r>
              <a:rPr sz="600" b="1" spc="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RDO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v1</a:t>
            </a:r>
            <a:endParaRPr sz="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57921" y="515873"/>
            <a:ext cx="1169035" cy="1099185"/>
          </a:xfrm>
          <a:prstGeom prst="rect">
            <a:avLst/>
          </a:prstGeom>
          <a:ln w="25907">
            <a:solidFill>
              <a:srgbClr val="C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ts val="710"/>
              </a:lnSpc>
              <a:spcBef>
                <a:spcPts val="325"/>
              </a:spcBef>
            </a:pP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FSCOORD/BDE</a:t>
            </a:r>
            <a:r>
              <a:rPr sz="6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FSO</a:t>
            </a:r>
            <a:endParaRPr sz="600">
              <a:latin typeface="Arial"/>
              <a:cs typeface="Arial"/>
            </a:endParaRPr>
          </a:p>
          <a:p>
            <a:pPr marL="155575" marR="150495" algn="ctr">
              <a:lnSpc>
                <a:spcPct val="97500"/>
              </a:lnSpc>
              <a:spcBef>
                <a:spcPts val="5"/>
              </a:spcBef>
            </a:pPr>
            <a:r>
              <a:rPr sz="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</a:t>
            </a:r>
            <a:r>
              <a:rPr sz="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bli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</a:t>
            </a:r>
            <a:r>
              <a:rPr sz="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es</a:t>
            </a:r>
            <a:r>
              <a:rPr sz="6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6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sz="6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BN</a:t>
            </a:r>
            <a:r>
              <a:rPr sz="6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sz="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MNVR 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Fires 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Cells with </a:t>
            </a:r>
            <a:r>
              <a:rPr sz="600" b="1" spc="5" dirty="0">
                <a:latin typeface="Arial"/>
                <a:cs typeface="Arial"/>
              </a:rPr>
              <a:t> 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WO#3</a:t>
            </a:r>
            <a:endParaRPr sz="600">
              <a:latin typeface="Arial"/>
              <a:cs typeface="Arial"/>
            </a:endParaRPr>
          </a:p>
          <a:p>
            <a:pPr marR="388620" algn="ctr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−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</a:t>
            </a:r>
            <a:r>
              <a:rPr sz="600" spc="-5" dirty="0">
                <a:latin typeface="Arial"/>
                <a:cs typeface="Arial"/>
              </a:rPr>
              <a:t>S</a:t>
            </a:r>
            <a:r>
              <a:rPr sz="600" dirty="0">
                <a:latin typeface="Arial"/>
                <a:cs typeface="Arial"/>
              </a:rPr>
              <a:t>Ts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Ve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5" dirty="0">
                <a:latin typeface="Arial"/>
                <a:cs typeface="Arial"/>
              </a:rPr>
              <a:t>s</a:t>
            </a:r>
            <a:r>
              <a:rPr sz="600" spc="10" dirty="0">
                <a:latin typeface="Arial"/>
                <a:cs typeface="Arial"/>
              </a:rPr>
              <a:t>i</a:t>
            </a:r>
            <a:r>
              <a:rPr sz="600" spc="-5" dirty="0">
                <a:latin typeface="Arial"/>
                <a:cs typeface="Arial"/>
              </a:rPr>
              <a:t>on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3</a:t>
            </a:r>
            <a:endParaRPr sz="600">
              <a:latin typeface="Arial"/>
              <a:cs typeface="Arial"/>
            </a:endParaRPr>
          </a:p>
          <a:p>
            <a:pPr marR="14604" algn="ctr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−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Scheme </a:t>
            </a:r>
            <a:r>
              <a:rPr sz="600" dirty="0">
                <a:latin typeface="Arial"/>
                <a:cs typeface="Arial"/>
              </a:rPr>
              <a:t>of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Fires</a:t>
            </a:r>
            <a:r>
              <a:rPr sz="600" spc="-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Version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3</a:t>
            </a:r>
            <a:endParaRPr sz="6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−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</a:t>
            </a:r>
            <a:r>
              <a:rPr sz="600" spc="-5" dirty="0">
                <a:latin typeface="Arial"/>
                <a:cs typeface="Arial"/>
              </a:rPr>
              <a:t>L</a:t>
            </a:r>
            <a:r>
              <a:rPr sz="600" spc="20" dirty="0">
                <a:latin typeface="Arial"/>
                <a:cs typeface="Arial"/>
              </a:rPr>
              <a:t>W</a:t>
            </a:r>
            <a:r>
              <a:rPr sz="600" dirty="0">
                <a:latin typeface="Arial"/>
                <a:cs typeface="Arial"/>
              </a:rPr>
              <a:t>S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Ve</a:t>
            </a:r>
            <a:r>
              <a:rPr sz="600" dirty="0">
                <a:latin typeface="Arial"/>
                <a:cs typeface="Arial"/>
              </a:rPr>
              <a:t>r</a:t>
            </a:r>
            <a:r>
              <a:rPr sz="600" spc="-5" dirty="0">
                <a:latin typeface="Arial"/>
                <a:cs typeface="Arial"/>
              </a:rPr>
              <a:t>s</a:t>
            </a:r>
            <a:r>
              <a:rPr sz="600" spc="10" dirty="0">
                <a:latin typeface="Arial"/>
                <a:cs typeface="Arial"/>
              </a:rPr>
              <a:t>i</a:t>
            </a:r>
            <a:r>
              <a:rPr sz="600" spc="-5" dirty="0">
                <a:latin typeface="Arial"/>
                <a:cs typeface="Arial"/>
              </a:rPr>
              <a:t>on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3</a:t>
            </a:r>
            <a:endParaRPr sz="6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−</a:t>
            </a:r>
            <a:r>
              <a:rPr sz="600" spc="-3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FSEM</a:t>
            </a:r>
            <a:r>
              <a:rPr sz="600" spc="-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Version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3</a:t>
            </a:r>
            <a:endParaRPr sz="6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−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HPTL/AGM/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TSS/TSM</a:t>
            </a:r>
            <a:endParaRPr sz="6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−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FSCM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Version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3</a:t>
            </a:r>
            <a:endParaRPr sz="6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−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RDO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Version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3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24732" y="2514980"/>
            <a:ext cx="6635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OA</a:t>
            </a:r>
            <a:r>
              <a:rPr sz="6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60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EL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OPM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NT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66008" y="2697860"/>
            <a:ext cx="157289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Calibri"/>
                <a:cs typeface="Calibri"/>
              </a:rPr>
              <a:t>Array</a:t>
            </a:r>
            <a:r>
              <a:rPr sz="600" b="1" spc="-20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Forces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RADAR/Artillery</a:t>
            </a:r>
            <a:endParaRPr sz="600">
              <a:latin typeface="Calibri"/>
              <a:cs typeface="Calibri"/>
            </a:endParaRPr>
          </a:p>
          <a:p>
            <a:pPr marL="12700" marR="222250" indent="8636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spc="-5" dirty="0">
                <a:latin typeface="Calibri"/>
                <a:cs typeface="Calibri"/>
              </a:rPr>
              <a:t>Display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enemy </a:t>
            </a:r>
            <a:r>
              <a:rPr sz="600" dirty="0">
                <a:latin typeface="Calibri"/>
                <a:cs typeface="Calibri"/>
              </a:rPr>
              <a:t>IDF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Range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Arcs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for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both </a:t>
            </a:r>
            <a:r>
              <a:rPr sz="600" spc="-1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artillery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mortars</a:t>
            </a:r>
            <a:endParaRPr sz="600">
              <a:latin typeface="Calibri"/>
              <a:cs typeface="Calibri"/>
            </a:endParaRPr>
          </a:p>
          <a:p>
            <a:pPr marL="12700" marR="37465" indent="8636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spc="-5" dirty="0">
                <a:latin typeface="Calibri"/>
                <a:cs typeface="Calibri"/>
              </a:rPr>
              <a:t>Display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friendly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(Organic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 </a:t>
            </a:r>
            <a:r>
              <a:rPr sz="600" spc="-5" dirty="0">
                <a:latin typeface="Calibri"/>
                <a:cs typeface="Calibri"/>
              </a:rPr>
              <a:t>EAB)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artillery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and </a:t>
            </a:r>
            <a:r>
              <a:rPr sz="600" spc="-1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mortar range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arcs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w/</a:t>
            </a:r>
            <a:r>
              <a:rPr sz="600" spc="-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MAX</a:t>
            </a:r>
            <a:r>
              <a:rPr sz="600" spc="-5" dirty="0">
                <a:latin typeface="Calibri"/>
                <a:cs typeface="Calibri"/>
              </a:rPr>
              <a:t> ORD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per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charge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and 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range</a:t>
            </a:r>
            <a:endParaRPr sz="600">
              <a:latin typeface="Calibri"/>
              <a:cs typeface="Calibri"/>
            </a:endParaRPr>
          </a:p>
          <a:p>
            <a:pPr marL="12700" marR="59055" indent="8636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spc="-5" dirty="0">
                <a:latin typeface="Calibri"/>
                <a:cs typeface="Calibri"/>
              </a:rPr>
              <a:t>Identify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PAAs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(primary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 </a:t>
            </a:r>
            <a:r>
              <a:rPr sz="600" spc="-5" dirty="0">
                <a:latin typeface="Calibri"/>
                <a:cs typeface="Calibri"/>
              </a:rPr>
              <a:t>alternate)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for each </a:t>
            </a:r>
            <a:r>
              <a:rPr sz="600" spc="-1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phase</a:t>
            </a:r>
            <a:endParaRPr sz="600">
              <a:latin typeface="Calibri"/>
              <a:cs typeface="Calibri"/>
            </a:endParaRPr>
          </a:p>
          <a:p>
            <a:pPr marL="12700" marR="5080" indent="8636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spc="-5" dirty="0">
                <a:latin typeface="Calibri"/>
                <a:cs typeface="Calibri"/>
              </a:rPr>
              <a:t>Identify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radar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positions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for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Q53/36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 </a:t>
            </a:r>
            <a:r>
              <a:rPr sz="600" spc="-5" dirty="0">
                <a:latin typeface="Calibri"/>
                <a:cs typeface="Calibri"/>
              </a:rPr>
              <a:t>Q50s 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Produce</a:t>
            </a:r>
            <a:r>
              <a:rPr sz="600" b="1" spc="-10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&amp;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Disseminate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to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FA BN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&amp;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BN</a:t>
            </a:r>
            <a:r>
              <a:rPr sz="600" b="1" spc="-5" dirty="0">
                <a:latin typeface="Calibri"/>
                <a:cs typeface="Calibri"/>
              </a:rPr>
              <a:t> Fires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Cells </a:t>
            </a:r>
            <a:r>
              <a:rPr sz="600" b="1" spc="-12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for</a:t>
            </a:r>
            <a:r>
              <a:rPr sz="600" b="1" spc="-5" dirty="0">
                <a:latin typeface="Calibri"/>
                <a:cs typeface="Calibri"/>
              </a:rPr>
              <a:t> each COA</a:t>
            </a:r>
            <a:endParaRPr sz="600">
              <a:latin typeface="Calibri"/>
              <a:cs typeface="Calibri"/>
            </a:endParaRPr>
          </a:p>
          <a:p>
            <a:pPr marL="140335" indent="-4191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spc="-5" dirty="0">
                <a:latin typeface="Calibri"/>
                <a:cs typeface="Calibri"/>
              </a:rPr>
              <a:t>FST</a:t>
            </a:r>
            <a:r>
              <a:rPr sz="600" dirty="0">
                <a:latin typeface="Calibri"/>
                <a:cs typeface="Calibri"/>
              </a:rPr>
              <a:t>s </a:t>
            </a:r>
            <a:r>
              <a:rPr sz="600" spc="-5" dirty="0">
                <a:latin typeface="Calibri"/>
                <a:cs typeface="Calibri"/>
              </a:rPr>
              <a:t>V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r</a:t>
            </a:r>
            <a:r>
              <a:rPr sz="600" dirty="0">
                <a:latin typeface="Calibri"/>
                <a:cs typeface="Calibri"/>
              </a:rPr>
              <a:t>s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o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2</a:t>
            </a:r>
            <a:endParaRPr sz="600">
              <a:latin typeface="Calibri"/>
              <a:cs typeface="Calibri"/>
            </a:endParaRPr>
          </a:p>
          <a:p>
            <a:pPr marL="140335" indent="-4191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spc="-5" dirty="0">
                <a:latin typeface="Calibri"/>
                <a:cs typeface="Calibri"/>
              </a:rPr>
              <a:t>H</a:t>
            </a:r>
            <a:r>
              <a:rPr sz="600" dirty="0">
                <a:latin typeface="Calibri"/>
                <a:cs typeface="Calibri"/>
              </a:rPr>
              <a:t>P</a:t>
            </a:r>
            <a:r>
              <a:rPr sz="600" spc="-5" dirty="0">
                <a:latin typeface="Calibri"/>
                <a:cs typeface="Calibri"/>
              </a:rPr>
              <a:t>T</a:t>
            </a:r>
            <a:r>
              <a:rPr sz="600" dirty="0">
                <a:latin typeface="Calibri"/>
                <a:cs typeface="Calibri"/>
              </a:rPr>
              <a:t>L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V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r</a:t>
            </a:r>
            <a:r>
              <a:rPr sz="600" dirty="0">
                <a:latin typeface="Calibri"/>
                <a:cs typeface="Calibri"/>
              </a:rPr>
              <a:t>s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o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2</a:t>
            </a:r>
            <a:endParaRPr sz="600">
              <a:latin typeface="Calibri"/>
              <a:cs typeface="Calibri"/>
            </a:endParaRPr>
          </a:p>
          <a:p>
            <a:pPr marL="140335" indent="-4191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dirty="0">
                <a:latin typeface="Calibri"/>
                <a:cs typeface="Calibri"/>
              </a:rPr>
              <a:t>A</a:t>
            </a:r>
            <a:r>
              <a:rPr sz="600" spc="5" dirty="0">
                <a:latin typeface="Calibri"/>
                <a:cs typeface="Calibri"/>
              </a:rPr>
              <a:t>G</a:t>
            </a:r>
            <a:r>
              <a:rPr sz="600" dirty="0">
                <a:latin typeface="Calibri"/>
                <a:cs typeface="Calibri"/>
              </a:rPr>
              <a:t>M</a:t>
            </a:r>
            <a:r>
              <a:rPr sz="600" spc="-5" dirty="0">
                <a:latin typeface="Calibri"/>
                <a:cs typeface="Calibri"/>
              </a:rPr>
              <a:t> V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r</a:t>
            </a:r>
            <a:r>
              <a:rPr sz="600" dirty="0">
                <a:latin typeface="Calibri"/>
                <a:cs typeface="Calibri"/>
              </a:rPr>
              <a:t>s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o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2</a:t>
            </a:r>
            <a:endParaRPr sz="600">
              <a:latin typeface="Calibri"/>
              <a:cs typeface="Calibri"/>
            </a:endParaRPr>
          </a:p>
          <a:p>
            <a:pPr marL="140335" indent="-4191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spc="-5" dirty="0">
                <a:latin typeface="Calibri"/>
                <a:cs typeface="Calibri"/>
              </a:rPr>
              <a:t>TS</a:t>
            </a:r>
            <a:r>
              <a:rPr sz="600" dirty="0">
                <a:latin typeface="Calibri"/>
                <a:cs typeface="Calibri"/>
              </a:rPr>
              <a:t>M</a:t>
            </a:r>
            <a:r>
              <a:rPr sz="600" spc="-5" dirty="0">
                <a:latin typeface="Calibri"/>
                <a:cs typeface="Calibri"/>
              </a:rPr>
              <a:t> V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r</a:t>
            </a:r>
            <a:r>
              <a:rPr sz="600" dirty="0">
                <a:latin typeface="Calibri"/>
                <a:cs typeface="Calibri"/>
              </a:rPr>
              <a:t>s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o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2</a:t>
            </a:r>
            <a:endParaRPr sz="600">
              <a:latin typeface="Calibri"/>
              <a:cs typeface="Calibri"/>
            </a:endParaRPr>
          </a:p>
          <a:p>
            <a:pPr marL="140335" indent="-4191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spc="-5" dirty="0">
                <a:latin typeface="Calibri"/>
                <a:cs typeface="Calibri"/>
              </a:rPr>
              <a:t>TL</a:t>
            </a:r>
            <a:r>
              <a:rPr sz="600" spc="-10" dirty="0">
                <a:latin typeface="Calibri"/>
                <a:cs typeface="Calibri"/>
              </a:rPr>
              <a:t>W</a:t>
            </a:r>
            <a:r>
              <a:rPr sz="600" dirty="0">
                <a:latin typeface="Calibri"/>
                <a:cs typeface="Calibri"/>
              </a:rPr>
              <a:t>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V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r</a:t>
            </a:r>
            <a:r>
              <a:rPr sz="600" dirty="0">
                <a:latin typeface="Calibri"/>
                <a:cs typeface="Calibri"/>
              </a:rPr>
              <a:t>s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o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2</a:t>
            </a:r>
            <a:endParaRPr sz="600">
              <a:latin typeface="Calibri"/>
              <a:cs typeface="Calibri"/>
            </a:endParaRPr>
          </a:p>
          <a:p>
            <a:pPr marL="140335" indent="-4191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spc="-5" dirty="0">
                <a:latin typeface="Calibri"/>
                <a:cs typeface="Calibri"/>
              </a:rPr>
              <a:t>FSE</a:t>
            </a:r>
            <a:r>
              <a:rPr sz="600" dirty="0">
                <a:latin typeface="Calibri"/>
                <a:cs typeface="Calibri"/>
              </a:rPr>
              <a:t>M</a:t>
            </a:r>
            <a:r>
              <a:rPr sz="600" spc="-5" dirty="0">
                <a:latin typeface="Calibri"/>
                <a:cs typeface="Calibri"/>
              </a:rPr>
              <a:t> V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r</a:t>
            </a:r>
            <a:r>
              <a:rPr sz="600" dirty="0">
                <a:latin typeface="Calibri"/>
                <a:cs typeface="Calibri"/>
              </a:rPr>
              <a:t>s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o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2</a:t>
            </a:r>
            <a:endParaRPr sz="600">
              <a:latin typeface="Calibri"/>
              <a:cs typeface="Calibri"/>
            </a:endParaRPr>
          </a:p>
          <a:p>
            <a:pPr marL="140335" indent="-4191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spc="-5" dirty="0">
                <a:latin typeface="Calibri"/>
                <a:cs typeface="Calibri"/>
              </a:rPr>
              <a:t>FS</a:t>
            </a:r>
            <a:r>
              <a:rPr sz="600" dirty="0">
                <a:latin typeface="Calibri"/>
                <a:cs typeface="Calibri"/>
              </a:rPr>
              <a:t>CM</a:t>
            </a:r>
            <a:r>
              <a:rPr sz="600" spc="-5" dirty="0">
                <a:latin typeface="Calibri"/>
                <a:cs typeface="Calibri"/>
              </a:rPr>
              <a:t> V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r</a:t>
            </a:r>
            <a:r>
              <a:rPr sz="600" dirty="0">
                <a:latin typeface="Calibri"/>
                <a:cs typeface="Calibri"/>
              </a:rPr>
              <a:t>s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o</a:t>
            </a:r>
            <a:r>
              <a:rPr sz="600" dirty="0">
                <a:latin typeface="Calibri"/>
                <a:cs typeface="Calibri"/>
              </a:rPr>
              <a:t>n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2</a:t>
            </a:r>
            <a:endParaRPr sz="600">
              <a:latin typeface="Calibri"/>
              <a:cs typeface="Calibri"/>
            </a:endParaRPr>
          </a:p>
          <a:p>
            <a:pPr marL="140335" indent="-4191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spc="-5" dirty="0">
                <a:latin typeface="Calibri"/>
                <a:cs typeface="Calibri"/>
              </a:rPr>
              <a:t>FS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Overlay Version</a:t>
            </a:r>
            <a:r>
              <a:rPr sz="600" dirty="0">
                <a:latin typeface="Calibri"/>
                <a:cs typeface="Calibri"/>
              </a:rPr>
              <a:t> 2</a:t>
            </a:r>
            <a:endParaRPr sz="600">
              <a:latin typeface="Calibri"/>
              <a:cs typeface="Calibri"/>
            </a:endParaRPr>
          </a:p>
          <a:p>
            <a:pPr marL="140335" indent="-4191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dirty="0">
                <a:latin typeface="Calibri"/>
                <a:cs typeface="Calibri"/>
              </a:rPr>
              <a:t>RDO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Version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2</a:t>
            </a:r>
            <a:endParaRPr sz="600">
              <a:latin typeface="Calibri"/>
              <a:cs typeface="Calibri"/>
            </a:endParaRPr>
          </a:p>
          <a:p>
            <a:pPr marL="99060">
              <a:lnSpc>
                <a:spcPct val="100000"/>
              </a:lnSpc>
            </a:pPr>
            <a:r>
              <a:rPr sz="600" dirty="0">
                <a:latin typeface="Calibri"/>
                <a:cs typeface="Calibri"/>
              </a:rPr>
              <a:t>** </a:t>
            </a:r>
            <a:r>
              <a:rPr sz="600" spc="-5" dirty="0">
                <a:latin typeface="Calibri"/>
                <a:cs typeface="Calibri"/>
              </a:rPr>
              <a:t>Include Target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Refinement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Cut-off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time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66008" y="4710176"/>
            <a:ext cx="157035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Calibri"/>
                <a:cs typeface="Calibri"/>
              </a:rPr>
              <a:t>Develop</a:t>
            </a:r>
            <a:r>
              <a:rPr sz="600" b="1" spc="-20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Acquisition</a:t>
            </a:r>
            <a:r>
              <a:rPr sz="600" b="1" spc="20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&amp;</a:t>
            </a:r>
            <a:r>
              <a:rPr sz="600" b="1" spc="-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RDO</a:t>
            </a:r>
            <a:endParaRPr sz="600">
              <a:latin typeface="Calibri"/>
              <a:cs typeface="Calibri"/>
            </a:endParaRPr>
          </a:p>
          <a:p>
            <a:pPr marL="140335" indent="-4191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dirty="0">
                <a:latin typeface="Calibri"/>
                <a:cs typeface="Calibri"/>
              </a:rPr>
              <a:t>Ma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n</a:t>
            </a:r>
            <a:r>
              <a:rPr sz="600" dirty="0">
                <a:latin typeface="Calibri"/>
                <a:cs typeface="Calibri"/>
              </a:rPr>
              <a:t>te</a:t>
            </a:r>
            <a:r>
              <a:rPr sz="600" spc="-5" dirty="0">
                <a:latin typeface="Calibri"/>
                <a:cs typeface="Calibri"/>
              </a:rPr>
              <a:t>n</a:t>
            </a:r>
            <a:r>
              <a:rPr sz="600" dirty="0">
                <a:latin typeface="Calibri"/>
                <a:cs typeface="Calibri"/>
              </a:rPr>
              <a:t>a</a:t>
            </a:r>
            <a:r>
              <a:rPr sz="600" spc="-5" dirty="0">
                <a:latin typeface="Calibri"/>
                <a:cs typeface="Calibri"/>
              </a:rPr>
              <a:t>nc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P</a:t>
            </a:r>
            <a:r>
              <a:rPr sz="600" spc="-5" dirty="0">
                <a:latin typeface="Calibri"/>
                <a:cs typeface="Calibri"/>
              </a:rPr>
              <a:t>l</a:t>
            </a:r>
            <a:r>
              <a:rPr sz="600" dirty="0">
                <a:latin typeface="Calibri"/>
                <a:cs typeface="Calibri"/>
              </a:rPr>
              <a:t>an</a:t>
            </a:r>
            <a:endParaRPr sz="600">
              <a:latin typeface="Calibri"/>
              <a:cs typeface="Calibri"/>
            </a:endParaRPr>
          </a:p>
          <a:p>
            <a:pPr marL="140335" indent="-4191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dirty="0">
                <a:latin typeface="Calibri"/>
                <a:cs typeface="Calibri"/>
              </a:rPr>
              <a:t>Q</a:t>
            </a:r>
            <a:r>
              <a:rPr sz="600" spc="-5" dirty="0">
                <a:latin typeface="Calibri"/>
                <a:cs typeface="Calibri"/>
              </a:rPr>
              <a:t>u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u</a:t>
            </a:r>
            <a:r>
              <a:rPr sz="600" spc="-10" dirty="0">
                <a:latin typeface="Calibri"/>
                <a:cs typeface="Calibri"/>
              </a:rPr>
              <a:t>i</a:t>
            </a:r>
            <a:r>
              <a:rPr sz="600" spc="-5" dirty="0">
                <a:latin typeface="Calibri"/>
                <a:cs typeface="Calibri"/>
              </a:rPr>
              <a:t>n</a:t>
            </a:r>
            <a:r>
              <a:rPr sz="600" dirty="0">
                <a:latin typeface="Calibri"/>
                <a:cs typeface="Calibri"/>
              </a:rPr>
              <a:t>g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Sch</a:t>
            </a:r>
            <a:r>
              <a:rPr sz="600" dirty="0">
                <a:latin typeface="Calibri"/>
                <a:cs typeface="Calibri"/>
              </a:rPr>
              <a:t>e</a:t>
            </a:r>
            <a:r>
              <a:rPr sz="600" spc="-5" dirty="0">
                <a:latin typeface="Calibri"/>
                <a:cs typeface="Calibri"/>
              </a:rPr>
              <a:t>du</a:t>
            </a:r>
            <a:r>
              <a:rPr sz="600" spc="-10" dirty="0">
                <a:latin typeface="Calibri"/>
                <a:cs typeface="Calibri"/>
              </a:rPr>
              <a:t>l</a:t>
            </a:r>
            <a:r>
              <a:rPr sz="600" dirty="0">
                <a:latin typeface="Calibri"/>
                <a:cs typeface="Calibri"/>
              </a:rPr>
              <a:t>e</a:t>
            </a:r>
            <a:endParaRPr sz="600">
              <a:latin typeface="Calibri"/>
              <a:cs typeface="Calibri"/>
            </a:endParaRPr>
          </a:p>
          <a:p>
            <a:pPr marL="140335" indent="-4191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spc="-5" dirty="0">
                <a:latin typeface="Calibri"/>
                <a:cs typeface="Calibri"/>
              </a:rPr>
              <a:t>Radar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Zones</a:t>
            </a:r>
            <a:endParaRPr sz="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600" b="1" spc="-5" dirty="0">
                <a:latin typeface="Calibri"/>
                <a:cs typeface="Calibri"/>
              </a:rPr>
              <a:t>EAB/Joint</a:t>
            </a:r>
            <a:r>
              <a:rPr sz="600" b="1" spc="10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Fires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Intel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Collection</a:t>
            </a:r>
            <a:endParaRPr sz="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72390" algn="l"/>
              </a:tabLst>
            </a:pPr>
            <a:r>
              <a:rPr sz="600" spc="-5" dirty="0">
                <a:latin typeface="Calibri"/>
                <a:cs typeface="Calibri"/>
              </a:rPr>
              <a:t>Coordinate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with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the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Collection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Manager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to 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synch the Intel Collection Plan-to-NAIs-to-HPTs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by </a:t>
            </a:r>
            <a:r>
              <a:rPr sz="600" spc="-12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target</a:t>
            </a:r>
            <a:r>
              <a:rPr sz="600" spc="-5" dirty="0">
                <a:latin typeface="Calibri"/>
                <a:cs typeface="Calibri"/>
              </a:rPr>
              <a:t> type,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collection platform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 </a:t>
            </a:r>
            <a:r>
              <a:rPr sz="600" spc="-5" dirty="0">
                <a:latin typeface="Calibri"/>
                <a:cs typeface="Calibri"/>
              </a:rPr>
              <a:t>time</a:t>
            </a:r>
            <a:endParaRPr sz="600">
              <a:latin typeface="Calibri"/>
              <a:cs typeface="Calibri"/>
            </a:endParaRPr>
          </a:p>
          <a:p>
            <a:pPr marL="12700" marR="69850">
              <a:lnSpc>
                <a:spcPct val="100000"/>
              </a:lnSpc>
              <a:buChar char="-"/>
              <a:tabLst>
                <a:tab pos="72390" algn="l"/>
              </a:tabLst>
            </a:pPr>
            <a:r>
              <a:rPr sz="600" spc="-5" dirty="0">
                <a:latin typeface="Calibri"/>
                <a:cs typeface="Calibri"/>
              </a:rPr>
              <a:t>Assist the Collection </a:t>
            </a:r>
            <a:r>
              <a:rPr sz="600" dirty="0">
                <a:latin typeface="Calibri"/>
                <a:cs typeface="Calibri"/>
              </a:rPr>
              <a:t>Manager </a:t>
            </a:r>
            <a:r>
              <a:rPr sz="600" spc="-5" dirty="0">
                <a:latin typeface="Calibri"/>
                <a:cs typeface="Calibri"/>
              </a:rPr>
              <a:t>with requesting </a:t>
            </a:r>
            <a:r>
              <a:rPr sz="600" spc="-1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EAB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collection </a:t>
            </a:r>
            <a:r>
              <a:rPr sz="600" dirty="0">
                <a:latin typeface="Calibri"/>
                <a:cs typeface="Calibri"/>
              </a:rPr>
              <a:t>assets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ISO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HPT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engagement</a:t>
            </a:r>
            <a:endParaRPr sz="600">
              <a:latin typeface="Calibri"/>
              <a:cs typeface="Calibri"/>
            </a:endParaRPr>
          </a:p>
          <a:p>
            <a:pPr marL="12700" marR="191135">
              <a:lnSpc>
                <a:spcPct val="100000"/>
              </a:lnSpc>
              <a:buChar char="-"/>
              <a:tabLst>
                <a:tab pos="72390" algn="l"/>
              </a:tabLst>
            </a:pPr>
            <a:r>
              <a:rPr sz="600" spc="-5" dirty="0">
                <a:latin typeface="Calibri"/>
                <a:cs typeface="Calibri"/>
              </a:rPr>
              <a:t>Request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</a:t>
            </a:r>
            <a:r>
              <a:rPr sz="600" spc="-5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confirm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EAB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Army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Joint Fires </a:t>
            </a:r>
            <a:r>
              <a:rPr sz="600" spc="-1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Assets</a:t>
            </a:r>
            <a:r>
              <a:rPr sz="600" spc="-5" dirty="0">
                <a:latin typeface="Calibri"/>
                <a:cs typeface="Calibri"/>
              </a:rPr>
              <a:t> per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ATO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Cycle</a:t>
            </a:r>
            <a:endParaRPr sz="600">
              <a:latin typeface="Calibri"/>
              <a:cs typeface="Calibri"/>
            </a:endParaRPr>
          </a:p>
          <a:p>
            <a:pPr marL="12700" marR="6350">
              <a:lnSpc>
                <a:spcPct val="100000"/>
              </a:lnSpc>
              <a:buChar char="-"/>
              <a:tabLst>
                <a:tab pos="72390" algn="l"/>
              </a:tabLst>
            </a:pPr>
            <a:r>
              <a:rPr sz="600" spc="-5" dirty="0">
                <a:latin typeface="Calibri"/>
                <a:cs typeface="Calibri"/>
              </a:rPr>
              <a:t>Coordinate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with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ADAM/BAE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to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synch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FS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Plan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w/ </a:t>
            </a:r>
            <a:r>
              <a:rPr sz="600" spc="-1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the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Airspace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Control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Plan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by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phase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ATO 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Sustainment</a:t>
            </a:r>
            <a:endParaRPr sz="600">
              <a:latin typeface="Calibri"/>
              <a:cs typeface="Calibri"/>
            </a:endParaRPr>
          </a:p>
          <a:p>
            <a:pPr marL="71755" indent="-59690">
              <a:lnSpc>
                <a:spcPct val="100000"/>
              </a:lnSpc>
              <a:buChar char="-"/>
              <a:tabLst>
                <a:tab pos="72390" algn="l"/>
              </a:tabLst>
            </a:pPr>
            <a:r>
              <a:rPr sz="600" spc="-5" dirty="0">
                <a:latin typeface="Calibri"/>
                <a:cs typeface="Calibri"/>
              </a:rPr>
              <a:t>Ammunition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Available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per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phase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6102" y="691133"/>
            <a:ext cx="626745" cy="617220"/>
          </a:xfrm>
          <a:custGeom>
            <a:avLst/>
            <a:gdLst/>
            <a:ahLst/>
            <a:cxnLst/>
            <a:rect l="l" t="t" r="r" b="b"/>
            <a:pathLst>
              <a:path w="626744" h="617219">
                <a:moveTo>
                  <a:pt x="0" y="617220"/>
                </a:moveTo>
                <a:lnTo>
                  <a:pt x="626364" y="617220"/>
                </a:lnTo>
                <a:lnTo>
                  <a:pt x="626364" y="0"/>
                </a:lnTo>
                <a:lnTo>
                  <a:pt x="0" y="0"/>
                </a:lnTo>
                <a:lnTo>
                  <a:pt x="0" y="617220"/>
                </a:lnTo>
                <a:close/>
              </a:path>
            </a:pathLst>
          </a:custGeom>
          <a:ln w="25908">
            <a:solidFill>
              <a:srgbClr val="66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29055" y="719074"/>
            <a:ext cx="624205" cy="4908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9850">
              <a:lnSpc>
                <a:spcPts val="1230"/>
              </a:lnSpc>
              <a:spcBef>
                <a:spcPts val="105"/>
              </a:spcBef>
            </a:pPr>
            <a:r>
              <a:rPr sz="1100" b="1" spc="-5" dirty="0">
                <a:latin typeface="Arial"/>
                <a:cs typeface="Arial"/>
              </a:rPr>
              <a:t>INPUT</a:t>
            </a:r>
            <a:endParaRPr sz="1100">
              <a:latin typeface="Arial"/>
              <a:cs typeface="Arial"/>
            </a:endParaRPr>
          </a:p>
          <a:p>
            <a:pPr marL="48895">
              <a:lnSpc>
                <a:spcPts val="750"/>
              </a:lnSpc>
            </a:pPr>
            <a:r>
              <a:rPr sz="700" spc="-5" dirty="0">
                <a:latin typeface="Arial"/>
                <a:cs typeface="Arial"/>
              </a:rPr>
              <a:t>-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Mission</a:t>
            </a:r>
            <a:endParaRPr sz="700">
              <a:latin typeface="Arial"/>
              <a:cs typeface="Arial"/>
            </a:endParaRPr>
          </a:p>
          <a:p>
            <a:pPr marL="99060" marR="53340">
              <a:lnSpc>
                <a:spcPct val="100000"/>
              </a:lnSpc>
            </a:pPr>
            <a:r>
              <a:rPr sz="700" spc="-5" dirty="0">
                <a:latin typeface="Arial"/>
                <a:cs typeface="Arial"/>
              </a:rPr>
              <a:t>Received 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spc="-5" dirty="0">
                <a:latin typeface="Arial"/>
                <a:cs typeface="Arial"/>
              </a:rPr>
              <a:t>r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A</a:t>
            </a:r>
            <a:r>
              <a:rPr sz="700" spc="-10" dirty="0">
                <a:latin typeface="Arial"/>
                <a:cs typeface="Arial"/>
              </a:rPr>
              <a:t>na</a:t>
            </a:r>
            <a:r>
              <a:rPr sz="700" spc="-5" dirty="0">
                <a:latin typeface="Arial"/>
                <a:cs typeface="Arial"/>
              </a:rPr>
              <a:t>l</a:t>
            </a:r>
            <a:r>
              <a:rPr sz="700" spc="-30" dirty="0">
                <a:latin typeface="Arial"/>
                <a:cs typeface="Arial"/>
              </a:rPr>
              <a:t>y</a:t>
            </a:r>
            <a:r>
              <a:rPr sz="700" spc="-20" dirty="0">
                <a:latin typeface="Arial"/>
                <a:cs typeface="Arial"/>
              </a:rPr>
              <a:t>z</a:t>
            </a:r>
            <a:r>
              <a:rPr sz="700" spc="-10" dirty="0">
                <a:latin typeface="Arial"/>
                <a:cs typeface="Arial"/>
              </a:rPr>
              <a:t>e</a:t>
            </a:r>
            <a:r>
              <a:rPr sz="700" spc="-5" dirty="0">
                <a:latin typeface="Arial"/>
                <a:cs typeface="Arial"/>
              </a:rPr>
              <a:t>d</a:t>
            </a:r>
            <a:endParaRPr sz="7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89710" y="698754"/>
            <a:ext cx="704215" cy="669290"/>
          </a:xfrm>
          <a:custGeom>
            <a:avLst/>
            <a:gdLst/>
            <a:ahLst/>
            <a:cxnLst/>
            <a:rect l="l" t="t" r="r" b="b"/>
            <a:pathLst>
              <a:path w="704214" h="669290">
                <a:moveTo>
                  <a:pt x="0" y="669036"/>
                </a:moveTo>
                <a:lnTo>
                  <a:pt x="704088" y="669036"/>
                </a:lnTo>
                <a:lnTo>
                  <a:pt x="704088" y="0"/>
                </a:lnTo>
                <a:lnTo>
                  <a:pt x="0" y="0"/>
                </a:lnTo>
                <a:lnTo>
                  <a:pt x="0" y="669036"/>
                </a:lnTo>
                <a:close/>
              </a:path>
            </a:pathLst>
          </a:custGeom>
          <a:ln w="25908">
            <a:solidFill>
              <a:srgbClr val="66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79041" y="727074"/>
            <a:ext cx="702310" cy="509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Arial"/>
                <a:cs typeface="Arial"/>
              </a:rPr>
              <a:t>OUTPUT</a:t>
            </a:r>
            <a:endParaRPr sz="1050">
              <a:latin typeface="Arial"/>
              <a:cs typeface="Arial"/>
            </a:endParaRPr>
          </a:p>
          <a:p>
            <a:pPr marL="121285" indent="-57150">
              <a:lnSpc>
                <a:spcPct val="100000"/>
              </a:lnSpc>
              <a:spcBef>
                <a:spcPts val="30"/>
              </a:spcBef>
              <a:buChar char="-"/>
              <a:tabLst>
                <a:tab pos="121920" algn="l"/>
              </a:tabLst>
            </a:pPr>
            <a:r>
              <a:rPr sz="700" spc="30" dirty="0">
                <a:latin typeface="Arial"/>
                <a:cs typeface="Arial"/>
              </a:rPr>
              <a:t>W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RNO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#</a:t>
            </a:r>
            <a:r>
              <a:rPr sz="700" spc="-5" dirty="0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  <a:p>
            <a:pPr marL="64769" marR="22225">
              <a:lnSpc>
                <a:spcPct val="100000"/>
              </a:lnSpc>
              <a:buChar char="-"/>
              <a:tabLst>
                <a:tab pos="121920" algn="l"/>
              </a:tabLst>
            </a:pPr>
            <a:r>
              <a:rPr sz="700" spc="-10" dirty="0">
                <a:latin typeface="Arial"/>
                <a:cs typeface="Arial"/>
              </a:rPr>
              <a:t>Co</a:t>
            </a:r>
            <a:r>
              <a:rPr sz="700" dirty="0">
                <a:latin typeface="Arial"/>
                <a:cs typeface="Arial"/>
              </a:rPr>
              <a:t>mm</a:t>
            </a:r>
            <a:r>
              <a:rPr sz="700" spc="-10" dirty="0">
                <a:latin typeface="Arial"/>
                <a:cs typeface="Arial"/>
              </a:rPr>
              <a:t>ander’s  </a:t>
            </a:r>
            <a:r>
              <a:rPr sz="700" spc="-5" dirty="0">
                <a:latin typeface="Arial"/>
                <a:cs typeface="Arial"/>
              </a:rPr>
              <a:t>Guidance</a:t>
            </a:r>
            <a:endParaRPr sz="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06573" y="691133"/>
            <a:ext cx="1175385" cy="706120"/>
          </a:xfrm>
          <a:prstGeom prst="rect">
            <a:avLst/>
          </a:prstGeom>
          <a:ln w="25907">
            <a:solidFill>
              <a:srgbClr val="66CCFF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280670">
              <a:lnSpc>
                <a:spcPts val="1135"/>
              </a:lnSpc>
              <a:spcBef>
                <a:spcPts val="65"/>
              </a:spcBef>
            </a:pPr>
            <a:r>
              <a:rPr sz="1050" b="1" dirty="0">
                <a:latin typeface="Arial"/>
                <a:cs typeface="Arial"/>
              </a:rPr>
              <a:t>OUTPUT</a:t>
            </a:r>
            <a:endParaRPr sz="1050">
              <a:latin typeface="Arial"/>
              <a:cs typeface="Arial"/>
            </a:endParaRPr>
          </a:p>
          <a:p>
            <a:pPr marL="73025">
              <a:lnSpc>
                <a:spcPts val="715"/>
              </a:lnSpc>
            </a:pPr>
            <a:r>
              <a:rPr sz="700" spc="-5" dirty="0">
                <a:latin typeface="Arial"/>
                <a:cs typeface="Arial"/>
              </a:rPr>
              <a:t>-</a:t>
            </a:r>
            <a:r>
              <a:rPr sz="700" dirty="0">
                <a:latin typeface="Arial"/>
                <a:cs typeface="Arial"/>
              </a:rPr>
              <a:t> WARNO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#2: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Mission</a:t>
            </a:r>
            <a:endParaRPr sz="700">
              <a:latin typeface="Arial"/>
              <a:cs typeface="Arial"/>
            </a:endParaRPr>
          </a:p>
          <a:p>
            <a:pPr marL="73025" marR="111760">
              <a:lnSpc>
                <a:spcPct val="100000"/>
              </a:lnSpc>
            </a:pPr>
            <a:r>
              <a:rPr sz="700" spc="-5" dirty="0">
                <a:latin typeface="Arial"/>
                <a:cs typeface="Arial"/>
              </a:rPr>
              <a:t>Statement,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Cdr’s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Intent, </a:t>
            </a:r>
            <a:r>
              <a:rPr sz="700" spc="-5" dirty="0">
                <a:latin typeface="Arial"/>
                <a:cs typeface="Arial"/>
              </a:rPr>
              <a:t> Planning</a:t>
            </a:r>
            <a:r>
              <a:rPr sz="700" spc="-3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guidance,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Initial </a:t>
            </a:r>
            <a:r>
              <a:rPr sz="700" spc="-17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CCIR</a:t>
            </a:r>
            <a:r>
              <a:rPr sz="700" spc="-5" dirty="0">
                <a:latin typeface="Arial"/>
                <a:cs typeface="Arial"/>
              </a:rPr>
              <a:t> &amp;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EEFI,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Updated 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IPB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96633" y="560069"/>
            <a:ext cx="1079500" cy="908685"/>
          </a:xfrm>
          <a:custGeom>
            <a:avLst/>
            <a:gdLst/>
            <a:ahLst/>
            <a:cxnLst/>
            <a:rect l="l" t="t" r="r" b="b"/>
            <a:pathLst>
              <a:path w="1079500" h="908685">
                <a:moveTo>
                  <a:pt x="0" y="908303"/>
                </a:moveTo>
                <a:lnTo>
                  <a:pt x="1078992" y="908303"/>
                </a:lnTo>
                <a:lnTo>
                  <a:pt x="1078992" y="0"/>
                </a:lnTo>
                <a:lnTo>
                  <a:pt x="0" y="0"/>
                </a:lnTo>
                <a:lnTo>
                  <a:pt x="0" y="908303"/>
                </a:lnTo>
                <a:close/>
              </a:path>
            </a:pathLst>
          </a:custGeom>
          <a:ln w="25908">
            <a:solidFill>
              <a:srgbClr val="66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589014" y="548262"/>
            <a:ext cx="1073785" cy="68580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420"/>
              </a:spcBef>
            </a:pPr>
            <a:r>
              <a:rPr sz="1100" b="1" spc="-5" dirty="0">
                <a:latin typeface="Arial"/>
                <a:cs typeface="Arial"/>
              </a:rPr>
              <a:t>OUTPUT</a:t>
            </a:r>
            <a:endParaRPr sz="1100">
              <a:latin typeface="Arial"/>
              <a:cs typeface="Arial"/>
            </a:endParaRPr>
          </a:p>
          <a:p>
            <a:pPr marL="37465">
              <a:lnSpc>
                <a:spcPct val="100000"/>
              </a:lnSpc>
              <a:spcBef>
                <a:spcPts val="195"/>
              </a:spcBef>
            </a:pPr>
            <a:r>
              <a:rPr sz="700" spc="-5" dirty="0">
                <a:latin typeface="Arial"/>
                <a:cs typeface="Arial"/>
              </a:rPr>
              <a:t>-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30" dirty="0">
                <a:latin typeface="Arial"/>
                <a:cs typeface="Arial"/>
              </a:rPr>
              <a:t>W</a:t>
            </a:r>
            <a:r>
              <a:rPr sz="700" spc="-15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RNO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#3</a:t>
            </a:r>
            <a:r>
              <a:rPr sz="700" spc="-5" dirty="0">
                <a:latin typeface="Arial"/>
                <a:cs typeface="Arial"/>
              </a:rPr>
              <a:t>:C</a:t>
            </a:r>
            <a:r>
              <a:rPr sz="700" spc="-10" dirty="0">
                <a:latin typeface="Arial"/>
                <a:cs typeface="Arial"/>
              </a:rPr>
              <a:t>o</a:t>
            </a:r>
            <a:r>
              <a:rPr sz="700" dirty="0">
                <a:latin typeface="Arial"/>
                <a:cs typeface="Arial"/>
              </a:rPr>
              <a:t>mm</a:t>
            </a:r>
            <a:r>
              <a:rPr sz="700" spc="-10" dirty="0">
                <a:latin typeface="Arial"/>
                <a:cs typeface="Arial"/>
              </a:rPr>
              <a:t>ande</a:t>
            </a:r>
            <a:r>
              <a:rPr sz="700" spc="-5" dirty="0">
                <a:latin typeface="Arial"/>
                <a:cs typeface="Arial"/>
              </a:rPr>
              <a:t>r  </a:t>
            </a:r>
            <a:r>
              <a:rPr sz="700" spc="-10" dirty="0">
                <a:latin typeface="Arial"/>
                <a:cs typeface="Arial"/>
              </a:rPr>
              <a:t>approved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COA,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Refined 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commander’s</a:t>
            </a:r>
            <a:r>
              <a:rPr sz="700" spc="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intent, </a:t>
            </a:r>
            <a:r>
              <a:rPr sz="700" spc="-5" dirty="0">
                <a:latin typeface="Arial"/>
                <a:cs typeface="Arial"/>
              </a:rPr>
              <a:t> CCIRs,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EEFIs</a:t>
            </a:r>
            <a:endParaRPr sz="7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98397" y="1504950"/>
            <a:ext cx="673735" cy="685800"/>
          </a:xfrm>
          <a:custGeom>
            <a:avLst/>
            <a:gdLst/>
            <a:ahLst/>
            <a:cxnLst/>
            <a:rect l="l" t="t" r="r" b="b"/>
            <a:pathLst>
              <a:path w="673735" h="685800">
                <a:moveTo>
                  <a:pt x="0" y="685800"/>
                </a:moveTo>
                <a:lnTo>
                  <a:pt x="673608" y="685800"/>
                </a:lnTo>
                <a:lnTo>
                  <a:pt x="673608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ln w="259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25169" y="1514034"/>
            <a:ext cx="594995" cy="61404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98425">
              <a:lnSpc>
                <a:spcPct val="100000"/>
              </a:lnSpc>
              <a:spcBef>
                <a:spcPts val="580"/>
              </a:spcBef>
            </a:pP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</a:t>
            </a:r>
            <a:r>
              <a:rPr sz="11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</a:t>
            </a: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</a:t>
            </a:r>
            <a:r>
              <a:rPr sz="1100" b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1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c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10" dirty="0">
                <a:latin typeface="Arial"/>
                <a:cs typeface="Arial"/>
              </a:rPr>
              <a:t>p</a:t>
            </a:r>
            <a:r>
              <a:rPr sz="1000" spc="-5" dirty="0">
                <a:latin typeface="Arial"/>
                <a:cs typeface="Arial"/>
              </a:rPr>
              <a:t>t 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f</a:t>
            </a:r>
            <a:endParaRPr sz="100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latin typeface="Arial"/>
                <a:cs typeface="Arial"/>
              </a:rPr>
              <a:t>Mission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49446" y="1654301"/>
            <a:ext cx="807720" cy="685800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201295">
              <a:lnSpc>
                <a:spcPct val="100000"/>
              </a:lnSpc>
              <a:spcBef>
                <a:spcPts val="165"/>
              </a:spcBef>
            </a:pP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STEP</a:t>
            </a:r>
            <a:r>
              <a:rPr sz="11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3</a:t>
            </a:r>
            <a:endParaRPr sz="1100">
              <a:latin typeface="Arial"/>
              <a:cs typeface="Arial"/>
            </a:endParaRPr>
          </a:p>
          <a:p>
            <a:pPr marL="5080" algn="ctr">
              <a:lnSpc>
                <a:spcPct val="100000"/>
              </a:lnSpc>
              <a:spcBef>
                <a:spcPts val="725"/>
              </a:spcBef>
            </a:pPr>
            <a:r>
              <a:rPr sz="900" spc="-5" dirty="0">
                <a:latin typeface="Arial"/>
                <a:cs typeface="Arial"/>
              </a:rPr>
              <a:t>COA</a:t>
            </a:r>
            <a:endParaRPr sz="900">
              <a:latin typeface="Arial"/>
              <a:cs typeface="Arial"/>
            </a:endParaRPr>
          </a:p>
          <a:p>
            <a:pPr marL="3810" algn="ctr">
              <a:lnSpc>
                <a:spcPct val="100000"/>
              </a:lnSpc>
            </a:pPr>
            <a:r>
              <a:rPr sz="900" spc="-5" dirty="0">
                <a:latin typeface="Arial"/>
                <a:cs typeface="Arial"/>
              </a:rPr>
              <a:t>Development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02529" y="1663445"/>
            <a:ext cx="807720" cy="685800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209550">
              <a:lnSpc>
                <a:spcPct val="100000"/>
              </a:lnSpc>
              <a:spcBef>
                <a:spcPts val="365"/>
              </a:spcBef>
            </a:pP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</a:t>
            </a:r>
            <a:r>
              <a:rPr sz="11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</a:t>
            </a: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</a:t>
            </a:r>
            <a:r>
              <a:rPr sz="1100" b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  <a:p>
            <a:pPr marL="113030" marR="45720" indent="-66040">
              <a:lnSpc>
                <a:spcPct val="100000"/>
              </a:lnSpc>
              <a:spcBef>
                <a:spcPts val="685"/>
              </a:spcBef>
            </a:pPr>
            <a:r>
              <a:rPr sz="900" spc="-5" dirty="0">
                <a:latin typeface="Arial"/>
                <a:cs typeface="Arial"/>
              </a:rPr>
              <a:t>COA</a:t>
            </a:r>
            <a:r>
              <a:rPr sz="900" spc="-5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Analysis </a:t>
            </a:r>
            <a:r>
              <a:rPr sz="900" spc="-23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(Wargame)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20561" y="1663445"/>
            <a:ext cx="742315" cy="685800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27305" rIns="0" bIns="0" rtlCol="0">
            <a:spAutoFit/>
          </a:bodyPr>
          <a:lstStyle/>
          <a:p>
            <a:pPr marL="51435" algn="ctr">
              <a:lnSpc>
                <a:spcPct val="100000"/>
              </a:lnSpc>
              <a:spcBef>
                <a:spcPts val="215"/>
              </a:spcBef>
            </a:pP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STEP</a:t>
            </a:r>
            <a:r>
              <a:rPr sz="11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5</a:t>
            </a:r>
            <a:endParaRPr sz="1100">
              <a:latin typeface="Arial"/>
              <a:cs typeface="Arial"/>
            </a:endParaRPr>
          </a:p>
          <a:p>
            <a:pPr marL="11430" algn="ctr">
              <a:lnSpc>
                <a:spcPct val="100000"/>
              </a:lnSpc>
              <a:spcBef>
                <a:spcPts val="280"/>
              </a:spcBef>
            </a:pPr>
            <a:r>
              <a:rPr sz="1050" dirty="0">
                <a:latin typeface="Arial"/>
                <a:cs typeface="Arial"/>
              </a:rPr>
              <a:t>COA</a:t>
            </a:r>
            <a:endParaRPr sz="1050">
              <a:latin typeface="Arial"/>
              <a:cs typeface="Arial"/>
            </a:endParaRPr>
          </a:p>
          <a:p>
            <a:pPr marL="10160" algn="ctr">
              <a:lnSpc>
                <a:spcPct val="100000"/>
              </a:lnSpc>
            </a:pPr>
            <a:r>
              <a:rPr sz="1050" dirty="0">
                <a:latin typeface="Arial"/>
                <a:cs typeface="Arial"/>
              </a:rPr>
              <a:t>Co</a:t>
            </a:r>
            <a:r>
              <a:rPr sz="1050" spc="5" dirty="0">
                <a:latin typeface="Arial"/>
                <a:cs typeface="Arial"/>
              </a:rPr>
              <a:t>m</a:t>
            </a:r>
            <a:r>
              <a:rPr sz="1050" dirty="0">
                <a:latin typeface="Arial"/>
                <a:cs typeface="Arial"/>
              </a:rPr>
              <a:t>parison</a:t>
            </a:r>
            <a:endParaRPr sz="10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17942" y="1663445"/>
            <a:ext cx="739140" cy="685800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156210">
              <a:lnSpc>
                <a:spcPct val="100000"/>
              </a:lnSpc>
              <a:spcBef>
                <a:spcPts val="229"/>
              </a:spcBef>
            </a:pP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STEP</a:t>
            </a:r>
            <a:r>
              <a:rPr sz="11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</a:t>
            </a:r>
            <a:endParaRPr sz="1100">
              <a:latin typeface="Arial"/>
              <a:cs typeface="Arial"/>
            </a:endParaRPr>
          </a:p>
          <a:p>
            <a:pPr marL="40005" marR="49530" indent="115570">
              <a:lnSpc>
                <a:spcPct val="100000"/>
              </a:lnSpc>
              <a:spcBef>
                <a:spcPts val="380"/>
              </a:spcBef>
            </a:pPr>
            <a:r>
              <a:rPr sz="1050" dirty="0">
                <a:latin typeface="Arial"/>
                <a:cs typeface="Arial"/>
              </a:rPr>
              <a:t>Orders </a:t>
            </a:r>
            <a:r>
              <a:rPr sz="1050" spc="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P</a:t>
            </a:r>
            <a:r>
              <a:rPr sz="1050" spc="-5" dirty="0">
                <a:latin typeface="Arial"/>
                <a:cs typeface="Arial"/>
              </a:rPr>
              <a:t>r</a:t>
            </a:r>
            <a:r>
              <a:rPr sz="1050" dirty="0">
                <a:latin typeface="Arial"/>
                <a:cs typeface="Arial"/>
              </a:rPr>
              <a:t>oduction</a:t>
            </a:r>
            <a:endParaRPr sz="10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34961" y="1663445"/>
            <a:ext cx="741045" cy="685800"/>
          </a:xfrm>
          <a:prstGeom prst="rect">
            <a:avLst/>
          </a:prstGeom>
          <a:ln w="25907">
            <a:solidFill>
              <a:srgbClr val="000000"/>
            </a:solidFill>
          </a:ln>
        </p:spPr>
        <p:txBody>
          <a:bodyPr vert="horz" wrap="square" lIns="0" tIns="37465" rIns="0" bIns="0" rtlCol="0">
            <a:spAutoFit/>
          </a:bodyPr>
          <a:lstStyle/>
          <a:p>
            <a:pPr marL="60325" algn="ctr">
              <a:lnSpc>
                <a:spcPct val="100000"/>
              </a:lnSpc>
              <a:spcBef>
                <a:spcPts val="295"/>
              </a:spcBef>
            </a:pP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STEP</a:t>
            </a:r>
            <a:r>
              <a:rPr sz="11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6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5"/>
              </a:spcBef>
            </a:pPr>
            <a:r>
              <a:rPr sz="1000" spc="-5" dirty="0">
                <a:latin typeface="Arial"/>
                <a:cs typeface="Arial"/>
              </a:rPr>
              <a:t>COA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00" spc="-5" dirty="0">
                <a:latin typeface="Arial"/>
                <a:cs typeface="Arial"/>
              </a:rPr>
              <a:t>Approval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4998" y="2211704"/>
            <a:ext cx="1252855" cy="576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7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STEP </a:t>
            </a:r>
            <a:r>
              <a:rPr sz="700" b="1" spc="-5" dirty="0">
                <a:latin typeface="Arial"/>
                <a:cs typeface="Arial"/>
              </a:rPr>
              <a:t>1:</a:t>
            </a:r>
            <a:r>
              <a:rPr sz="700" b="1" spc="3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Analyze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higher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order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700"/>
              </a:lnSpc>
            </a:pPr>
            <a:r>
              <a:rPr sz="700" b="1" spc="-10" dirty="0">
                <a:latin typeface="Arial"/>
                <a:cs typeface="Arial"/>
              </a:rPr>
              <a:t>STEP </a:t>
            </a:r>
            <a:r>
              <a:rPr sz="700" b="1" spc="-5" dirty="0">
                <a:latin typeface="Arial"/>
                <a:cs typeface="Arial"/>
              </a:rPr>
              <a:t>2:</a:t>
            </a:r>
            <a:r>
              <a:rPr sz="700" b="1" spc="39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Conduct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Initial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IPB</a:t>
            </a:r>
            <a:endParaRPr sz="700">
              <a:latin typeface="Arial"/>
              <a:cs typeface="Arial"/>
            </a:endParaRPr>
          </a:p>
          <a:p>
            <a:pPr marL="165100">
              <a:lnSpc>
                <a:spcPts val="700"/>
              </a:lnSpc>
            </a:pPr>
            <a:r>
              <a:rPr sz="700" b="1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FSO</a:t>
            </a:r>
            <a:r>
              <a:rPr sz="700" i="1" spc="-10" dirty="0">
                <a:latin typeface="Arial"/>
                <a:cs typeface="Arial"/>
              </a:rPr>
              <a:t>:</a:t>
            </a:r>
            <a:endParaRPr sz="700">
              <a:latin typeface="Arial"/>
              <a:cs typeface="Arial"/>
            </a:endParaRPr>
          </a:p>
          <a:p>
            <a:pPr marL="165100" marR="530860">
              <a:lnSpc>
                <a:spcPts val="700"/>
              </a:lnSpc>
              <a:spcBef>
                <a:spcPts val="65"/>
              </a:spcBef>
            </a:pPr>
            <a:r>
              <a:rPr sz="700" i="1" spc="-5" dirty="0">
                <a:latin typeface="Arial"/>
                <a:cs typeface="Arial"/>
              </a:rPr>
              <a:t>Define OE 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Identify</a:t>
            </a:r>
            <a:r>
              <a:rPr sz="700" i="1" spc="-4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AO/AI</a:t>
            </a:r>
            <a:endParaRPr sz="700">
              <a:latin typeface="Arial"/>
              <a:cs typeface="Arial"/>
            </a:endParaRPr>
          </a:p>
          <a:p>
            <a:pPr marL="165100">
              <a:lnSpc>
                <a:spcPts val="705"/>
              </a:lnSpc>
            </a:pPr>
            <a:r>
              <a:rPr sz="700" i="1" spc="-5" dirty="0">
                <a:latin typeface="Arial"/>
                <a:cs typeface="Arial"/>
              </a:rPr>
              <a:t>Build</a:t>
            </a:r>
            <a:r>
              <a:rPr sz="700" i="1" spc="-2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MCOO</a:t>
            </a:r>
            <a:r>
              <a:rPr sz="700" i="1" spc="2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with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S2</a:t>
            </a:r>
            <a:endParaRPr sz="7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4998" y="2745104"/>
            <a:ext cx="1330325" cy="22034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52400">
              <a:lnSpc>
                <a:spcPts val="700"/>
              </a:lnSpc>
              <a:spcBef>
                <a:spcPts val="235"/>
              </a:spcBef>
            </a:pPr>
            <a:r>
              <a:rPr sz="700" i="1" spc="-10" dirty="0">
                <a:latin typeface="Arial"/>
                <a:cs typeface="Arial"/>
              </a:rPr>
              <a:t>Analyze</a:t>
            </a:r>
            <a:r>
              <a:rPr sz="700" i="1" spc="1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the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battlefield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effects </a:t>
            </a:r>
            <a:r>
              <a:rPr sz="700" i="1" spc="-18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of</a:t>
            </a:r>
            <a:r>
              <a:rPr sz="700" i="1" spc="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terrain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and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roads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on </a:t>
            </a:r>
            <a:r>
              <a:rPr sz="700" i="1" spc="-10" dirty="0">
                <a:latin typeface="Arial"/>
                <a:cs typeface="Arial"/>
              </a:rPr>
              <a:t>enemy</a:t>
            </a:r>
            <a:endParaRPr sz="7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4998" y="2923108"/>
            <a:ext cx="1071880" cy="2209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5100">
              <a:lnSpc>
                <a:spcPts val="770"/>
              </a:lnSpc>
              <a:spcBef>
                <a:spcPts val="95"/>
              </a:spcBef>
            </a:pPr>
            <a:r>
              <a:rPr sz="700" i="1" spc="-5" dirty="0">
                <a:latin typeface="Arial"/>
                <a:cs typeface="Arial"/>
              </a:rPr>
              <a:t>Plot</a:t>
            </a:r>
            <a:r>
              <a:rPr sz="700" i="1" spc="-10" dirty="0">
                <a:latin typeface="Arial"/>
                <a:cs typeface="Arial"/>
              </a:rPr>
              <a:t> template</a:t>
            </a:r>
            <a:r>
              <a:rPr sz="700" i="1" spc="3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ENY</a:t>
            </a:r>
            <a:r>
              <a:rPr sz="700" i="1" spc="-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IDF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770"/>
              </a:lnSpc>
            </a:pPr>
            <a:r>
              <a:rPr sz="700" i="1" spc="-5" dirty="0">
                <a:latin typeface="Arial"/>
                <a:cs typeface="Arial"/>
              </a:rPr>
              <a:t>positions</a:t>
            </a:r>
            <a:endParaRPr sz="7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17398" y="3100577"/>
            <a:ext cx="86550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i="1" spc="-5" dirty="0">
                <a:latin typeface="Arial"/>
                <a:cs typeface="Arial"/>
              </a:rPr>
              <a:t>Identifies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ENY</a:t>
            </a:r>
            <a:r>
              <a:rPr sz="700" i="1" spc="-3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Target</a:t>
            </a:r>
            <a:endParaRPr sz="7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4998" y="3190493"/>
            <a:ext cx="45275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i="1" spc="-5" dirty="0">
                <a:latin typeface="Arial"/>
                <a:cs typeface="Arial"/>
              </a:rPr>
              <a:t>Ac</a:t>
            </a:r>
            <a:r>
              <a:rPr sz="700" i="1" spc="-10" dirty="0">
                <a:latin typeface="Arial"/>
                <a:cs typeface="Arial"/>
              </a:rPr>
              <a:t>qu</a:t>
            </a:r>
            <a:r>
              <a:rPr sz="700" i="1" spc="-5" dirty="0">
                <a:latin typeface="Arial"/>
                <a:cs typeface="Arial"/>
              </a:rPr>
              <a:t>isiti</a:t>
            </a:r>
            <a:r>
              <a:rPr sz="700" i="1" spc="-10" dirty="0">
                <a:latin typeface="Arial"/>
                <a:cs typeface="Arial"/>
              </a:rPr>
              <a:t>o</a:t>
            </a:r>
            <a:r>
              <a:rPr sz="700" i="1" spc="-5" dirty="0">
                <a:latin typeface="Arial"/>
                <a:cs typeface="Arial"/>
              </a:rPr>
              <a:t>n</a:t>
            </a:r>
            <a:endParaRPr sz="7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7398" y="3278886"/>
            <a:ext cx="1054100" cy="22034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ts val="700"/>
              </a:lnSpc>
              <a:spcBef>
                <a:spcPts val="235"/>
              </a:spcBef>
            </a:pPr>
            <a:r>
              <a:rPr sz="700" i="1" spc="-5" dirty="0">
                <a:latin typeface="Arial"/>
                <a:cs typeface="Arial"/>
              </a:rPr>
              <a:t>Identifies ENY IDF </a:t>
            </a:r>
            <a:r>
              <a:rPr sz="700" i="1" spc="-10" dirty="0">
                <a:latin typeface="Arial"/>
                <a:cs typeface="Arial"/>
              </a:rPr>
              <a:t>Trends </a:t>
            </a:r>
            <a:r>
              <a:rPr sz="700" i="1" spc="-180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Nominate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NAIs/TAIs</a:t>
            </a:r>
            <a:r>
              <a:rPr sz="700" i="1" spc="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into</a:t>
            </a:r>
            <a:endParaRPr sz="7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17398" y="3457194"/>
            <a:ext cx="74358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i="1" spc="-10" dirty="0">
                <a:latin typeface="Arial"/>
                <a:cs typeface="Arial"/>
              </a:rPr>
              <a:t>Targeting </a:t>
            </a:r>
            <a:r>
              <a:rPr sz="700" i="1" spc="-5" dirty="0">
                <a:latin typeface="Arial"/>
                <a:cs typeface="Arial"/>
              </a:rPr>
              <a:t>Process</a:t>
            </a:r>
            <a:endParaRPr sz="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4998" y="3545585"/>
            <a:ext cx="1240155" cy="22034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52400">
              <a:lnSpc>
                <a:spcPts val="700"/>
              </a:lnSpc>
              <a:spcBef>
                <a:spcPts val="235"/>
              </a:spcBef>
            </a:pPr>
            <a:r>
              <a:rPr sz="700" i="1" spc="-10" dirty="0">
                <a:latin typeface="Arial"/>
                <a:cs typeface="Arial"/>
              </a:rPr>
              <a:t>Nominate</a:t>
            </a:r>
            <a:r>
              <a:rPr sz="700" i="1" spc="2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ISR</a:t>
            </a:r>
            <a:r>
              <a:rPr sz="700" i="1" spc="-10" dirty="0">
                <a:latin typeface="Arial"/>
                <a:cs typeface="Arial"/>
              </a:rPr>
              <a:t> and</a:t>
            </a:r>
            <a:r>
              <a:rPr sz="700" i="1" spc="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RADAR </a:t>
            </a:r>
            <a:r>
              <a:rPr sz="700" i="1" spc="-180" dirty="0">
                <a:latin typeface="Arial"/>
                <a:cs typeface="Arial"/>
              </a:rPr>
              <a:t> </a:t>
            </a:r>
            <a:r>
              <a:rPr sz="700" i="1" spc="-15" dirty="0">
                <a:latin typeface="Arial"/>
                <a:cs typeface="Arial"/>
              </a:rPr>
              <a:t>zones</a:t>
            </a:r>
            <a:endParaRPr sz="7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4998" y="3812285"/>
            <a:ext cx="135826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00">
              <a:lnSpc>
                <a:spcPts val="770"/>
              </a:lnSpc>
              <a:spcBef>
                <a:spcPts val="95"/>
              </a:spcBef>
            </a:pPr>
            <a:r>
              <a:rPr sz="700" b="1" i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</a:t>
            </a:r>
            <a:r>
              <a:rPr sz="700" b="1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 BN</a:t>
            </a:r>
            <a:r>
              <a:rPr sz="700" b="1" i="1" spc="-5" dirty="0">
                <a:latin typeface="Arial"/>
                <a:cs typeface="Arial"/>
              </a:rPr>
              <a:t>:</a:t>
            </a:r>
            <a:endParaRPr sz="700">
              <a:latin typeface="Arial"/>
              <a:cs typeface="Arial"/>
            </a:endParaRPr>
          </a:p>
          <a:p>
            <a:pPr marL="190500">
              <a:lnSpc>
                <a:spcPts val="700"/>
              </a:lnSpc>
            </a:pPr>
            <a:r>
              <a:rPr sz="700" i="1" spc="-5" dirty="0">
                <a:latin typeface="Arial"/>
                <a:cs typeface="Arial"/>
              </a:rPr>
              <a:t>ID</a:t>
            </a:r>
            <a:r>
              <a:rPr sz="700" i="1" spc="-20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Potential</a:t>
            </a:r>
            <a:r>
              <a:rPr sz="700" i="1" spc="-15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PAAs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700"/>
              </a:lnSpc>
            </a:pPr>
            <a:r>
              <a:rPr sz="700" b="1" spc="-10" dirty="0">
                <a:latin typeface="Arial"/>
                <a:cs typeface="Arial"/>
              </a:rPr>
              <a:t>STEP </a:t>
            </a:r>
            <a:r>
              <a:rPr sz="700" b="1" spc="-5" dirty="0">
                <a:latin typeface="Arial"/>
                <a:cs typeface="Arial"/>
              </a:rPr>
              <a:t>3:</a:t>
            </a:r>
            <a:r>
              <a:rPr sz="700" b="1" spc="39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Determine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Specified</a:t>
            </a:r>
            <a:endParaRPr sz="700">
              <a:latin typeface="Arial"/>
              <a:cs typeface="Arial"/>
            </a:endParaRPr>
          </a:p>
          <a:p>
            <a:pPr marL="12700" marR="209550" indent="406400">
              <a:lnSpc>
                <a:spcPct val="83700"/>
              </a:lnSpc>
              <a:spcBef>
                <a:spcPts val="65"/>
              </a:spcBef>
            </a:pPr>
            <a:r>
              <a:rPr sz="700" spc="-10" dirty="0">
                <a:latin typeface="Arial"/>
                <a:cs typeface="Arial"/>
              </a:rPr>
              <a:t>and </a:t>
            </a:r>
            <a:r>
              <a:rPr sz="700" spc="-5" dirty="0">
                <a:latin typeface="Arial"/>
                <a:cs typeface="Arial"/>
              </a:rPr>
              <a:t>Implied Tasks </a:t>
            </a:r>
            <a:r>
              <a:rPr sz="700" spc="-180" dirty="0">
                <a:latin typeface="Arial"/>
                <a:cs typeface="Arial"/>
              </a:rPr>
              <a:t> </a:t>
            </a:r>
            <a:r>
              <a:rPr sz="700" b="1" spc="-5" dirty="0">
                <a:latin typeface="Arial"/>
                <a:cs typeface="Arial"/>
              </a:rPr>
              <a:t>STEP 4: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Review Available 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Assets</a:t>
            </a:r>
            <a:endParaRPr sz="700">
              <a:latin typeface="Arial"/>
              <a:cs typeface="Arial"/>
            </a:endParaRPr>
          </a:p>
          <a:p>
            <a:pPr marR="83185" algn="r">
              <a:lnSpc>
                <a:spcPts val="625"/>
              </a:lnSpc>
            </a:pPr>
            <a:r>
              <a:rPr sz="700" i="1" spc="-5" dirty="0">
                <a:latin typeface="Arial"/>
                <a:cs typeface="Arial"/>
              </a:rPr>
              <a:t>Update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5" dirty="0">
                <a:latin typeface="Arial"/>
                <a:cs typeface="Arial"/>
              </a:rPr>
              <a:t>Running</a:t>
            </a:r>
            <a:r>
              <a:rPr sz="700" i="1" dirty="0">
                <a:latin typeface="Arial"/>
                <a:cs typeface="Arial"/>
              </a:rPr>
              <a:t> </a:t>
            </a:r>
            <a:r>
              <a:rPr sz="700" i="1" spc="-10" dirty="0">
                <a:latin typeface="Arial"/>
                <a:cs typeface="Arial"/>
              </a:rPr>
              <a:t>Estimates</a:t>
            </a:r>
            <a:endParaRPr sz="700">
              <a:latin typeface="Arial"/>
              <a:cs typeface="Arial"/>
            </a:endParaRPr>
          </a:p>
          <a:p>
            <a:pPr marR="46355" algn="r">
              <a:lnSpc>
                <a:spcPts val="700"/>
              </a:lnSpc>
            </a:pPr>
            <a:r>
              <a:rPr sz="700" b="1" spc="-10" dirty="0">
                <a:latin typeface="Arial"/>
                <a:cs typeface="Arial"/>
              </a:rPr>
              <a:t>STEP </a:t>
            </a:r>
            <a:r>
              <a:rPr sz="700" b="1" spc="-5" dirty="0">
                <a:latin typeface="Arial"/>
                <a:cs typeface="Arial"/>
              </a:rPr>
              <a:t>5:</a:t>
            </a:r>
            <a:r>
              <a:rPr sz="700" b="1" spc="38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Determine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Constraints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700"/>
              </a:lnSpc>
            </a:pPr>
            <a:r>
              <a:rPr sz="700" b="1" spc="-10" dirty="0">
                <a:latin typeface="Arial"/>
                <a:cs typeface="Arial"/>
              </a:rPr>
              <a:t>STEP </a:t>
            </a:r>
            <a:r>
              <a:rPr sz="700" b="1" spc="-5" dirty="0">
                <a:latin typeface="Arial"/>
                <a:cs typeface="Arial"/>
              </a:rPr>
              <a:t>6:</a:t>
            </a:r>
            <a:r>
              <a:rPr sz="700" b="1" spc="39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ID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Critical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Facts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&amp;</a:t>
            </a:r>
            <a:endParaRPr sz="700">
              <a:latin typeface="Arial"/>
              <a:cs typeface="Arial"/>
            </a:endParaRPr>
          </a:p>
          <a:p>
            <a:pPr marL="12700" marR="398145" indent="431165" algn="just">
              <a:lnSpc>
                <a:spcPct val="83600"/>
              </a:lnSpc>
              <a:spcBef>
                <a:spcPts val="65"/>
              </a:spcBef>
            </a:pPr>
            <a:r>
              <a:rPr sz="700" spc="-5" dirty="0">
                <a:latin typeface="Arial"/>
                <a:cs typeface="Arial"/>
              </a:rPr>
              <a:t>Ass</a:t>
            </a:r>
            <a:r>
              <a:rPr sz="700" spc="-10" dirty="0">
                <a:latin typeface="Arial"/>
                <a:cs typeface="Arial"/>
              </a:rPr>
              <a:t>u</a:t>
            </a:r>
            <a:r>
              <a:rPr sz="700" dirty="0">
                <a:latin typeface="Arial"/>
                <a:cs typeface="Arial"/>
              </a:rPr>
              <a:t>m</a:t>
            </a:r>
            <a:r>
              <a:rPr sz="700" spc="-10" dirty="0">
                <a:latin typeface="Arial"/>
                <a:cs typeface="Arial"/>
              </a:rPr>
              <a:t>p</a:t>
            </a:r>
            <a:r>
              <a:rPr sz="700" spc="-5" dirty="0">
                <a:latin typeface="Arial"/>
                <a:cs typeface="Arial"/>
              </a:rPr>
              <a:t>ti</a:t>
            </a:r>
            <a:r>
              <a:rPr sz="700" spc="-10" dirty="0">
                <a:latin typeface="Arial"/>
                <a:cs typeface="Arial"/>
              </a:rPr>
              <a:t>on</a:t>
            </a:r>
            <a:r>
              <a:rPr sz="700" spc="-5" dirty="0">
                <a:latin typeface="Arial"/>
                <a:cs typeface="Arial"/>
              </a:rPr>
              <a:t>s  </a:t>
            </a:r>
            <a:r>
              <a:rPr sz="700" b="1" spc="-10" dirty="0">
                <a:latin typeface="Arial"/>
                <a:cs typeface="Arial"/>
              </a:rPr>
              <a:t>STEP </a:t>
            </a:r>
            <a:r>
              <a:rPr sz="700" b="1" spc="-5" dirty="0">
                <a:latin typeface="Arial"/>
                <a:cs typeface="Arial"/>
              </a:rPr>
              <a:t>7:</a:t>
            </a:r>
            <a:r>
              <a:rPr sz="700" b="1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Conduct Risk </a:t>
            </a:r>
            <a:r>
              <a:rPr sz="700" spc="-18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Assessment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625"/>
              </a:lnSpc>
            </a:pPr>
            <a:r>
              <a:rPr sz="700" b="1" spc="-10" dirty="0">
                <a:latin typeface="Arial"/>
                <a:cs typeface="Arial"/>
              </a:rPr>
              <a:t>STEP </a:t>
            </a:r>
            <a:r>
              <a:rPr sz="700" b="1" spc="-5" dirty="0">
                <a:latin typeface="Arial"/>
                <a:cs typeface="Arial"/>
              </a:rPr>
              <a:t>8:</a:t>
            </a:r>
            <a:r>
              <a:rPr sz="700" b="1" spc="40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Determine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Initial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CCIR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700"/>
              </a:lnSpc>
            </a:pPr>
            <a:r>
              <a:rPr sz="700" b="1" spc="-10" dirty="0">
                <a:latin typeface="Arial"/>
                <a:cs typeface="Arial"/>
              </a:rPr>
              <a:t>STEP </a:t>
            </a:r>
            <a:r>
              <a:rPr sz="700" b="1" spc="-5" dirty="0">
                <a:latin typeface="Arial"/>
                <a:cs typeface="Arial"/>
              </a:rPr>
              <a:t>9:</a:t>
            </a:r>
            <a:r>
              <a:rPr sz="700" b="1" spc="39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Determine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Initial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Recon</a:t>
            </a:r>
            <a:endParaRPr sz="700">
              <a:latin typeface="Arial"/>
              <a:cs typeface="Arial"/>
            </a:endParaRPr>
          </a:p>
          <a:p>
            <a:pPr marL="12700" marR="15240" indent="431165">
              <a:lnSpc>
                <a:spcPct val="83200"/>
              </a:lnSpc>
              <a:spcBef>
                <a:spcPts val="75"/>
              </a:spcBef>
            </a:pPr>
            <a:r>
              <a:rPr sz="700" spc="-10" dirty="0">
                <a:latin typeface="Arial"/>
                <a:cs typeface="Arial"/>
              </a:rPr>
              <a:t>Annex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(R&amp;S Plan) 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STEP</a:t>
            </a:r>
            <a:r>
              <a:rPr sz="700" b="1" spc="2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10:</a:t>
            </a:r>
            <a:r>
              <a:rPr sz="700" b="1" spc="4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Plan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Use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of</a:t>
            </a:r>
            <a:r>
              <a:rPr sz="700" spc="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Time 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STEP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11: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Write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Restated</a:t>
            </a:r>
            <a:r>
              <a:rPr sz="700" spc="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Mission </a:t>
            </a:r>
            <a:r>
              <a:rPr sz="700" spc="-180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STEP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12:</a:t>
            </a:r>
            <a:r>
              <a:rPr sz="700" b="1" spc="2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Conduct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Mission 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Analysis</a:t>
            </a:r>
            <a:endParaRPr sz="7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4998" y="5501436"/>
            <a:ext cx="1143000" cy="221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5405" algn="ctr">
              <a:lnSpc>
                <a:spcPts val="775"/>
              </a:lnSpc>
              <a:spcBef>
                <a:spcPts val="95"/>
              </a:spcBef>
            </a:pPr>
            <a:r>
              <a:rPr sz="700" spc="-5" dirty="0">
                <a:latin typeface="Arial"/>
                <a:cs typeface="Arial"/>
              </a:rPr>
              <a:t>Brief</a:t>
            </a:r>
            <a:endParaRPr sz="700">
              <a:latin typeface="Arial"/>
              <a:cs typeface="Arial"/>
            </a:endParaRPr>
          </a:p>
          <a:p>
            <a:pPr algn="ctr">
              <a:lnSpc>
                <a:spcPts val="775"/>
              </a:lnSpc>
            </a:pPr>
            <a:r>
              <a:rPr sz="700" b="1" spc="-10" dirty="0">
                <a:latin typeface="Arial"/>
                <a:cs typeface="Arial"/>
              </a:rPr>
              <a:t>STEP</a:t>
            </a:r>
            <a:r>
              <a:rPr sz="700" b="1" spc="-1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13: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Approve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Restated</a:t>
            </a:r>
            <a:endParaRPr sz="7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4998" y="5679744"/>
            <a:ext cx="32321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10" dirty="0">
                <a:latin typeface="Arial"/>
                <a:cs typeface="Arial"/>
              </a:rPr>
              <a:t>Mission</a:t>
            </a:r>
            <a:endParaRPr sz="7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64998" y="5858052"/>
            <a:ext cx="675005" cy="220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3865">
              <a:lnSpc>
                <a:spcPts val="770"/>
              </a:lnSpc>
              <a:spcBef>
                <a:spcPts val="95"/>
              </a:spcBef>
            </a:pPr>
            <a:r>
              <a:rPr sz="700" spc="-20" dirty="0">
                <a:latin typeface="Arial"/>
                <a:cs typeface="Arial"/>
              </a:rPr>
              <a:t>I</a:t>
            </a:r>
            <a:r>
              <a:rPr sz="700" spc="-10" dirty="0">
                <a:latin typeface="Arial"/>
                <a:cs typeface="Arial"/>
              </a:rPr>
              <a:t>n</a:t>
            </a:r>
            <a:r>
              <a:rPr sz="700" spc="-5" dirty="0">
                <a:latin typeface="Arial"/>
                <a:cs typeface="Arial"/>
              </a:rPr>
              <a:t>t</a:t>
            </a:r>
            <a:r>
              <a:rPr sz="700" spc="-10" dirty="0">
                <a:latin typeface="Arial"/>
                <a:cs typeface="Arial"/>
              </a:rPr>
              <a:t>en</a:t>
            </a:r>
            <a:r>
              <a:rPr sz="700" spc="-5" dirty="0">
                <a:latin typeface="Arial"/>
                <a:cs typeface="Arial"/>
              </a:rPr>
              <a:t>t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770"/>
              </a:lnSpc>
            </a:pPr>
            <a:r>
              <a:rPr sz="700" b="1" spc="-10" dirty="0">
                <a:latin typeface="Arial"/>
                <a:cs typeface="Arial"/>
              </a:rPr>
              <a:t>STEP</a:t>
            </a:r>
            <a:r>
              <a:rPr sz="700" b="1" spc="-3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15:</a:t>
            </a:r>
            <a:endParaRPr sz="7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64998" y="5768136"/>
            <a:ext cx="1329055" cy="576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10" dirty="0">
                <a:latin typeface="Arial"/>
                <a:cs typeface="Arial"/>
              </a:rPr>
              <a:t>STEP</a:t>
            </a:r>
            <a:r>
              <a:rPr sz="700" b="1" spc="-5" dirty="0">
                <a:latin typeface="Arial"/>
                <a:cs typeface="Arial"/>
              </a:rPr>
              <a:t> </a:t>
            </a:r>
            <a:r>
              <a:rPr sz="700" b="1" spc="-10" dirty="0">
                <a:latin typeface="Arial"/>
                <a:cs typeface="Arial"/>
              </a:rPr>
              <a:t>14:</a:t>
            </a:r>
            <a:r>
              <a:rPr sz="700" b="1" spc="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Develop</a:t>
            </a:r>
            <a:r>
              <a:rPr sz="7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Initial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CDR’s</a:t>
            </a:r>
            <a:endParaRPr sz="700">
              <a:latin typeface="Arial"/>
              <a:cs typeface="Arial"/>
            </a:endParaRPr>
          </a:p>
          <a:p>
            <a:pPr marL="422275">
              <a:lnSpc>
                <a:spcPts val="770"/>
              </a:lnSpc>
              <a:spcBef>
                <a:spcPts val="565"/>
              </a:spcBef>
            </a:pPr>
            <a:r>
              <a:rPr sz="700" spc="-10" dirty="0">
                <a:latin typeface="Arial"/>
                <a:cs typeface="Arial"/>
              </a:rPr>
              <a:t>Issue</a:t>
            </a:r>
            <a:r>
              <a:rPr sz="700" spc="10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CDR’s</a:t>
            </a:r>
            <a:r>
              <a:rPr sz="700" spc="-2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Guidance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700"/>
              </a:lnSpc>
            </a:pPr>
            <a:r>
              <a:rPr sz="700" b="1" spc="-10" dirty="0">
                <a:latin typeface="Arial"/>
                <a:cs typeface="Arial"/>
              </a:rPr>
              <a:t>STEP 16:</a:t>
            </a:r>
            <a:r>
              <a:rPr sz="700" b="1" spc="1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Issue</a:t>
            </a:r>
            <a:r>
              <a:rPr sz="700" spc="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WARNO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700"/>
              </a:lnSpc>
            </a:pPr>
            <a:r>
              <a:rPr sz="700" b="1" spc="-10" dirty="0">
                <a:latin typeface="Arial"/>
                <a:cs typeface="Arial"/>
              </a:rPr>
              <a:t>STEP 17:</a:t>
            </a:r>
            <a:r>
              <a:rPr sz="700" b="1" spc="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Review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Facts</a:t>
            </a:r>
            <a:r>
              <a:rPr sz="700" spc="5" dirty="0">
                <a:latin typeface="Arial"/>
                <a:cs typeface="Arial"/>
              </a:rPr>
              <a:t> </a:t>
            </a:r>
            <a:r>
              <a:rPr sz="700" spc="-5" dirty="0">
                <a:latin typeface="Arial"/>
                <a:cs typeface="Arial"/>
              </a:rPr>
              <a:t>&amp;</a:t>
            </a:r>
            <a:endParaRPr sz="700">
              <a:latin typeface="Arial"/>
              <a:cs typeface="Arial"/>
            </a:endParaRPr>
          </a:p>
          <a:p>
            <a:pPr marL="443865">
              <a:lnSpc>
                <a:spcPts val="770"/>
              </a:lnSpc>
            </a:pPr>
            <a:r>
              <a:rPr sz="700" spc="-5" dirty="0">
                <a:latin typeface="Arial"/>
                <a:cs typeface="Arial"/>
              </a:rPr>
              <a:t>Assumptions</a:t>
            </a:r>
            <a:endParaRPr sz="7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4864" y="1630679"/>
            <a:ext cx="2033270" cy="4966970"/>
            <a:chOff x="54864" y="1630679"/>
            <a:chExt cx="2033270" cy="4966970"/>
          </a:xfrm>
        </p:grpSpPr>
        <p:sp>
          <p:nvSpPr>
            <p:cNvPr id="38" name="object 38"/>
            <p:cNvSpPr/>
            <p:nvPr/>
          </p:nvSpPr>
          <p:spPr>
            <a:xfrm>
              <a:off x="67818" y="2225801"/>
              <a:ext cx="1513840" cy="4358640"/>
            </a:xfrm>
            <a:custGeom>
              <a:avLst/>
              <a:gdLst/>
              <a:ahLst/>
              <a:cxnLst/>
              <a:rect l="l" t="t" r="r" b="b"/>
              <a:pathLst>
                <a:path w="1513840" h="4358640">
                  <a:moveTo>
                    <a:pt x="0" y="4358640"/>
                  </a:moveTo>
                  <a:lnTo>
                    <a:pt x="1513332" y="4358640"/>
                  </a:lnTo>
                  <a:lnTo>
                    <a:pt x="1513332" y="0"/>
                  </a:lnTo>
                  <a:lnTo>
                    <a:pt x="0" y="0"/>
                  </a:lnTo>
                  <a:lnTo>
                    <a:pt x="0" y="4358640"/>
                  </a:lnTo>
                  <a:close/>
                </a:path>
              </a:pathLst>
            </a:custGeom>
            <a:ln w="25907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22297" y="1643633"/>
              <a:ext cx="452755" cy="556260"/>
            </a:xfrm>
            <a:custGeom>
              <a:avLst/>
              <a:gdLst/>
              <a:ahLst/>
              <a:cxnLst/>
              <a:rect l="l" t="t" r="r" b="b"/>
              <a:pathLst>
                <a:path w="452755" h="556260">
                  <a:moveTo>
                    <a:pt x="0" y="556260"/>
                  </a:moveTo>
                  <a:lnTo>
                    <a:pt x="452628" y="556260"/>
                  </a:lnTo>
                  <a:lnTo>
                    <a:pt x="452628" y="0"/>
                  </a:lnTo>
                  <a:lnTo>
                    <a:pt x="0" y="0"/>
                  </a:lnTo>
                  <a:lnTo>
                    <a:pt x="0" y="556260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686560" y="1687829"/>
            <a:ext cx="372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755" marR="34925" indent="-3048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Rece</a:t>
            </a:r>
            <a:r>
              <a:rPr sz="600" b="1" dirty="0">
                <a:latin typeface="Arial"/>
                <a:cs typeface="Arial"/>
              </a:rPr>
              <a:t>i</a:t>
            </a:r>
            <a:r>
              <a:rPr sz="600" b="1" spc="-10" dirty="0">
                <a:latin typeface="Arial"/>
                <a:cs typeface="Arial"/>
              </a:rPr>
              <a:t>v</a:t>
            </a:r>
            <a:r>
              <a:rPr sz="600" b="1" spc="-5" dirty="0">
                <a:latin typeface="Arial"/>
                <a:cs typeface="Arial"/>
              </a:rPr>
              <a:t>e  CDR’s</a:t>
            </a:r>
            <a:endParaRPr sz="600">
              <a:latin typeface="Arial"/>
              <a:cs typeface="Arial"/>
            </a:endParaRPr>
          </a:p>
          <a:p>
            <a:pPr marL="44450" marR="5080" indent="-32384">
              <a:lnSpc>
                <a:spcPct val="100000"/>
              </a:lnSpc>
            </a:pP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10" dirty="0">
                <a:latin typeface="Arial"/>
                <a:cs typeface="Arial"/>
              </a:rPr>
              <a:t>u</a:t>
            </a:r>
            <a:r>
              <a:rPr sz="600" b="1" dirty="0">
                <a:latin typeface="Arial"/>
                <a:cs typeface="Arial"/>
              </a:rPr>
              <a:t>i</a:t>
            </a:r>
            <a:r>
              <a:rPr sz="600" b="1" spc="5" dirty="0">
                <a:latin typeface="Arial"/>
                <a:cs typeface="Arial"/>
              </a:rPr>
              <a:t>d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spc="-10" dirty="0">
                <a:latin typeface="Arial"/>
                <a:cs typeface="Arial"/>
              </a:rPr>
              <a:t>n</a:t>
            </a:r>
            <a:r>
              <a:rPr sz="600" b="1" spc="-5" dirty="0">
                <a:latin typeface="Arial"/>
                <a:cs typeface="Arial"/>
              </a:rPr>
              <a:t>ce  </a:t>
            </a:r>
            <a:r>
              <a:rPr sz="600" b="1" dirty="0">
                <a:latin typeface="Arial"/>
                <a:cs typeface="Arial"/>
              </a:rPr>
              <a:t>fo</a:t>
            </a:r>
            <a:r>
              <a:rPr sz="600" b="1" spc="-5" dirty="0">
                <a:latin typeface="Arial"/>
                <a:cs typeface="Arial"/>
              </a:rPr>
              <a:t>r</a:t>
            </a:r>
            <a:r>
              <a:rPr sz="600" b="1" spc="-2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fi</a:t>
            </a:r>
            <a:r>
              <a:rPr sz="600" b="1" spc="-5" dirty="0">
                <a:latin typeface="Arial"/>
                <a:cs typeface="Arial"/>
              </a:rPr>
              <a:t>res</a:t>
            </a:r>
            <a:endParaRPr sz="6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819388" y="6593340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91</a:t>
            </a:r>
            <a:endParaRPr sz="12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155698" y="1553717"/>
            <a:ext cx="673735" cy="685800"/>
          </a:xfrm>
          <a:prstGeom prst="rect">
            <a:avLst/>
          </a:prstGeom>
          <a:ln w="25908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340"/>
              </a:spcBef>
            </a:pP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</a:t>
            </a:r>
            <a:r>
              <a:rPr sz="11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</a:t>
            </a: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</a:t>
            </a:r>
            <a:r>
              <a:rPr sz="1100" b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2</a:t>
            </a:r>
            <a:endParaRPr sz="1100">
              <a:latin typeface="Arial"/>
              <a:cs typeface="Arial"/>
            </a:endParaRPr>
          </a:p>
          <a:p>
            <a:pPr marL="96520" marR="69215" indent="22860">
              <a:lnSpc>
                <a:spcPct val="100000"/>
              </a:lnSpc>
              <a:spcBef>
                <a:spcPts val="120"/>
              </a:spcBef>
            </a:pPr>
            <a:r>
              <a:rPr sz="1050" dirty="0">
                <a:latin typeface="Arial"/>
                <a:cs typeface="Arial"/>
              </a:rPr>
              <a:t>Mission </a:t>
            </a:r>
            <a:r>
              <a:rPr sz="1050" spc="-280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Ana</a:t>
            </a:r>
            <a:r>
              <a:rPr sz="1050" spc="5" dirty="0">
                <a:latin typeface="Arial"/>
                <a:cs typeface="Arial"/>
              </a:rPr>
              <a:t>l</a:t>
            </a:r>
            <a:r>
              <a:rPr sz="1050" spc="-15" dirty="0">
                <a:latin typeface="Arial"/>
                <a:cs typeface="Arial"/>
              </a:rPr>
              <a:t>y</a:t>
            </a:r>
            <a:r>
              <a:rPr sz="1050" dirty="0">
                <a:latin typeface="Arial"/>
                <a:cs typeface="Arial"/>
              </a:rPr>
              <a:t>sis</a:t>
            </a:r>
            <a:endParaRPr sz="10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19140" y="2526919"/>
            <a:ext cx="1295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FSCOORD/BCT</a:t>
            </a:r>
            <a:r>
              <a:rPr sz="600" b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FSO</a:t>
            </a:r>
            <a:r>
              <a:rPr sz="600" b="1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WARGAME</a:t>
            </a:r>
            <a:r>
              <a:rPr sz="600" b="1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ACTIONS</a:t>
            </a:r>
            <a:endParaRPr sz="600">
              <a:latin typeface="Calibri"/>
              <a:cs typeface="Calibri"/>
            </a:endParaRPr>
          </a:p>
          <a:p>
            <a:pPr marL="55880">
              <a:lnSpc>
                <a:spcPct val="100000"/>
              </a:lnSpc>
            </a:pPr>
            <a:r>
              <a:rPr sz="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(per</a:t>
            </a:r>
            <a:r>
              <a:rPr sz="600" b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Phase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or</a:t>
            </a:r>
            <a:r>
              <a:rPr sz="6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sub-Phase as</a:t>
            </a:r>
            <a:r>
              <a:rPr sz="600" b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required</a:t>
            </a:r>
            <a:r>
              <a:rPr sz="600" b="1" spc="-5" dirty="0">
                <a:latin typeface="Calibri"/>
                <a:cs typeface="Calibri"/>
              </a:rPr>
              <a:t>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012563" y="2801239"/>
            <a:ext cx="119951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Calibri"/>
                <a:cs typeface="Calibri"/>
              </a:rPr>
              <a:t>1.</a:t>
            </a:r>
            <a:r>
              <a:rPr sz="600" b="1" spc="-10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Review</a:t>
            </a:r>
            <a:r>
              <a:rPr sz="600" b="1" spc="10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the </a:t>
            </a:r>
            <a:r>
              <a:rPr sz="600" b="1" dirty="0">
                <a:latin typeface="Calibri"/>
                <a:cs typeface="Calibri"/>
              </a:rPr>
              <a:t>Purpose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&amp; </a:t>
            </a:r>
            <a:r>
              <a:rPr sz="600" b="1" spc="-5" dirty="0">
                <a:latin typeface="Calibri"/>
                <a:cs typeface="Calibri"/>
              </a:rPr>
              <a:t>Location</a:t>
            </a:r>
            <a:r>
              <a:rPr sz="600" b="1" spc="10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of:</a:t>
            </a:r>
            <a:endParaRPr sz="600">
              <a:latin typeface="Calibri"/>
              <a:cs typeface="Calibri"/>
            </a:endParaRPr>
          </a:p>
          <a:p>
            <a:pPr marL="134620">
              <a:lnSpc>
                <a:spcPct val="100000"/>
              </a:lnSpc>
            </a:pPr>
            <a:r>
              <a:rPr sz="600" b="1" dirty="0">
                <a:latin typeface="Calibri"/>
                <a:cs typeface="Calibri"/>
              </a:rPr>
              <a:t>-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Graphic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Control Measures</a:t>
            </a:r>
            <a:endParaRPr sz="600">
              <a:latin typeface="Calibri"/>
              <a:cs typeface="Calibri"/>
            </a:endParaRPr>
          </a:p>
          <a:p>
            <a:pPr marL="175895" indent="-41910">
              <a:lnSpc>
                <a:spcPct val="100000"/>
              </a:lnSpc>
              <a:buChar char="-"/>
              <a:tabLst>
                <a:tab pos="176530" algn="l"/>
              </a:tabLst>
            </a:pPr>
            <a:r>
              <a:rPr sz="600" spc="-5" dirty="0">
                <a:latin typeface="Calibri"/>
                <a:cs typeface="Calibri"/>
              </a:rPr>
              <a:t>FSCMs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(CFL, NFA,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RFA)</a:t>
            </a:r>
            <a:endParaRPr sz="600">
              <a:latin typeface="Calibri"/>
              <a:cs typeface="Calibri"/>
            </a:endParaRPr>
          </a:p>
          <a:p>
            <a:pPr marL="175895" indent="-41910">
              <a:lnSpc>
                <a:spcPct val="100000"/>
              </a:lnSpc>
              <a:buChar char="-"/>
              <a:tabLst>
                <a:tab pos="176530" algn="l"/>
              </a:tabLst>
            </a:pPr>
            <a:r>
              <a:rPr sz="600" dirty="0">
                <a:latin typeface="Calibri"/>
                <a:cs typeface="Calibri"/>
              </a:rPr>
              <a:t>ACMs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(CA,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CL,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ROZs, </a:t>
            </a:r>
            <a:r>
              <a:rPr sz="600" dirty="0">
                <a:latin typeface="Calibri"/>
                <a:cs typeface="Calibri"/>
              </a:rPr>
              <a:t>IPs,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FAH)</a:t>
            </a:r>
            <a:endParaRPr sz="600">
              <a:latin typeface="Calibri"/>
              <a:cs typeface="Calibri"/>
            </a:endParaRPr>
          </a:p>
          <a:p>
            <a:pPr marL="175895" indent="-41910">
              <a:lnSpc>
                <a:spcPct val="100000"/>
              </a:lnSpc>
              <a:buChar char="-"/>
              <a:tabLst>
                <a:tab pos="176530" algn="l"/>
              </a:tabLst>
            </a:pPr>
            <a:r>
              <a:rPr sz="600" spc="-5" dirty="0">
                <a:latin typeface="Calibri"/>
                <a:cs typeface="Calibri"/>
              </a:rPr>
              <a:t>BCT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</a:t>
            </a:r>
            <a:r>
              <a:rPr sz="600" spc="-5" dirty="0">
                <a:latin typeface="Calibri"/>
                <a:cs typeface="Calibri"/>
              </a:rPr>
              <a:t> EAB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Collection</a:t>
            </a:r>
            <a:r>
              <a:rPr sz="600" dirty="0">
                <a:latin typeface="Calibri"/>
                <a:cs typeface="Calibri"/>
              </a:rPr>
              <a:t> Assets</a:t>
            </a:r>
            <a:endParaRPr sz="600">
              <a:latin typeface="Calibri"/>
              <a:cs typeface="Calibri"/>
            </a:endParaRPr>
          </a:p>
          <a:p>
            <a:pPr marL="175895" indent="-41910">
              <a:lnSpc>
                <a:spcPct val="100000"/>
              </a:lnSpc>
              <a:buChar char="-"/>
              <a:tabLst>
                <a:tab pos="176530" algn="l"/>
              </a:tabLst>
            </a:pPr>
            <a:r>
              <a:rPr sz="600" spc="-5" dirty="0">
                <a:latin typeface="Calibri"/>
                <a:cs typeface="Calibri"/>
              </a:rPr>
              <a:t>BCT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EAB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FA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assets</a:t>
            </a:r>
            <a:endParaRPr sz="600">
              <a:latin typeface="Calibri"/>
              <a:cs typeface="Calibri"/>
            </a:endParaRPr>
          </a:p>
          <a:p>
            <a:pPr marL="175895" indent="-41910">
              <a:lnSpc>
                <a:spcPct val="100000"/>
              </a:lnSpc>
              <a:buChar char="-"/>
              <a:tabLst>
                <a:tab pos="176530" algn="l"/>
              </a:tabLst>
            </a:pPr>
            <a:r>
              <a:rPr sz="600" spc="-5" dirty="0">
                <a:latin typeface="Calibri"/>
                <a:cs typeface="Calibri"/>
              </a:rPr>
              <a:t>Radars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012563" y="3533013"/>
            <a:ext cx="1791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Calibri"/>
                <a:cs typeface="Calibri"/>
              </a:rPr>
              <a:t>2. Fire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Support</a:t>
            </a:r>
            <a:r>
              <a:rPr sz="600" b="1" spc="-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Task: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execute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each</a:t>
            </a:r>
            <a:r>
              <a:rPr sz="600" b="1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Target</a:t>
            </a:r>
            <a:r>
              <a:rPr sz="600" b="1" dirty="0">
                <a:latin typeface="Calibri"/>
                <a:cs typeface="Calibri"/>
              </a:rPr>
              <a:t> from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TLWS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in </a:t>
            </a:r>
            <a:r>
              <a:rPr sz="600" b="1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sequence</a:t>
            </a:r>
            <a:r>
              <a:rPr sz="600" b="1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with</a:t>
            </a:r>
            <a:r>
              <a:rPr sz="600" b="1" spc="40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mnvr</a:t>
            </a:r>
            <a:r>
              <a:rPr sz="600" b="1" spc="-10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plan</a:t>
            </a:r>
            <a:r>
              <a:rPr sz="600" b="1" spc="2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to</a:t>
            </a:r>
            <a:r>
              <a:rPr sz="600" b="1" spc="1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validiate</a:t>
            </a:r>
            <a:r>
              <a:rPr sz="600" b="1" spc="30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sensor-to-shooter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064633" y="3715892"/>
            <a:ext cx="1720214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Calibri"/>
                <a:cs typeface="Calibri"/>
              </a:rPr>
              <a:t>-</a:t>
            </a:r>
            <a:r>
              <a:rPr sz="600" spc="14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Verify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the required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Fire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Order</a:t>
            </a:r>
            <a:r>
              <a:rPr sz="600" spc="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needed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per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Target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per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012563" y="3898772"/>
            <a:ext cx="11842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FA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Battalion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for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ammunition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planning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012563" y="4081653"/>
            <a:ext cx="1863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Calibri"/>
                <a:cs typeface="Calibri"/>
              </a:rPr>
              <a:t>3. Identify Air-Ground Integration</a:t>
            </a:r>
            <a:r>
              <a:rPr sz="600" b="1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Requirements/Conflicts </a:t>
            </a:r>
            <a:r>
              <a:rPr sz="600" b="1" spc="-12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for</a:t>
            </a:r>
            <a:r>
              <a:rPr sz="600" b="1" spc="-5" dirty="0">
                <a:latin typeface="Calibri"/>
                <a:cs typeface="Calibri"/>
              </a:rPr>
              <a:t> all</a:t>
            </a:r>
            <a:r>
              <a:rPr sz="600" b="1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Targets, </a:t>
            </a:r>
            <a:r>
              <a:rPr sz="600" b="1" dirty="0">
                <a:latin typeface="Calibri"/>
                <a:cs typeface="Calibri"/>
              </a:rPr>
              <a:t>OBJs,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Engagement</a:t>
            </a:r>
            <a:r>
              <a:rPr sz="600" b="1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Areas</a:t>
            </a:r>
            <a:endParaRPr sz="600">
              <a:latin typeface="Calibri"/>
              <a:cs typeface="Calibri"/>
            </a:endParaRPr>
          </a:p>
          <a:p>
            <a:pPr marL="47625">
              <a:lnSpc>
                <a:spcPct val="100000"/>
              </a:lnSpc>
            </a:pPr>
            <a:r>
              <a:rPr sz="600" dirty="0">
                <a:latin typeface="Calibri"/>
                <a:cs typeface="Calibri"/>
              </a:rPr>
              <a:t>-</a:t>
            </a:r>
            <a:r>
              <a:rPr sz="600" spc="-5" dirty="0">
                <a:latin typeface="Calibri"/>
                <a:cs typeface="Calibri"/>
              </a:rPr>
              <a:t> Determine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locations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of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all </a:t>
            </a:r>
            <a:r>
              <a:rPr sz="600" dirty="0">
                <a:latin typeface="Calibri"/>
                <a:cs typeface="Calibri"/>
              </a:rPr>
              <a:t>PAAs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 </a:t>
            </a:r>
            <a:r>
              <a:rPr sz="600" spc="-5" dirty="0">
                <a:latin typeface="Calibri"/>
                <a:cs typeface="Calibri"/>
              </a:rPr>
              <a:t>MFPs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excluding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012563" y="4355972"/>
            <a:ext cx="79311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handheld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60mm</a:t>
            </a:r>
            <a:r>
              <a:rPr sz="600" spc="-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mortars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012563" y="4538853"/>
            <a:ext cx="18770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Zone</a:t>
            </a:r>
            <a:endParaRPr sz="600">
              <a:latin typeface="Calibri"/>
              <a:cs typeface="Calibri"/>
            </a:endParaRPr>
          </a:p>
          <a:p>
            <a:pPr marL="12700" marR="228600" indent="52069">
              <a:lnSpc>
                <a:spcPct val="100000"/>
              </a:lnSpc>
              <a:buChar char="-"/>
              <a:tabLst>
                <a:tab pos="106045" algn="l"/>
              </a:tabLst>
            </a:pPr>
            <a:r>
              <a:rPr sz="600" dirty="0">
                <a:latin typeface="Calibri"/>
                <a:cs typeface="Calibri"/>
              </a:rPr>
              <a:t>Atk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Aviation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Routes,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Contact Points,</a:t>
            </a:r>
            <a:r>
              <a:rPr sz="600" dirty="0">
                <a:latin typeface="Calibri"/>
                <a:cs typeface="Calibri"/>
              </a:rPr>
              <a:t> &amp;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Atk </a:t>
            </a:r>
            <a:r>
              <a:rPr sz="600" spc="-5" dirty="0">
                <a:latin typeface="Calibri"/>
                <a:cs typeface="Calibri"/>
              </a:rPr>
              <a:t>By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Fire </a:t>
            </a:r>
            <a:r>
              <a:rPr sz="600" spc="-1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Positions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(ABF),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Battle Positions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(BP)</a:t>
            </a:r>
            <a:endParaRPr sz="600">
              <a:latin typeface="Calibri"/>
              <a:cs typeface="Calibri"/>
            </a:endParaRPr>
          </a:p>
          <a:p>
            <a:pPr marL="12700" marR="261620" indent="69850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spc="-5" dirty="0">
                <a:latin typeface="Calibri"/>
                <a:cs typeface="Calibri"/>
              </a:rPr>
              <a:t>Recommend/Mandate specific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IPs,/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Stay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Above </a:t>
            </a:r>
            <a:r>
              <a:rPr sz="600" spc="-1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Alititudes/Final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Attack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Headings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for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CAS</a:t>
            </a:r>
            <a:endParaRPr sz="600">
              <a:latin typeface="Calibri"/>
              <a:cs typeface="Calibri"/>
            </a:endParaRPr>
          </a:p>
          <a:p>
            <a:pPr marL="140970" indent="-58419">
              <a:lnSpc>
                <a:spcPct val="100000"/>
              </a:lnSpc>
              <a:buChar char="-"/>
              <a:tabLst>
                <a:tab pos="140970" algn="l"/>
              </a:tabLst>
            </a:pPr>
            <a:r>
              <a:rPr sz="600" dirty="0">
                <a:latin typeface="Calibri"/>
                <a:cs typeface="Calibri"/>
              </a:rPr>
              <a:t>UAS </a:t>
            </a:r>
            <a:r>
              <a:rPr sz="600" spc="-5" dirty="0">
                <a:latin typeface="Calibri"/>
                <a:cs typeface="Calibri"/>
              </a:rPr>
              <a:t>Transit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Routes </a:t>
            </a:r>
            <a:r>
              <a:rPr sz="600" dirty="0">
                <a:latin typeface="Calibri"/>
                <a:cs typeface="Calibri"/>
              </a:rPr>
              <a:t>&amp; </a:t>
            </a:r>
            <a:r>
              <a:rPr sz="600" spc="-5" dirty="0">
                <a:latin typeface="Calibri"/>
                <a:cs typeface="Calibri"/>
              </a:rPr>
              <a:t>ROZs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deconflicted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with</a:t>
            </a:r>
            <a:r>
              <a:rPr sz="600" spc="-1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RW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</a:t>
            </a:r>
            <a:r>
              <a:rPr sz="600" spc="-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CAS</a:t>
            </a:r>
            <a:endParaRPr sz="600">
              <a:latin typeface="Calibri"/>
              <a:cs typeface="Calibri"/>
            </a:endParaRPr>
          </a:p>
          <a:p>
            <a:pPr marL="12700" marR="156845">
              <a:lnSpc>
                <a:spcPct val="100000"/>
              </a:lnSpc>
            </a:pPr>
            <a:r>
              <a:rPr sz="600" b="1" spc="-5" dirty="0">
                <a:latin typeface="Calibri"/>
                <a:cs typeface="Calibri"/>
              </a:rPr>
              <a:t>4.</a:t>
            </a:r>
            <a:r>
              <a:rPr sz="600" b="1" spc="1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Verify Radar</a:t>
            </a:r>
            <a:r>
              <a:rPr sz="600" b="1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Zones</a:t>
            </a:r>
            <a:r>
              <a:rPr sz="600" b="1" spc="10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support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responsive</a:t>
            </a:r>
            <a:r>
              <a:rPr sz="600" b="1" spc="10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Counterfire </a:t>
            </a:r>
            <a:r>
              <a:rPr sz="600" b="1" spc="-12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(CFFZ)</a:t>
            </a:r>
            <a:r>
              <a:rPr sz="600" b="1" dirty="0">
                <a:latin typeface="Calibri"/>
                <a:cs typeface="Calibri"/>
              </a:rPr>
              <a:t> &amp;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protection</a:t>
            </a:r>
            <a:r>
              <a:rPr sz="600" b="1" spc="20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of</a:t>
            </a:r>
            <a:r>
              <a:rPr sz="600" b="1" spc="-5" dirty="0">
                <a:latin typeface="Calibri"/>
                <a:cs typeface="Calibri"/>
              </a:rPr>
              <a:t> critical</a:t>
            </a:r>
            <a:r>
              <a:rPr sz="600" b="1" spc="1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assets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(CFZ </a:t>
            </a:r>
            <a:r>
              <a:rPr sz="600" b="1" dirty="0">
                <a:latin typeface="Calibri"/>
                <a:cs typeface="Calibri"/>
              </a:rPr>
              <a:t>&amp;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CZ)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012563" y="5362194"/>
            <a:ext cx="18453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9385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Calibri"/>
                <a:cs typeface="Calibri"/>
              </a:rPr>
              <a:t>5.</a:t>
            </a:r>
            <a:r>
              <a:rPr sz="600" b="1" spc="1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Ensure</a:t>
            </a:r>
            <a:r>
              <a:rPr sz="600" b="1" spc="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Target Synch</a:t>
            </a:r>
            <a:r>
              <a:rPr sz="600" b="1" spc="10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Matrix</a:t>
            </a:r>
            <a:r>
              <a:rPr sz="600" b="1" spc="10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is</a:t>
            </a:r>
            <a:r>
              <a:rPr sz="600" b="1" spc="10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integrated</a:t>
            </a:r>
            <a:r>
              <a:rPr sz="600" b="1" spc="20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with</a:t>
            </a:r>
            <a:r>
              <a:rPr sz="600" b="1" spc="2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the </a:t>
            </a:r>
            <a:r>
              <a:rPr sz="600" b="1" spc="-125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scheme</a:t>
            </a:r>
            <a:r>
              <a:rPr sz="600" b="1" spc="-15" dirty="0">
                <a:latin typeface="Calibri"/>
                <a:cs typeface="Calibri"/>
              </a:rPr>
              <a:t> </a:t>
            </a:r>
            <a:r>
              <a:rPr sz="600" b="1" dirty="0">
                <a:latin typeface="Calibri"/>
                <a:cs typeface="Calibri"/>
              </a:rPr>
              <a:t>of mnvr &amp; </a:t>
            </a:r>
            <a:r>
              <a:rPr sz="600" b="1" spc="-5" dirty="0">
                <a:latin typeface="Calibri"/>
                <a:cs typeface="Calibri"/>
              </a:rPr>
              <a:t>BCT Collection</a:t>
            </a:r>
            <a:r>
              <a:rPr sz="600" b="1" spc="30" dirty="0">
                <a:latin typeface="Calibri"/>
                <a:cs typeface="Calibri"/>
              </a:rPr>
              <a:t> </a:t>
            </a:r>
            <a:r>
              <a:rPr sz="600" b="1" spc="-5" dirty="0">
                <a:latin typeface="Calibri"/>
                <a:cs typeface="Calibri"/>
              </a:rPr>
              <a:t>Plan</a:t>
            </a:r>
            <a:endParaRPr sz="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72390" algn="l"/>
              </a:tabLst>
            </a:pPr>
            <a:r>
              <a:rPr sz="600" spc="-5" dirty="0">
                <a:latin typeface="Calibri"/>
                <a:cs typeface="Calibri"/>
              </a:rPr>
              <a:t>Verify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the BCT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Intell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Collection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Plan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(Collection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Manager) </a:t>
            </a:r>
            <a:r>
              <a:rPr sz="600" spc="-1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pairs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the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HPTs-NAIs-Sensor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(collection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platform)-Shooter 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over time per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phase</a:t>
            </a:r>
            <a:endParaRPr sz="600">
              <a:latin typeface="Calibri"/>
              <a:cs typeface="Calibri"/>
            </a:endParaRPr>
          </a:p>
          <a:p>
            <a:pPr marL="12700" marR="36830">
              <a:lnSpc>
                <a:spcPct val="100000"/>
              </a:lnSpc>
              <a:buChar char="-"/>
              <a:tabLst>
                <a:tab pos="72390" algn="l"/>
              </a:tabLst>
            </a:pPr>
            <a:r>
              <a:rPr sz="600" spc="-5" dirty="0">
                <a:latin typeface="Calibri"/>
                <a:cs typeface="Calibri"/>
              </a:rPr>
              <a:t>Ensure the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appropriate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SHOOTERs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(Arty,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CAS,</a:t>
            </a:r>
            <a:r>
              <a:rPr sz="600" spc="-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AVN,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EW) </a:t>
            </a:r>
            <a:r>
              <a:rPr sz="600" spc="-1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are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available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over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time per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phase</a:t>
            </a:r>
            <a:endParaRPr sz="600">
              <a:latin typeface="Calibri"/>
              <a:cs typeface="Calibri"/>
            </a:endParaRPr>
          </a:p>
          <a:p>
            <a:pPr marL="12700" marR="186690">
              <a:lnSpc>
                <a:spcPct val="100000"/>
              </a:lnSpc>
              <a:buChar char="-"/>
              <a:tabLst>
                <a:tab pos="72390" algn="l"/>
              </a:tabLst>
            </a:pPr>
            <a:r>
              <a:rPr sz="600" spc="-5" dirty="0">
                <a:latin typeface="Calibri"/>
                <a:cs typeface="Calibri"/>
              </a:rPr>
              <a:t>Confirm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submission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 </a:t>
            </a:r>
            <a:r>
              <a:rPr sz="600" spc="-5" dirty="0">
                <a:latin typeface="Calibri"/>
                <a:cs typeface="Calibri"/>
              </a:rPr>
              <a:t>approval/disapproval</a:t>
            </a:r>
            <a:r>
              <a:rPr sz="600" spc="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of EAB </a:t>
            </a:r>
            <a:r>
              <a:rPr sz="600" spc="-12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Collection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</a:t>
            </a:r>
            <a:r>
              <a:rPr sz="600" spc="-5" dirty="0">
                <a:latin typeface="Calibri"/>
                <a:cs typeface="Calibri"/>
              </a:rPr>
              <a:t> Fires</a:t>
            </a:r>
            <a:r>
              <a:rPr sz="600" spc="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Platforms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045197" y="2412238"/>
            <a:ext cx="1065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9055">
              <a:lnSpc>
                <a:spcPct val="100000"/>
              </a:lnSpc>
              <a:spcBef>
                <a:spcPts val="100"/>
              </a:spcBef>
            </a:pP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FSCOORD/BCT FSO 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COA </a:t>
            </a:r>
            <a:r>
              <a:rPr sz="600" b="1" spc="5" dirty="0">
                <a:latin typeface="Arial"/>
                <a:cs typeface="Arial"/>
              </a:rPr>
              <a:t> 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COMPARISON</a:t>
            </a:r>
            <a:r>
              <a:rPr sz="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&amp;</a:t>
            </a:r>
            <a:r>
              <a:rPr sz="6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APPROVAL</a:t>
            </a:r>
            <a:endParaRPr sz="6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958330" y="2686558"/>
            <a:ext cx="12090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02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1. </a:t>
            </a:r>
            <a:r>
              <a:rPr sz="600" b="1" spc="-5" dirty="0">
                <a:latin typeface="Arial"/>
                <a:cs typeface="Arial"/>
              </a:rPr>
              <a:t>Compare </a:t>
            </a:r>
            <a:r>
              <a:rPr sz="600" b="1" dirty="0">
                <a:latin typeface="Arial"/>
                <a:cs typeface="Arial"/>
              </a:rPr>
              <a:t>each COA </a:t>
            </a:r>
            <a:r>
              <a:rPr sz="600" b="1" spc="-5" dirty="0">
                <a:latin typeface="Arial"/>
                <a:cs typeface="Arial"/>
              </a:rPr>
              <a:t>against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the execution </a:t>
            </a:r>
            <a:r>
              <a:rPr sz="600" b="1" dirty="0">
                <a:latin typeface="Arial"/>
                <a:cs typeface="Arial"/>
              </a:rPr>
              <a:t>of </a:t>
            </a:r>
            <a:r>
              <a:rPr sz="600" b="1" spc="-5" dirty="0">
                <a:latin typeface="Arial"/>
                <a:cs typeface="Arial"/>
              </a:rPr>
              <a:t>&amp; risk </a:t>
            </a:r>
            <a:r>
              <a:rPr sz="600" b="1" dirty="0">
                <a:latin typeface="Arial"/>
                <a:cs typeface="Arial"/>
              </a:rPr>
              <a:t>of </a:t>
            </a:r>
            <a:r>
              <a:rPr sz="600" b="1" spc="-5" dirty="0">
                <a:latin typeface="Arial"/>
                <a:cs typeface="Arial"/>
              </a:rPr>
              <a:t>failure </a:t>
            </a:r>
            <a:r>
              <a:rPr sz="600" b="1" spc="-16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to:</a:t>
            </a:r>
            <a:endParaRPr sz="600">
              <a:latin typeface="Arial"/>
              <a:cs typeface="Arial"/>
            </a:endParaRPr>
          </a:p>
          <a:p>
            <a:pPr marL="12700" marR="97155" indent="20955">
              <a:lnSpc>
                <a:spcPct val="100000"/>
              </a:lnSpc>
              <a:buChar char="-"/>
              <a:tabLst>
                <a:tab pos="80010" algn="l"/>
              </a:tabLst>
            </a:pPr>
            <a:r>
              <a:rPr sz="600" dirty="0">
                <a:latin typeface="Arial"/>
                <a:cs typeface="Arial"/>
              </a:rPr>
              <a:t>Collection</a:t>
            </a:r>
            <a:r>
              <a:rPr sz="600" spc="-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&amp;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Attack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of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the</a:t>
            </a:r>
            <a:r>
              <a:rPr sz="600" spc="-5" dirty="0">
                <a:latin typeface="Arial"/>
                <a:cs typeface="Arial"/>
              </a:rPr>
              <a:t> BCT </a:t>
            </a:r>
            <a:r>
              <a:rPr sz="600" spc="-15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CDR’s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HPTL</a:t>
            </a:r>
            <a:endParaRPr sz="600">
              <a:latin typeface="Arial"/>
              <a:cs typeface="Arial"/>
            </a:endParaRPr>
          </a:p>
          <a:p>
            <a:pPr marL="12700" marR="5080" indent="20955">
              <a:lnSpc>
                <a:spcPct val="100000"/>
              </a:lnSpc>
              <a:buChar char="-"/>
              <a:tabLst>
                <a:tab pos="80010" algn="l"/>
              </a:tabLst>
            </a:pPr>
            <a:r>
              <a:rPr sz="600" spc="-5" dirty="0">
                <a:latin typeface="Arial"/>
                <a:cs typeface="Arial"/>
              </a:rPr>
              <a:t>E</a:t>
            </a:r>
            <a:r>
              <a:rPr sz="600" spc="-15" dirty="0">
                <a:latin typeface="Arial"/>
                <a:cs typeface="Arial"/>
              </a:rPr>
              <a:t>x</a:t>
            </a:r>
            <a:r>
              <a:rPr sz="600" spc="-5" dirty="0">
                <a:latin typeface="Arial"/>
                <a:cs typeface="Arial"/>
              </a:rPr>
              <a:t>e</a:t>
            </a:r>
            <a:r>
              <a:rPr sz="600" dirty="0">
                <a:latin typeface="Arial"/>
                <a:cs typeface="Arial"/>
              </a:rPr>
              <a:t>cute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</a:t>
            </a:r>
            <a:r>
              <a:rPr sz="600" spc="5" dirty="0">
                <a:latin typeface="Arial"/>
                <a:cs typeface="Arial"/>
              </a:rPr>
              <a:t>ir</a:t>
            </a:r>
            <a:r>
              <a:rPr sz="600" dirty="0">
                <a:latin typeface="Arial"/>
                <a:cs typeface="Arial"/>
              </a:rPr>
              <a:t>-to-surface</a:t>
            </a:r>
            <a:r>
              <a:rPr sz="600" spc="-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&amp;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surfac</a:t>
            </a:r>
            <a:r>
              <a:rPr sz="600" spc="5" dirty="0">
                <a:latin typeface="Arial"/>
                <a:cs typeface="Arial"/>
              </a:rPr>
              <a:t>e</a:t>
            </a:r>
            <a:r>
              <a:rPr sz="600" dirty="0">
                <a:latin typeface="Arial"/>
                <a:cs typeface="Arial"/>
              </a:rPr>
              <a:t>-  to-surface</a:t>
            </a:r>
            <a:r>
              <a:rPr sz="600" spc="-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fires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simultaneously</a:t>
            </a:r>
            <a:endParaRPr sz="600">
              <a:latin typeface="Arial"/>
              <a:cs typeface="Arial"/>
            </a:endParaRPr>
          </a:p>
          <a:p>
            <a:pPr marL="12700" marR="130810">
              <a:lnSpc>
                <a:spcPct val="100000"/>
              </a:lnSpc>
              <a:buChar char="-"/>
              <a:tabLst>
                <a:tab pos="80010" algn="l"/>
              </a:tabLst>
            </a:pPr>
            <a:r>
              <a:rPr sz="600" dirty="0">
                <a:latin typeface="Arial"/>
                <a:cs typeface="Arial"/>
              </a:rPr>
              <a:t>Rapidly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clear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air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&amp;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ground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for </a:t>
            </a:r>
            <a:r>
              <a:rPr sz="600" spc="-15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Joint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and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Army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fires</a:t>
            </a:r>
            <a:endParaRPr sz="600">
              <a:latin typeface="Arial"/>
              <a:cs typeface="Arial"/>
            </a:endParaRPr>
          </a:p>
          <a:p>
            <a:pPr marL="79375" indent="-67310">
              <a:lnSpc>
                <a:spcPct val="100000"/>
              </a:lnSpc>
              <a:buChar char="-"/>
              <a:tabLst>
                <a:tab pos="80010" algn="l"/>
              </a:tabLst>
            </a:pPr>
            <a:r>
              <a:rPr sz="600" spc="-5" dirty="0">
                <a:latin typeface="Arial"/>
                <a:cs typeface="Arial"/>
              </a:rPr>
              <a:t>Execute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Counterfire</a:t>
            </a:r>
            <a:endParaRPr sz="600">
              <a:latin typeface="Arial"/>
              <a:cs typeface="Arial"/>
            </a:endParaRPr>
          </a:p>
          <a:p>
            <a:pPr marL="79375" indent="-67310">
              <a:lnSpc>
                <a:spcPct val="100000"/>
              </a:lnSpc>
              <a:buChar char="-"/>
              <a:tabLst>
                <a:tab pos="80010" algn="l"/>
              </a:tabLst>
            </a:pPr>
            <a:r>
              <a:rPr sz="600" spc="-5" dirty="0">
                <a:latin typeface="Arial"/>
                <a:cs typeface="Arial"/>
              </a:rPr>
              <a:t>Mass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fires</a:t>
            </a:r>
            <a:endParaRPr sz="600">
              <a:latin typeface="Arial"/>
              <a:cs typeface="Arial"/>
            </a:endParaRPr>
          </a:p>
          <a:p>
            <a:pPr marL="79375" indent="-67310">
              <a:lnSpc>
                <a:spcPct val="100000"/>
              </a:lnSpc>
              <a:buChar char="-"/>
              <a:tabLst>
                <a:tab pos="80010" algn="l"/>
              </a:tabLst>
            </a:pPr>
            <a:r>
              <a:rPr sz="600" dirty="0">
                <a:latin typeface="Arial"/>
                <a:cs typeface="Arial"/>
              </a:rPr>
              <a:t>Integration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of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EW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Attack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&amp;</a:t>
            </a:r>
            <a:endParaRPr sz="6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987163" y="3807332"/>
            <a:ext cx="236156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libri"/>
                <a:cs typeface="Calibri"/>
              </a:rPr>
              <a:t>desired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effect</a:t>
            </a:r>
            <a:r>
              <a:rPr sz="600" spc="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in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JMEMs.</a:t>
            </a:r>
            <a:r>
              <a:rPr sz="600" spc="12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Communicate the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Fire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Order</a:t>
            </a:r>
            <a:r>
              <a:rPr sz="600" spc="3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to</a:t>
            </a:r>
            <a:r>
              <a:rPr sz="600" spc="-5" dirty="0">
                <a:latin typeface="Calibri"/>
                <a:cs typeface="Calibri"/>
              </a:rPr>
              <a:t> the</a:t>
            </a:r>
            <a:r>
              <a:rPr sz="600" spc="360" dirty="0">
                <a:latin typeface="Calibri"/>
                <a:cs typeface="Calibri"/>
              </a:rPr>
              <a:t> </a:t>
            </a:r>
            <a:r>
              <a:rPr sz="900" baseline="18518" dirty="0">
                <a:latin typeface="Arial"/>
                <a:cs typeface="Arial"/>
              </a:rPr>
              <a:t>Collection</a:t>
            </a:r>
            <a:endParaRPr sz="900" baseline="18518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958330" y="3875658"/>
            <a:ext cx="1177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-</a:t>
            </a:r>
            <a:r>
              <a:rPr sz="600" spc="14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Ability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to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execute </a:t>
            </a:r>
            <a:r>
              <a:rPr sz="600" dirty="0">
                <a:latin typeface="Arial"/>
                <a:cs typeface="Arial"/>
              </a:rPr>
              <a:t>all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targets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with </a:t>
            </a:r>
            <a:r>
              <a:rPr sz="600" spc="-15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the appropriate munition/quantity 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on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the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Attack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Guidance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Matrix</a:t>
            </a:r>
            <a:endParaRPr sz="6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958330" y="4241419"/>
            <a:ext cx="1201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Arial"/>
                <a:cs typeface="Arial"/>
              </a:rPr>
              <a:t>2. </a:t>
            </a:r>
            <a:r>
              <a:rPr sz="600" spc="-5" dirty="0">
                <a:latin typeface="Arial"/>
                <a:cs typeface="Arial"/>
              </a:rPr>
              <a:t>Complete </a:t>
            </a:r>
            <a:r>
              <a:rPr sz="600" dirty="0">
                <a:latin typeface="Arial"/>
                <a:cs typeface="Arial"/>
              </a:rPr>
              <a:t>FS </a:t>
            </a:r>
            <a:r>
              <a:rPr sz="600" spc="-5" dirty="0">
                <a:latin typeface="Arial"/>
                <a:cs typeface="Arial"/>
              </a:rPr>
              <a:t>Products </a:t>
            </a:r>
            <a:r>
              <a:rPr sz="600" dirty="0">
                <a:latin typeface="Arial"/>
                <a:cs typeface="Arial"/>
              </a:rPr>
              <a:t>for 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distribution</a:t>
            </a:r>
            <a:r>
              <a:rPr sz="600" spc="-4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in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WARNO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#3.</a:t>
            </a:r>
            <a:r>
              <a:rPr sz="600" spc="155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IF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5" dirty="0">
                <a:latin typeface="Arial"/>
                <a:cs typeface="Arial"/>
              </a:rPr>
              <a:t>THE</a:t>
            </a:r>
            <a:endParaRPr sz="6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039233" y="4447413"/>
            <a:ext cx="309753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latin typeface="Calibri"/>
                <a:cs typeface="Calibri"/>
              </a:rPr>
              <a:t>-</a:t>
            </a:r>
            <a:r>
              <a:rPr sz="600" spc="14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Calculate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GTL</a:t>
            </a:r>
            <a:r>
              <a:rPr sz="600" spc="-2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MAX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ORD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for</a:t>
            </a:r>
            <a:r>
              <a:rPr sz="600" dirty="0">
                <a:latin typeface="Calibri"/>
                <a:cs typeface="Calibri"/>
              </a:rPr>
              <a:t> every</a:t>
            </a:r>
            <a:r>
              <a:rPr sz="600" spc="10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target</a:t>
            </a:r>
            <a:r>
              <a:rPr sz="600" spc="15" dirty="0">
                <a:latin typeface="Calibri"/>
                <a:cs typeface="Calibri"/>
              </a:rPr>
              <a:t> </a:t>
            </a:r>
            <a:r>
              <a:rPr sz="600" dirty="0">
                <a:latin typeface="Calibri"/>
                <a:cs typeface="Calibri"/>
              </a:rPr>
              <a:t>&amp;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Call</a:t>
            </a:r>
            <a:r>
              <a:rPr sz="600" dirty="0">
                <a:latin typeface="Calibri"/>
                <a:cs typeface="Calibri"/>
              </a:rPr>
              <a:t> </a:t>
            </a:r>
            <a:r>
              <a:rPr sz="600" spc="-5" dirty="0">
                <a:latin typeface="Calibri"/>
                <a:cs typeface="Calibri"/>
              </a:rPr>
              <a:t>For</a:t>
            </a:r>
            <a:r>
              <a:rPr sz="600" spc="5" dirty="0">
                <a:latin typeface="Calibri"/>
                <a:cs typeface="Calibri"/>
              </a:rPr>
              <a:t> </a:t>
            </a:r>
            <a:r>
              <a:rPr sz="600" spc="-10" dirty="0">
                <a:latin typeface="Calibri"/>
                <a:cs typeface="Calibri"/>
              </a:rPr>
              <a:t>Fire</a:t>
            </a:r>
            <a:r>
              <a:rPr sz="600" spc="135" dirty="0">
                <a:latin typeface="Calibri"/>
                <a:cs typeface="Calibri"/>
              </a:rPr>
              <a:t>  </a:t>
            </a:r>
            <a:r>
              <a:rPr sz="900" b="1" spc="-7" baseline="18518" dirty="0">
                <a:latin typeface="Arial"/>
                <a:cs typeface="Arial"/>
              </a:rPr>
              <a:t>BCT</a:t>
            </a:r>
            <a:r>
              <a:rPr sz="900" b="1" spc="7" baseline="18518" dirty="0">
                <a:latin typeface="Arial"/>
                <a:cs typeface="Arial"/>
              </a:rPr>
              <a:t> </a:t>
            </a:r>
            <a:r>
              <a:rPr sz="900" b="1" spc="-7" baseline="18518" dirty="0">
                <a:latin typeface="Arial"/>
                <a:cs typeface="Arial"/>
              </a:rPr>
              <a:t>DOES</a:t>
            </a:r>
            <a:r>
              <a:rPr sz="900" b="1" baseline="18518" dirty="0">
                <a:latin typeface="Arial"/>
                <a:cs typeface="Arial"/>
              </a:rPr>
              <a:t> NOT</a:t>
            </a:r>
            <a:r>
              <a:rPr sz="900" b="1" spc="-7" baseline="18518" dirty="0">
                <a:latin typeface="Arial"/>
                <a:cs typeface="Arial"/>
              </a:rPr>
              <a:t> DISTRIBUTE</a:t>
            </a:r>
            <a:r>
              <a:rPr sz="900" b="1" spc="-22" baseline="18518" dirty="0">
                <a:latin typeface="Arial"/>
                <a:cs typeface="Arial"/>
              </a:rPr>
              <a:t> </a:t>
            </a:r>
            <a:r>
              <a:rPr sz="900" b="1" spc="-7" baseline="18518" dirty="0">
                <a:latin typeface="Arial"/>
                <a:cs typeface="Arial"/>
              </a:rPr>
              <a:t>A</a:t>
            </a:r>
            <a:endParaRPr sz="900" baseline="18518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958330" y="4515739"/>
            <a:ext cx="11823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Arial"/>
                <a:cs typeface="Arial"/>
              </a:rPr>
              <a:t>WARNO </a:t>
            </a:r>
            <a:r>
              <a:rPr sz="600" b="1" dirty="0">
                <a:latin typeface="Arial"/>
                <a:cs typeface="Arial"/>
              </a:rPr>
              <a:t>#3, THEN </a:t>
            </a:r>
            <a:r>
              <a:rPr sz="600" b="1" spc="5" dirty="0">
                <a:latin typeface="Arial"/>
                <a:cs typeface="Arial"/>
              </a:rPr>
              <a:t>THE </a:t>
            </a:r>
            <a:r>
              <a:rPr sz="600" b="1" spc="-5" dirty="0">
                <a:latin typeface="Arial"/>
                <a:cs typeface="Arial"/>
              </a:rPr>
              <a:t>BCT </a:t>
            </a:r>
            <a:r>
              <a:rPr sz="600" b="1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FIRES CELL MUST DISTRIBUTE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spc="5" dirty="0">
                <a:latin typeface="Arial"/>
                <a:cs typeface="Arial"/>
              </a:rPr>
              <a:t>THE </a:t>
            </a:r>
            <a:r>
              <a:rPr sz="600" b="1" spc="-10" dirty="0">
                <a:latin typeface="Arial"/>
                <a:cs typeface="Arial"/>
              </a:rPr>
              <a:t>ANNEX </a:t>
            </a:r>
            <a:r>
              <a:rPr sz="600" b="1" spc="-5" dirty="0">
                <a:latin typeface="Arial"/>
                <a:cs typeface="Arial"/>
              </a:rPr>
              <a:t>D UPON </a:t>
            </a:r>
            <a:r>
              <a:rPr sz="600" b="1" dirty="0">
                <a:latin typeface="Arial"/>
                <a:cs typeface="Arial"/>
              </a:rPr>
              <a:t>COA </a:t>
            </a:r>
            <a:r>
              <a:rPr sz="600" b="1" spc="5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APPROVAL</a:t>
            </a:r>
            <a:endParaRPr sz="6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115439" y="2511044"/>
            <a:ext cx="74676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MISSION</a:t>
            </a:r>
            <a:r>
              <a:rPr sz="6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ANALYSIS</a:t>
            </a:r>
            <a:endParaRPr sz="6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725295" y="2675890"/>
            <a:ext cx="1526540" cy="39401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600" b="1" spc="-5" dirty="0">
                <a:latin typeface="Arial"/>
                <a:cs typeface="Arial"/>
              </a:rPr>
              <a:t>Higher</a:t>
            </a:r>
            <a:r>
              <a:rPr sz="600" b="1" spc="-2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HQ’s</a:t>
            </a:r>
            <a:r>
              <a:rPr sz="600" b="1" spc="-2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Order</a:t>
            </a:r>
            <a:r>
              <a:rPr sz="600" b="1" spc="-2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Analysis</a:t>
            </a:r>
            <a:endParaRPr sz="600">
              <a:latin typeface="Arial"/>
              <a:cs typeface="Arial"/>
            </a:endParaRPr>
          </a:p>
          <a:p>
            <a:pPr marL="12700" marR="157480" indent="103505">
              <a:lnSpc>
                <a:spcPct val="100000"/>
              </a:lnSpc>
              <a:spcBef>
                <a:spcPts val="145"/>
              </a:spcBef>
              <a:buChar char="-"/>
              <a:tabLst>
                <a:tab pos="162560" algn="l"/>
              </a:tabLst>
            </a:pPr>
            <a:r>
              <a:rPr sz="600" spc="-5" dirty="0">
                <a:latin typeface="Arial"/>
                <a:cs typeface="Arial"/>
              </a:rPr>
              <a:t>Determine what FSTs are </a:t>
            </a:r>
            <a:r>
              <a:rPr sz="600" dirty="0">
                <a:latin typeface="Arial"/>
                <a:cs typeface="Arial"/>
              </a:rPr>
              <a:t>tasked to </a:t>
            </a:r>
            <a:r>
              <a:rPr sz="600" spc="-15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your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unit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from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higher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Annex</a:t>
            </a:r>
            <a:r>
              <a:rPr sz="600" dirty="0">
                <a:latin typeface="Arial"/>
                <a:cs typeface="Arial"/>
              </a:rPr>
              <a:t> D.</a:t>
            </a:r>
            <a:endParaRPr sz="600">
              <a:latin typeface="Arial"/>
              <a:cs typeface="Arial"/>
            </a:endParaRPr>
          </a:p>
          <a:p>
            <a:pPr marL="161925" indent="-46355">
              <a:lnSpc>
                <a:spcPct val="100000"/>
              </a:lnSpc>
              <a:spcBef>
                <a:spcPts val="145"/>
              </a:spcBef>
              <a:buChar char="-"/>
              <a:tabLst>
                <a:tab pos="162560" algn="l"/>
              </a:tabLst>
            </a:pPr>
            <a:r>
              <a:rPr sz="600" dirty="0">
                <a:latin typeface="Arial"/>
                <a:cs typeface="Arial"/>
              </a:rPr>
              <a:t>Display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FSCMs </a:t>
            </a:r>
            <a:r>
              <a:rPr sz="600" dirty="0">
                <a:latin typeface="Arial"/>
                <a:cs typeface="Arial"/>
              </a:rPr>
              <a:t>in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AO and</a:t>
            </a:r>
            <a:r>
              <a:rPr sz="600" dirty="0">
                <a:latin typeface="Arial"/>
                <a:cs typeface="Arial"/>
              </a:rPr>
              <a:t> report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impact</a:t>
            </a:r>
            <a:endParaRPr sz="600">
              <a:latin typeface="Arial"/>
              <a:cs typeface="Arial"/>
            </a:endParaRPr>
          </a:p>
          <a:p>
            <a:pPr marL="12700" marR="148590" indent="103505">
              <a:lnSpc>
                <a:spcPct val="100000"/>
              </a:lnSpc>
              <a:spcBef>
                <a:spcPts val="145"/>
              </a:spcBef>
              <a:buChar char="-"/>
              <a:tabLst>
                <a:tab pos="162560" algn="l"/>
              </a:tabLst>
            </a:pPr>
            <a:r>
              <a:rPr sz="600" dirty="0">
                <a:latin typeface="Arial"/>
                <a:cs typeface="Arial"/>
              </a:rPr>
              <a:t>Analyze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HPTs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that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are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present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in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or </a:t>
            </a:r>
            <a:r>
              <a:rPr sz="600" spc="-15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effect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your </a:t>
            </a:r>
            <a:r>
              <a:rPr sz="600" spc="-5" dirty="0">
                <a:latin typeface="Arial"/>
                <a:cs typeface="Arial"/>
              </a:rPr>
              <a:t>AO</a:t>
            </a:r>
            <a:endParaRPr sz="600">
              <a:latin typeface="Arial"/>
              <a:cs typeface="Arial"/>
            </a:endParaRPr>
          </a:p>
          <a:p>
            <a:pPr marL="161925" indent="-46355">
              <a:lnSpc>
                <a:spcPct val="100000"/>
              </a:lnSpc>
              <a:spcBef>
                <a:spcPts val="145"/>
              </a:spcBef>
              <a:buChar char="-"/>
              <a:tabLst>
                <a:tab pos="162560" algn="l"/>
              </a:tabLst>
            </a:pPr>
            <a:r>
              <a:rPr sz="600" dirty="0">
                <a:latin typeface="Arial"/>
                <a:cs typeface="Arial"/>
              </a:rPr>
              <a:t>List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EAB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assets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available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for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request</a:t>
            </a:r>
            <a:endParaRPr sz="600">
              <a:latin typeface="Arial"/>
              <a:cs typeface="Arial"/>
            </a:endParaRPr>
          </a:p>
          <a:p>
            <a:pPr marL="161925" indent="-46355">
              <a:lnSpc>
                <a:spcPct val="100000"/>
              </a:lnSpc>
              <a:spcBef>
                <a:spcPts val="140"/>
              </a:spcBef>
              <a:buChar char="-"/>
              <a:tabLst>
                <a:tab pos="162560" algn="l"/>
              </a:tabLst>
            </a:pPr>
            <a:r>
              <a:rPr sz="600" dirty="0">
                <a:latin typeface="Arial"/>
                <a:cs typeface="Arial"/>
              </a:rPr>
              <a:t>List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EAB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allocated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to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your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unit</a:t>
            </a:r>
            <a:endParaRPr sz="600">
              <a:latin typeface="Arial"/>
              <a:cs typeface="Arial"/>
            </a:endParaRPr>
          </a:p>
          <a:p>
            <a:pPr marL="12700" marR="310515" indent="103505">
              <a:lnSpc>
                <a:spcPct val="100000"/>
              </a:lnSpc>
              <a:spcBef>
                <a:spcPts val="145"/>
              </a:spcBef>
              <a:buChar char="-"/>
              <a:tabLst>
                <a:tab pos="162560" algn="l"/>
              </a:tabLst>
            </a:pPr>
            <a:r>
              <a:rPr sz="600" spc="-5" dirty="0">
                <a:latin typeface="Arial"/>
                <a:cs typeface="Arial"/>
              </a:rPr>
              <a:t>Understand ROE, </a:t>
            </a:r>
            <a:r>
              <a:rPr sz="600" dirty="0">
                <a:latin typeface="Arial"/>
                <a:cs typeface="Arial"/>
              </a:rPr>
              <a:t>Restrictions, </a:t>
            </a:r>
            <a:r>
              <a:rPr sz="600" spc="-15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Constraints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00" b="1" spc="-5" dirty="0">
                <a:latin typeface="Arial"/>
                <a:cs typeface="Arial"/>
              </a:rPr>
              <a:t>Provide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FS</a:t>
            </a:r>
            <a:r>
              <a:rPr sz="600" b="1" spc="-2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input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to</a:t>
            </a:r>
            <a:r>
              <a:rPr sz="600" b="1" spc="-2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IPB</a:t>
            </a:r>
            <a:endParaRPr sz="600">
              <a:latin typeface="Arial"/>
              <a:cs typeface="Arial"/>
            </a:endParaRPr>
          </a:p>
          <a:p>
            <a:pPr marL="182880" indent="-67310">
              <a:lnSpc>
                <a:spcPct val="100000"/>
              </a:lnSpc>
              <a:spcBef>
                <a:spcPts val="145"/>
              </a:spcBef>
              <a:buChar char="-"/>
              <a:tabLst>
                <a:tab pos="183515" algn="l"/>
              </a:tabLst>
            </a:pPr>
            <a:r>
              <a:rPr sz="600" dirty="0">
                <a:latin typeface="Arial"/>
                <a:cs typeface="Arial"/>
              </a:rPr>
              <a:t>Display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Enemy</a:t>
            </a:r>
            <a:r>
              <a:rPr sz="600" dirty="0">
                <a:latin typeface="Arial"/>
                <a:cs typeface="Arial"/>
              </a:rPr>
              <a:t> likely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PAAs/POOs</a:t>
            </a:r>
            <a:endParaRPr sz="600">
              <a:latin typeface="Arial"/>
              <a:cs typeface="Arial"/>
            </a:endParaRPr>
          </a:p>
          <a:p>
            <a:pPr marL="12700" marR="66040" indent="103505">
              <a:lnSpc>
                <a:spcPct val="100000"/>
              </a:lnSpc>
              <a:spcBef>
                <a:spcPts val="145"/>
              </a:spcBef>
              <a:buChar char="-"/>
              <a:tabLst>
                <a:tab pos="162560" algn="l"/>
              </a:tabLst>
            </a:pPr>
            <a:r>
              <a:rPr sz="600" spc="-5" dirty="0">
                <a:latin typeface="Arial"/>
                <a:cs typeface="Arial"/>
              </a:rPr>
              <a:t>Impact </a:t>
            </a:r>
            <a:r>
              <a:rPr sz="600" dirty="0">
                <a:latin typeface="Arial"/>
                <a:cs typeface="Arial"/>
              </a:rPr>
              <a:t>of terrain </a:t>
            </a:r>
            <a:r>
              <a:rPr sz="600" spc="-5" dirty="0">
                <a:latin typeface="Arial"/>
                <a:cs typeface="Arial"/>
              </a:rPr>
              <a:t>and weather on </a:t>
            </a:r>
            <a:r>
              <a:rPr sz="600" dirty="0">
                <a:latin typeface="Arial"/>
                <a:cs typeface="Arial"/>
              </a:rPr>
              <a:t>Fires </a:t>
            </a:r>
            <a:r>
              <a:rPr sz="600" spc="-155" dirty="0">
                <a:latin typeface="Arial"/>
                <a:cs typeface="Arial"/>
              </a:rPr>
              <a:t> </a:t>
            </a:r>
            <a:r>
              <a:rPr sz="600" spc="30" dirty="0">
                <a:latin typeface="Arial"/>
                <a:cs typeface="Arial"/>
              </a:rPr>
              <a:t>W</a:t>
            </a:r>
            <a:r>
              <a:rPr sz="600" spc="-15" dirty="0">
                <a:latin typeface="Arial"/>
                <a:cs typeface="Arial"/>
              </a:rPr>
              <a:t>f</a:t>
            </a:r>
            <a:r>
              <a:rPr sz="600" dirty="0">
                <a:latin typeface="Arial"/>
                <a:cs typeface="Arial"/>
              </a:rPr>
              <a:t>F</a:t>
            </a:r>
            <a:r>
              <a:rPr sz="600" spc="-4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(Fr</a:t>
            </a:r>
            <a:r>
              <a:rPr sz="600" spc="5" dirty="0">
                <a:latin typeface="Arial"/>
                <a:cs typeface="Arial"/>
              </a:rPr>
              <a:t>i</a:t>
            </a:r>
            <a:r>
              <a:rPr sz="600" spc="-5" dirty="0">
                <a:latin typeface="Arial"/>
                <a:cs typeface="Arial"/>
              </a:rPr>
              <a:t>end</a:t>
            </a:r>
            <a:r>
              <a:rPr sz="600" spc="5" dirty="0">
                <a:latin typeface="Arial"/>
                <a:cs typeface="Arial"/>
              </a:rPr>
              <a:t>l</a:t>
            </a:r>
            <a:r>
              <a:rPr sz="600" dirty="0">
                <a:latin typeface="Arial"/>
                <a:cs typeface="Arial"/>
              </a:rPr>
              <a:t>y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&amp;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Ene</a:t>
            </a:r>
            <a:r>
              <a:rPr sz="600" spc="-20" dirty="0">
                <a:latin typeface="Arial"/>
                <a:cs typeface="Arial"/>
              </a:rPr>
              <a:t>m</a:t>
            </a:r>
            <a:r>
              <a:rPr sz="600" dirty="0">
                <a:latin typeface="Arial"/>
                <a:cs typeface="Arial"/>
              </a:rPr>
              <a:t>y)</a:t>
            </a:r>
            <a:endParaRPr sz="600">
              <a:latin typeface="Arial"/>
              <a:cs typeface="Arial"/>
            </a:endParaRPr>
          </a:p>
          <a:p>
            <a:pPr marL="12700" marR="373380">
              <a:lnSpc>
                <a:spcPct val="100000"/>
              </a:lnSpc>
              <a:spcBef>
                <a:spcPts val="145"/>
              </a:spcBef>
            </a:pPr>
            <a:r>
              <a:rPr sz="600" b="1" spc="-5" dirty="0">
                <a:latin typeface="Arial"/>
                <a:cs typeface="Arial"/>
              </a:rPr>
              <a:t>Analyze the state </a:t>
            </a:r>
            <a:r>
              <a:rPr sz="600" b="1" dirty="0">
                <a:latin typeface="Arial"/>
                <a:cs typeface="Arial"/>
              </a:rPr>
              <a:t>of FS </a:t>
            </a:r>
            <a:r>
              <a:rPr sz="600" b="1" spc="-10" dirty="0">
                <a:latin typeface="Arial"/>
                <a:cs typeface="Arial"/>
              </a:rPr>
              <a:t>running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estimates</a:t>
            </a:r>
            <a:endParaRPr sz="600">
              <a:latin typeface="Arial"/>
              <a:cs typeface="Arial"/>
            </a:endParaRPr>
          </a:p>
          <a:p>
            <a:pPr marL="12700" marR="8890" indent="103505">
              <a:lnSpc>
                <a:spcPct val="100000"/>
              </a:lnSpc>
              <a:spcBef>
                <a:spcPts val="145"/>
              </a:spcBef>
              <a:buChar char="-"/>
              <a:tabLst>
                <a:tab pos="162560" algn="l"/>
              </a:tabLst>
            </a:pPr>
            <a:r>
              <a:rPr sz="600" spc="-5" dirty="0">
                <a:latin typeface="Arial"/>
                <a:cs typeface="Arial"/>
              </a:rPr>
              <a:t>Determine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ammunition</a:t>
            </a:r>
            <a:r>
              <a:rPr sz="600" spc="3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requirements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for </a:t>
            </a:r>
            <a:r>
              <a:rPr sz="600" spc="-15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each </a:t>
            </a:r>
            <a:r>
              <a:rPr sz="600" dirty="0">
                <a:latin typeface="Arial"/>
                <a:cs typeface="Arial"/>
              </a:rPr>
              <a:t>FST</a:t>
            </a:r>
            <a:endParaRPr sz="600">
              <a:latin typeface="Arial"/>
              <a:cs typeface="Arial"/>
            </a:endParaRPr>
          </a:p>
          <a:p>
            <a:pPr marL="12700" marR="125095" indent="103505">
              <a:lnSpc>
                <a:spcPct val="100000"/>
              </a:lnSpc>
              <a:spcBef>
                <a:spcPts val="145"/>
              </a:spcBef>
              <a:buChar char="-"/>
              <a:tabLst>
                <a:tab pos="162560" algn="l"/>
              </a:tabLst>
            </a:pPr>
            <a:r>
              <a:rPr sz="600" dirty="0">
                <a:latin typeface="Arial"/>
                <a:cs typeface="Arial"/>
              </a:rPr>
              <a:t>Create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FS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Asset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range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arc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depiction </a:t>
            </a:r>
            <a:r>
              <a:rPr sz="600" spc="-15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and estimated Low </a:t>
            </a:r>
            <a:r>
              <a:rPr sz="600" dirty="0">
                <a:latin typeface="Arial"/>
                <a:cs typeface="Arial"/>
              </a:rPr>
              <a:t>Angle</a:t>
            </a:r>
            <a:r>
              <a:rPr sz="600" spc="-5" dirty="0">
                <a:latin typeface="Arial"/>
                <a:cs typeface="Arial"/>
              </a:rPr>
              <a:t> MAX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ORD</a:t>
            </a:r>
            <a:endParaRPr sz="600">
              <a:latin typeface="Arial"/>
              <a:cs typeface="Arial"/>
            </a:endParaRPr>
          </a:p>
          <a:p>
            <a:pPr marL="12700" marR="67310" indent="103505">
              <a:lnSpc>
                <a:spcPct val="100000"/>
              </a:lnSpc>
              <a:spcBef>
                <a:spcPts val="140"/>
              </a:spcBef>
              <a:buChar char="-"/>
              <a:tabLst>
                <a:tab pos="162560" algn="l"/>
              </a:tabLst>
            </a:pPr>
            <a:r>
              <a:rPr sz="600" dirty="0">
                <a:latin typeface="Arial"/>
                <a:cs typeface="Arial"/>
              </a:rPr>
              <a:t>Depict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anticipated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GTL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from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proposed </a:t>
            </a:r>
            <a:r>
              <a:rPr sz="600" spc="-15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PAAs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to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OBJs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or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Engagement</a:t>
            </a:r>
            <a:r>
              <a:rPr sz="600" spc="2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Areas</a:t>
            </a:r>
            <a:endParaRPr sz="600">
              <a:latin typeface="Arial"/>
              <a:cs typeface="Arial"/>
            </a:endParaRPr>
          </a:p>
          <a:p>
            <a:pPr marL="12700" marR="318770">
              <a:lnSpc>
                <a:spcPct val="100000"/>
              </a:lnSpc>
              <a:spcBef>
                <a:spcPts val="145"/>
              </a:spcBef>
            </a:pPr>
            <a:r>
              <a:rPr sz="600" b="1" spc="-5" dirty="0">
                <a:latin typeface="Arial"/>
                <a:cs typeface="Arial"/>
              </a:rPr>
              <a:t>Dete</a:t>
            </a:r>
            <a:r>
              <a:rPr sz="600" b="1" spc="-15" dirty="0">
                <a:latin typeface="Arial"/>
                <a:cs typeface="Arial"/>
              </a:rPr>
              <a:t>rm</a:t>
            </a:r>
            <a:r>
              <a:rPr sz="600" b="1" dirty="0">
                <a:latin typeface="Arial"/>
                <a:cs typeface="Arial"/>
              </a:rPr>
              <a:t>i</a:t>
            </a:r>
            <a:r>
              <a:rPr sz="600" b="1" spc="-10" dirty="0">
                <a:latin typeface="Arial"/>
                <a:cs typeface="Arial"/>
              </a:rPr>
              <a:t>n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spc="1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s</a:t>
            </a:r>
            <a:r>
              <a:rPr sz="600" b="1" dirty="0">
                <a:latin typeface="Arial"/>
                <a:cs typeface="Arial"/>
              </a:rPr>
              <a:t>p</a:t>
            </a:r>
            <a:r>
              <a:rPr sz="600" b="1" spc="-5" dirty="0">
                <a:latin typeface="Arial"/>
                <a:cs typeface="Arial"/>
              </a:rPr>
              <a:t>ec</a:t>
            </a:r>
            <a:r>
              <a:rPr sz="600" b="1" dirty="0">
                <a:latin typeface="Arial"/>
                <a:cs typeface="Arial"/>
              </a:rPr>
              <a:t>ified,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i</a:t>
            </a:r>
            <a:r>
              <a:rPr sz="600" b="1" spc="-5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pli</a:t>
            </a:r>
            <a:r>
              <a:rPr sz="600" b="1" spc="-5" dirty="0">
                <a:latin typeface="Arial"/>
                <a:cs typeface="Arial"/>
              </a:rPr>
              <a:t>e</a:t>
            </a:r>
            <a:r>
              <a:rPr sz="600" b="1" dirty="0">
                <a:latin typeface="Arial"/>
                <a:cs typeface="Arial"/>
              </a:rPr>
              <a:t>d</a:t>
            </a:r>
            <a:r>
              <a:rPr sz="600" b="1" spc="-20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a</a:t>
            </a:r>
            <a:r>
              <a:rPr sz="600" b="1" spc="-10" dirty="0">
                <a:latin typeface="Arial"/>
                <a:cs typeface="Arial"/>
              </a:rPr>
              <a:t>n</a:t>
            </a:r>
            <a:r>
              <a:rPr sz="600" b="1" dirty="0">
                <a:latin typeface="Arial"/>
                <a:cs typeface="Arial"/>
              </a:rPr>
              <a:t>d  </a:t>
            </a:r>
            <a:r>
              <a:rPr sz="600" b="1" spc="-5" dirty="0">
                <a:latin typeface="Arial"/>
                <a:cs typeface="Arial"/>
              </a:rPr>
              <a:t>essential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tasks</a:t>
            </a:r>
            <a:endParaRPr sz="600">
              <a:latin typeface="Arial"/>
              <a:cs typeface="Arial"/>
            </a:endParaRPr>
          </a:p>
          <a:p>
            <a:pPr marL="58419" indent="-45720">
              <a:lnSpc>
                <a:spcPct val="100000"/>
              </a:lnSpc>
              <a:spcBef>
                <a:spcPts val="145"/>
              </a:spcBef>
              <a:buChar char="-"/>
              <a:tabLst>
                <a:tab pos="58419" algn="l"/>
              </a:tabLst>
            </a:pPr>
            <a:r>
              <a:rPr sz="600" spc="-5" dirty="0">
                <a:latin typeface="Arial"/>
                <a:cs typeface="Arial"/>
              </a:rPr>
              <a:t>Determine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Fire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Support</a:t>
            </a:r>
            <a:r>
              <a:rPr sz="600" dirty="0">
                <a:latin typeface="Arial"/>
                <a:cs typeface="Arial"/>
              </a:rPr>
              <a:t> Task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&amp;</a:t>
            </a:r>
            <a:r>
              <a:rPr sz="600" spc="-5" dirty="0">
                <a:latin typeface="Arial"/>
                <a:cs typeface="Arial"/>
              </a:rPr>
              <a:t> Purpose</a:t>
            </a:r>
            <a:endParaRPr sz="600">
              <a:latin typeface="Arial"/>
              <a:cs typeface="Arial"/>
            </a:endParaRPr>
          </a:p>
          <a:p>
            <a:pPr marL="12700" marR="99695">
              <a:lnSpc>
                <a:spcPct val="100000"/>
              </a:lnSpc>
              <a:spcBef>
                <a:spcPts val="145"/>
              </a:spcBef>
              <a:buChar char="-"/>
              <a:tabLst>
                <a:tab pos="58419" algn="l"/>
              </a:tabLst>
            </a:pPr>
            <a:r>
              <a:rPr sz="600" dirty="0">
                <a:latin typeface="Arial"/>
                <a:cs typeface="Arial"/>
              </a:rPr>
              <a:t>Develop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High</a:t>
            </a:r>
            <a:r>
              <a:rPr sz="600" spc="-5" dirty="0">
                <a:latin typeface="Arial"/>
                <a:cs typeface="Arial"/>
              </a:rPr>
              <a:t> Payoff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Target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List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for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BCT </a:t>
            </a:r>
            <a:r>
              <a:rPr sz="600" spc="-15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CDR </a:t>
            </a:r>
            <a:r>
              <a:rPr sz="600" dirty="0">
                <a:latin typeface="Arial"/>
                <a:cs typeface="Arial"/>
              </a:rPr>
              <a:t>(nest this effort </a:t>
            </a:r>
            <a:r>
              <a:rPr sz="600" spc="-5" dirty="0">
                <a:latin typeface="Arial"/>
                <a:cs typeface="Arial"/>
              </a:rPr>
              <a:t>with </a:t>
            </a:r>
            <a:r>
              <a:rPr sz="600" dirty="0">
                <a:latin typeface="Arial"/>
                <a:cs typeface="Arial"/>
              </a:rPr>
              <a:t>the </a:t>
            </a:r>
            <a:r>
              <a:rPr sz="600" spc="-5" dirty="0">
                <a:latin typeface="Arial"/>
                <a:cs typeface="Arial"/>
              </a:rPr>
              <a:t>BCT/BN </a:t>
            </a:r>
            <a:r>
              <a:rPr sz="600" dirty="0">
                <a:latin typeface="Arial"/>
                <a:cs typeface="Arial"/>
              </a:rPr>
              <a:t> Targeting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Cycle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&amp;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Collection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Plan)</a:t>
            </a:r>
            <a:endParaRPr sz="600">
              <a:latin typeface="Arial"/>
              <a:cs typeface="Arial"/>
            </a:endParaRPr>
          </a:p>
          <a:p>
            <a:pPr marL="12700" marR="57150">
              <a:lnSpc>
                <a:spcPct val="100000"/>
              </a:lnSpc>
              <a:spcBef>
                <a:spcPts val="145"/>
              </a:spcBef>
              <a:buChar char="-"/>
              <a:tabLst>
                <a:tab pos="58419" algn="l"/>
              </a:tabLst>
            </a:pPr>
            <a:r>
              <a:rPr sz="600" dirty="0">
                <a:latin typeface="Arial"/>
                <a:cs typeface="Arial"/>
              </a:rPr>
              <a:t>Identify</a:t>
            </a:r>
            <a:r>
              <a:rPr sz="600" spc="-3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ISR </a:t>
            </a:r>
            <a:r>
              <a:rPr sz="600" dirty="0">
                <a:latin typeface="Arial"/>
                <a:cs typeface="Arial"/>
              </a:rPr>
              <a:t>support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requirements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by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type </a:t>
            </a:r>
            <a:r>
              <a:rPr sz="600" spc="-15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to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locate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each </a:t>
            </a:r>
            <a:r>
              <a:rPr sz="600" dirty="0">
                <a:latin typeface="Arial"/>
                <a:cs typeface="Arial"/>
              </a:rPr>
              <a:t>High </a:t>
            </a:r>
            <a:r>
              <a:rPr sz="600" spc="-5" dirty="0">
                <a:latin typeface="Arial"/>
                <a:cs typeface="Arial"/>
              </a:rPr>
              <a:t>Payoff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Target</a:t>
            </a:r>
            <a:endParaRPr sz="600">
              <a:latin typeface="Arial"/>
              <a:cs typeface="Arial"/>
            </a:endParaRPr>
          </a:p>
          <a:p>
            <a:pPr marL="58419" indent="-45720">
              <a:lnSpc>
                <a:spcPct val="100000"/>
              </a:lnSpc>
              <a:spcBef>
                <a:spcPts val="145"/>
              </a:spcBef>
              <a:buChar char="-"/>
              <a:tabLst>
                <a:tab pos="58419" algn="l"/>
              </a:tabLst>
            </a:pPr>
            <a:r>
              <a:rPr sz="600" dirty="0">
                <a:latin typeface="Arial"/>
                <a:cs typeface="Arial"/>
              </a:rPr>
              <a:t>Provide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input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into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NAI/TAI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development</a:t>
            </a:r>
            <a:endParaRPr sz="600">
              <a:latin typeface="Arial"/>
              <a:cs typeface="Arial"/>
            </a:endParaRPr>
          </a:p>
          <a:p>
            <a:pPr marL="58419" indent="-45720">
              <a:lnSpc>
                <a:spcPct val="100000"/>
              </a:lnSpc>
              <a:spcBef>
                <a:spcPts val="145"/>
              </a:spcBef>
              <a:buChar char="-"/>
              <a:tabLst>
                <a:tab pos="58419" algn="l"/>
              </a:tabLst>
            </a:pPr>
            <a:r>
              <a:rPr sz="600" dirty="0">
                <a:latin typeface="Arial"/>
                <a:cs typeface="Arial"/>
              </a:rPr>
              <a:t>Provide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input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into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CCIR/EEFI</a:t>
            </a:r>
            <a:r>
              <a:rPr sz="60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development</a:t>
            </a:r>
            <a:endParaRPr sz="600">
              <a:latin typeface="Arial"/>
              <a:cs typeface="Arial"/>
            </a:endParaRPr>
          </a:p>
          <a:p>
            <a:pPr marL="58419" indent="-45720">
              <a:lnSpc>
                <a:spcPct val="100000"/>
              </a:lnSpc>
              <a:spcBef>
                <a:spcPts val="145"/>
              </a:spcBef>
              <a:buChar char="-"/>
              <a:tabLst>
                <a:tab pos="58419" algn="l"/>
              </a:tabLst>
            </a:pPr>
            <a:r>
              <a:rPr sz="600" spc="-5" dirty="0">
                <a:latin typeface="Arial"/>
                <a:cs typeface="Arial"/>
              </a:rPr>
              <a:t>Determine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spc="-5" dirty="0">
                <a:latin typeface="Arial"/>
                <a:cs typeface="Arial"/>
              </a:rPr>
              <a:t>FSCMs</a:t>
            </a:r>
            <a:endParaRPr sz="600">
              <a:latin typeface="Arial"/>
              <a:cs typeface="Arial"/>
            </a:endParaRPr>
          </a:p>
          <a:p>
            <a:pPr marL="12700" marR="119380">
              <a:lnSpc>
                <a:spcPct val="120000"/>
              </a:lnSpc>
              <a:buChar char="-"/>
              <a:tabLst>
                <a:tab pos="184785" algn="l"/>
                <a:tab pos="185420" algn="l"/>
              </a:tabLst>
            </a:pPr>
            <a:r>
              <a:rPr sz="600" spc="-5" dirty="0">
                <a:latin typeface="Arial"/>
                <a:cs typeface="Arial"/>
              </a:rPr>
              <a:t>Ensure </a:t>
            </a:r>
            <a:r>
              <a:rPr sz="600" dirty="0">
                <a:latin typeface="Arial"/>
                <a:cs typeface="Arial"/>
              </a:rPr>
              <a:t>the FS </a:t>
            </a:r>
            <a:r>
              <a:rPr sz="600" spc="-5" dirty="0">
                <a:latin typeface="Arial"/>
                <a:cs typeface="Arial"/>
              </a:rPr>
              <a:t>Rehearsal </a:t>
            </a:r>
            <a:r>
              <a:rPr sz="600" dirty="0">
                <a:latin typeface="Arial"/>
                <a:cs typeface="Arial"/>
              </a:rPr>
              <a:t>is listed in </a:t>
            </a:r>
            <a:r>
              <a:rPr sz="600" spc="-15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the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Planning Timeline</a:t>
            </a:r>
            <a:endParaRPr sz="600">
              <a:latin typeface="Arial"/>
              <a:cs typeface="Arial"/>
            </a:endParaRPr>
          </a:p>
          <a:p>
            <a:pPr marL="12700" marR="140335">
              <a:lnSpc>
                <a:spcPct val="100000"/>
              </a:lnSpc>
              <a:spcBef>
                <a:spcPts val="145"/>
              </a:spcBef>
              <a:buFont typeface="Arial"/>
              <a:buChar char="-"/>
              <a:tabLst>
                <a:tab pos="80010" algn="l"/>
              </a:tabLst>
            </a:pPr>
            <a:r>
              <a:rPr sz="600" b="1" spc="-5" dirty="0">
                <a:latin typeface="Arial"/>
                <a:cs typeface="Arial"/>
              </a:rPr>
              <a:t>Produce &amp; disseminate Version 1 </a:t>
            </a:r>
            <a:r>
              <a:rPr sz="600" b="1" dirty="0">
                <a:latin typeface="Arial"/>
                <a:cs typeface="Arial"/>
              </a:rPr>
              <a:t>of </a:t>
            </a:r>
            <a:r>
              <a:rPr sz="600" b="1" spc="-15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F</a:t>
            </a:r>
            <a:r>
              <a:rPr sz="600" b="1" spc="-5" dirty="0">
                <a:latin typeface="Arial"/>
                <a:cs typeface="Arial"/>
              </a:rPr>
              <a:t>S</a:t>
            </a:r>
            <a:r>
              <a:rPr sz="600" b="1" spc="15" dirty="0">
                <a:latin typeface="Arial"/>
                <a:cs typeface="Arial"/>
              </a:rPr>
              <a:t>T</a:t>
            </a:r>
            <a:r>
              <a:rPr sz="600" b="1" spc="-5" dirty="0">
                <a:latin typeface="Arial"/>
                <a:cs typeface="Arial"/>
              </a:rPr>
              <a:t>s</a:t>
            </a:r>
            <a:r>
              <a:rPr sz="600" b="1" spc="-3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H</a:t>
            </a:r>
            <a:r>
              <a:rPr sz="600" b="1" spc="-10" dirty="0">
                <a:latin typeface="Arial"/>
                <a:cs typeface="Arial"/>
              </a:rPr>
              <a:t>P</a:t>
            </a:r>
            <a:r>
              <a:rPr sz="600" b="1" spc="15" dirty="0">
                <a:latin typeface="Arial"/>
                <a:cs typeface="Arial"/>
              </a:rPr>
              <a:t>T</a:t>
            </a:r>
            <a:r>
              <a:rPr sz="600" b="1" dirty="0">
                <a:latin typeface="Arial"/>
                <a:cs typeface="Arial"/>
              </a:rPr>
              <a:t>L,</a:t>
            </a:r>
            <a:r>
              <a:rPr sz="600" b="1" spc="-25" dirty="0">
                <a:latin typeface="Arial"/>
                <a:cs typeface="Arial"/>
              </a:rPr>
              <a:t> </a:t>
            </a:r>
            <a:r>
              <a:rPr sz="600" b="1" spc="15" dirty="0">
                <a:latin typeface="Arial"/>
                <a:cs typeface="Arial"/>
              </a:rPr>
              <a:t>T</a:t>
            </a:r>
            <a:r>
              <a:rPr sz="600" b="1" dirty="0">
                <a:latin typeface="Arial"/>
                <a:cs typeface="Arial"/>
              </a:rPr>
              <a:t>L</a:t>
            </a:r>
            <a:r>
              <a:rPr sz="600" b="1" spc="-5" dirty="0">
                <a:latin typeface="Arial"/>
                <a:cs typeface="Arial"/>
              </a:rPr>
              <a:t>WS</a:t>
            </a:r>
            <a:r>
              <a:rPr sz="600" b="1" dirty="0">
                <a:latin typeface="Arial"/>
                <a:cs typeface="Arial"/>
              </a:rPr>
              <a:t>,</a:t>
            </a:r>
            <a:r>
              <a:rPr sz="600" b="1" spc="-50" dirty="0">
                <a:latin typeface="Arial"/>
                <a:cs typeface="Arial"/>
              </a:rPr>
              <a:t> </a:t>
            </a:r>
            <a:r>
              <a:rPr sz="600" b="1" spc="-20" dirty="0">
                <a:latin typeface="Arial"/>
                <a:cs typeface="Arial"/>
              </a:rPr>
              <a:t>A</a:t>
            </a:r>
            <a:r>
              <a:rPr sz="600" b="1" dirty="0">
                <a:latin typeface="Arial"/>
                <a:cs typeface="Arial"/>
              </a:rPr>
              <a:t>G</a:t>
            </a:r>
            <a:r>
              <a:rPr sz="600" b="1" spc="-10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,</a:t>
            </a:r>
            <a:r>
              <a:rPr sz="600" b="1" spc="10" dirty="0">
                <a:latin typeface="Arial"/>
                <a:cs typeface="Arial"/>
              </a:rPr>
              <a:t> </a:t>
            </a:r>
            <a:r>
              <a:rPr sz="600" b="1" spc="15" dirty="0">
                <a:latin typeface="Arial"/>
                <a:cs typeface="Arial"/>
              </a:rPr>
              <a:t>T</a:t>
            </a:r>
            <a:r>
              <a:rPr sz="600" b="1" spc="-5" dirty="0">
                <a:latin typeface="Arial"/>
                <a:cs typeface="Arial"/>
              </a:rPr>
              <a:t>S</a:t>
            </a:r>
            <a:r>
              <a:rPr sz="600" b="1" spc="-10" dirty="0">
                <a:latin typeface="Arial"/>
                <a:cs typeface="Arial"/>
              </a:rPr>
              <a:t>M</a:t>
            </a:r>
            <a:r>
              <a:rPr sz="600" b="1" dirty="0">
                <a:latin typeface="Arial"/>
                <a:cs typeface="Arial"/>
              </a:rPr>
              <a:t>,</a:t>
            </a:r>
            <a:r>
              <a:rPr sz="600" b="1" spc="-25" dirty="0">
                <a:latin typeface="Arial"/>
                <a:cs typeface="Arial"/>
              </a:rPr>
              <a:t> </a:t>
            </a:r>
            <a:r>
              <a:rPr sz="600" b="1" spc="-5" dirty="0">
                <a:latin typeface="Arial"/>
                <a:cs typeface="Arial"/>
              </a:rPr>
              <a:t>R</a:t>
            </a:r>
            <a:r>
              <a:rPr sz="600" b="1" spc="-10" dirty="0">
                <a:latin typeface="Arial"/>
                <a:cs typeface="Arial"/>
              </a:rPr>
              <a:t>D</a:t>
            </a:r>
            <a:r>
              <a:rPr sz="600" b="1" dirty="0">
                <a:latin typeface="Arial"/>
                <a:cs typeface="Arial"/>
              </a:rPr>
              <a:t>O,  </a:t>
            </a:r>
            <a:r>
              <a:rPr sz="600" b="1" spc="-5" dirty="0">
                <a:latin typeface="Arial"/>
                <a:cs typeface="Arial"/>
              </a:rPr>
              <a:t>FSCM</a:t>
            </a:r>
            <a:endParaRPr sz="600">
              <a:latin typeface="Arial"/>
              <a:cs typeface="Arial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1352803" y="131445"/>
            <a:ext cx="660019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/>
              <a:t>Military</a:t>
            </a:r>
            <a:r>
              <a:rPr sz="2000" spc="-35" dirty="0"/>
              <a:t> </a:t>
            </a:r>
            <a:r>
              <a:rPr sz="2000" dirty="0"/>
              <a:t>Decision</a:t>
            </a:r>
            <a:r>
              <a:rPr sz="2000" spc="-25" dirty="0"/>
              <a:t> </a:t>
            </a:r>
            <a:r>
              <a:rPr sz="2000" dirty="0"/>
              <a:t>Making</a:t>
            </a:r>
            <a:r>
              <a:rPr sz="2000" spc="-15" dirty="0"/>
              <a:t> </a:t>
            </a:r>
            <a:r>
              <a:rPr sz="2000" dirty="0"/>
              <a:t>Process</a:t>
            </a:r>
            <a:r>
              <a:rPr sz="2000" spc="-20" dirty="0"/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</a:rPr>
              <a:t>Fires</a:t>
            </a:r>
            <a:r>
              <a:rPr sz="2000" u="sng" spc="-20" dirty="0">
                <a:uFill>
                  <a:solidFill>
                    <a:srgbClr val="000000"/>
                  </a:solidFill>
                </a:uFill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</a:rPr>
              <a:t>Inputs/Outputs</a:t>
            </a:r>
            <a:endParaRPr sz="20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6600" y="4573523"/>
            <a:ext cx="0" cy="247015"/>
          </a:xfrm>
          <a:custGeom>
            <a:avLst/>
            <a:gdLst/>
            <a:ahLst/>
            <a:cxnLst/>
            <a:rect l="l" t="t" r="r" b="b"/>
            <a:pathLst>
              <a:path h="247014">
                <a:moveTo>
                  <a:pt x="0" y="0"/>
                </a:moveTo>
                <a:lnTo>
                  <a:pt x="0" y="246887"/>
                </a:lnTo>
              </a:path>
            </a:pathLst>
          </a:custGeom>
          <a:ln w="609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76600" y="3267455"/>
            <a:ext cx="0" cy="1076325"/>
          </a:xfrm>
          <a:custGeom>
            <a:avLst/>
            <a:gdLst/>
            <a:ahLst/>
            <a:cxnLst/>
            <a:rect l="l" t="t" r="r" b="b"/>
            <a:pathLst>
              <a:path h="1076325">
                <a:moveTo>
                  <a:pt x="0" y="0"/>
                </a:moveTo>
                <a:lnTo>
                  <a:pt x="0" y="1075944"/>
                </a:lnTo>
              </a:path>
            </a:pathLst>
          </a:custGeom>
          <a:ln w="609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76600" y="1935479"/>
            <a:ext cx="0" cy="1100455"/>
          </a:xfrm>
          <a:custGeom>
            <a:avLst/>
            <a:gdLst/>
            <a:ahLst/>
            <a:cxnLst/>
            <a:rect l="l" t="t" r="r" b="b"/>
            <a:pathLst>
              <a:path h="1100455">
                <a:moveTo>
                  <a:pt x="0" y="0"/>
                </a:moveTo>
                <a:lnTo>
                  <a:pt x="0" y="1100327"/>
                </a:lnTo>
              </a:path>
            </a:pathLst>
          </a:custGeom>
          <a:ln w="609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85837" y="1292225"/>
            <a:ext cx="2294255" cy="4434205"/>
            <a:chOff x="985837" y="1292225"/>
            <a:chExt cx="2294255" cy="4434205"/>
          </a:xfrm>
        </p:grpSpPr>
        <p:sp>
          <p:nvSpPr>
            <p:cNvPr id="6" name="object 6"/>
            <p:cNvSpPr/>
            <p:nvPr/>
          </p:nvSpPr>
          <p:spPr>
            <a:xfrm>
              <a:off x="3276600" y="1295400"/>
              <a:ext cx="0" cy="410209"/>
            </a:xfrm>
            <a:custGeom>
              <a:avLst/>
              <a:gdLst/>
              <a:ahLst/>
              <a:cxnLst/>
              <a:rect l="l" t="t" r="r" b="b"/>
              <a:pathLst>
                <a:path h="410210">
                  <a:moveTo>
                    <a:pt x="0" y="0"/>
                  </a:moveTo>
                  <a:lnTo>
                    <a:pt x="0" y="409955"/>
                  </a:lnTo>
                </a:path>
              </a:pathLst>
            </a:custGeom>
            <a:ln w="609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0600" y="4821935"/>
              <a:ext cx="1887220" cy="899160"/>
            </a:xfrm>
            <a:custGeom>
              <a:avLst/>
              <a:gdLst/>
              <a:ahLst/>
              <a:cxnLst/>
              <a:rect l="l" t="t" r="r" b="b"/>
              <a:pathLst>
                <a:path w="1887220" h="899160">
                  <a:moveTo>
                    <a:pt x="0" y="899160"/>
                  </a:moveTo>
                  <a:lnTo>
                    <a:pt x="1886712" y="899160"/>
                  </a:lnTo>
                  <a:lnTo>
                    <a:pt x="1886712" y="0"/>
                  </a:lnTo>
                  <a:lnTo>
                    <a:pt x="0" y="0"/>
                  </a:lnTo>
                  <a:lnTo>
                    <a:pt x="0" y="89916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69644" y="4846446"/>
            <a:ext cx="1269365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Calibri"/>
                <a:cs typeface="Calibri"/>
              </a:rPr>
              <a:t>P: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TRANSVERSE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A: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CPOF</a:t>
            </a:r>
            <a:r>
              <a:rPr sz="1050" b="1" spc="-6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w/VENTRILLO </a:t>
            </a:r>
            <a:r>
              <a:rPr sz="1050" b="1" spc="-2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C: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FM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(JTF-21)</a:t>
            </a:r>
            <a:endParaRPr sz="1050">
              <a:latin typeface="Calibri"/>
              <a:cs typeface="Calibri"/>
            </a:endParaRPr>
          </a:p>
          <a:p>
            <a:pPr marL="12700" marR="22479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E:</a:t>
            </a:r>
            <a:r>
              <a:rPr sz="1050" b="1" spc="-5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TACSAT</a:t>
            </a:r>
            <a:r>
              <a:rPr sz="1050" b="1" spc="-5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(JTF-21) </a:t>
            </a:r>
            <a:r>
              <a:rPr sz="1050" b="1" spc="-2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E1: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IRIDIUM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41450" y="524001"/>
            <a:ext cx="7632700" cy="6109335"/>
            <a:chOff x="1441450" y="524001"/>
            <a:chExt cx="7632700" cy="6109335"/>
          </a:xfrm>
        </p:grpSpPr>
        <p:sp>
          <p:nvSpPr>
            <p:cNvPr id="10" name="object 10"/>
            <p:cNvSpPr/>
            <p:nvPr/>
          </p:nvSpPr>
          <p:spPr>
            <a:xfrm>
              <a:off x="2895600" y="1095755"/>
              <a:ext cx="9525" cy="5534025"/>
            </a:xfrm>
            <a:custGeom>
              <a:avLst/>
              <a:gdLst/>
              <a:ahLst/>
              <a:cxnLst/>
              <a:rect l="l" t="t" r="r" b="b"/>
              <a:pathLst>
                <a:path w="9525" h="5534025">
                  <a:moveTo>
                    <a:pt x="9525" y="0"/>
                  </a:moveTo>
                  <a:lnTo>
                    <a:pt x="0" y="5534025"/>
                  </a:lnTo>
                </a:path>
              </a:pathLst>
            </a:custGeom>
            <a:ln w="609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67200" y="1104900"/>
              <a:ext cx="3048000" cy="29209"/>
            </a:xfrm>
            <a:custGeom>
              <a:avLst/>
              <a:gdLst/>
              <a:ahLst/>
              <a:cxnLst/>
              <a:rect l="l" t="t" r="r" b="b"/>
              <a:pathLst>
                <a:path w="3048000" h="29209">
                  <a:moveTo>
                    <a:pt x="2667000" y="0"/>
                  </a:moveTo>
                  <a:lnTo>
                    <a:pt x="2667000" y="28956"/>
                  </a:lnTo>
                </a:path>
                <a:path w="3048000" h="29209">
                  <a:moveTo>
                    <a:pt x="3048000" y="0"/>
                  </a:moveTo>
                  <a:lnTo>
                    <a:pt x="3048000" y="28956"/>
                  </a:lnTo>
                </a:path>
                <a:path w="3048000" h="29209">
                  <a:moveTo>
                    <a:pt x="0" y="0"/>
                  </a:moveTo>
                  <a:lnTo>
                    <a:pt x="0" y="24384"/>
                  </a:lnTo>
                </a:path>
              </a:pathLst>
            </a:custGeom>
            <a:ln w="609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7800" y="530351"/>
              <a:ext cx="7620000" cy="57454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47800" y="530351"/>
              <a:ext cx="7620000" cy="574675"/>
            </a:xfrm>
            <a:custGeom>
              <a:avLst/>
              <a:gdLst/>
              <a:ahLst/>
              <a:cxnLst/>
              <a:rect l="l" t="t" r="r" b="b"/>
              <a:pathLst>
                <a:path w="7620000" h="574675">
                  <a:moveTo>
                    <a:pt x="0" y="574548"/>
                  </a:moveTo>
                  <a:lnTo>
                    <a:pt x="7620000" y="574548"/>
                  </a:lnTo>
                  <a:lnTo>
                    <a:pt x="7620000" y="0"/>
                  </a:lnTo>
                  <a:lnTo>
                    <a:pt x="0" y="0"/>
                  </a:lnTo>
                  <a:lnTo>
                    <a:pt x="0" y="574548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267200" y="1295400"/>
              <a:ext cx="3048000" cy="5257800"/>
            </a:xfrm>
            <a:custGeom>
              <a:avLst/>
              <a:gdLst/>
              <a:ahLst/>
              <a:cxnLst/>
              <a:rect l="l" t="t" r="r" b="b"/>
              <a:pathLst>
                <a:path w="3048000" h="5257800">
                  <a:moveTo>
                    <a:pt x="2667000" y="4572"/>
                  </a:moveTo>
                  <a:lnTo>
                    <a:pt x="2667000" y="3525012"/>
                  </a:lnTo>
                </a:path>
                <a:path w="3048000" h="5257800">
                  <a:moveTo>
                    <a:pt x="3048000" y="4572"/>
                  </a:moveTo>
                  <a:lnTo>
                    <a:pt x="3048000" y="5257800"/>
                  </a:lnTo>
                </a:path>
                <a:path w="3048000" h="5257800">
                  <a:moveTo>
                    <a:pt x="0" y="0"/>
                  </a:moveTo>
                  <a:lnTo>
                    <a:pt x="0" y="3048000"/>
                  </a:lnTo>
                </a:path>
                <a:path w="3048000" h="5257800">
                  <a:moveTo>
                    <a:pt x="0" y="3278124"/>
                  </a:moveTo>
                  <a:lnTo>
                    <a:pt x="0" y="5257800"/>
                  </a:lnTo>
                </a:path>
              </a:pathLst>
            </a:custGeom>
            <a:ln w="6096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568322" y="648080"/>
            <a:ext cx="484378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690620" algn="l"/>
              </a:tabLst>
            </a:pPr>
            <a:r>
              <a:rPr sz="1050" b="1" spc="-5" dirty="0">
                <a:latin typeface="Calibri"/>
                <a:cs typeface="Calibri"/>
              </a:rPr>
              <a:t>Alert,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Marshal, </a:t>
            </a:r>
            <a:r>
              <a:rPr sz="1050" b="1" dirty="0">
                <a:latin typeface="Calibri"/>
                <a:cs typeface="Calibri"/>
              </a:rPr>
              <a:t>Deploy	Expand</a:t>
            </a:r>
            <a:r>
              <a:rPr sz="1050" b="1" spc="-5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of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Lodgment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10" y="1387656"/>
            <a:ext cx="182245" cy="12477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MC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CAPABILITIES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57556" y="530225"/>
            <a:ext cx="8877300" cy="2157095"/>
            <a:chOff x="257556" y="530225"/>
            <a:chExt cx="8877300" cy="2157095"/>
          </a:xfrm>
        </p:grpSpPr>
        <p:sp>
          <p:nvSpPr>
            <p:cNvPr id="18" name="object 18"/>
            <p:cNvSpPr/>
            <p:nvPr/>
          </p:nvSpPr>
          <p:spPr>
            <a:xfrm>
              <a:off x="276606" y="2667761"/>
              <a:ext cx="8839200" cy="0"/>
            </a:xfrm>
            <a:custGeom>
              <a:avLst/>
              <a:gdLst/>
              <a:ahLst/>
              <a:cxnLst/>
              <a:rect l="l" t="t" r="r" b="b"/>
              <a:pathLst>
                <a:path w="8839200">
                  <a:moveTo>
                    <a:pt x="0" y="0"/>
                  </a:moveTo>
                  <a:lnTo>
                    <a:pt x="8839200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526017" y="744239"/>
              <a:ext cx="534035" cy="171450"/>
            </a:xfrm>
            <a:custGeom>
              <a:avLst/>
              <a:gdLst/>
              <a:ahLst/>
              <a:cxnLst/>
              <a:rect l="l" t="t" r="r" b="b"/>
              <a:pathLst>
                <a:path w="534034" h="171450">
                  <a:moveTo>
                    <a:pt x="457726" y="85578"/>
                  </a:moveTo>
                  <a:lnTo>
                    <a:pt x="371728" y="135743"/>
                  </a:lnTo>
                  <a:lnTo>
                    <a:pt x="366121" y="140795"/>
                  </a:lnTo>
                  <a:lnTo>
                    <a:pt x="362965" y="147395"/>
                  </a:lnTo>
                  <a:lnTo>
                    <a:pt x="362477" y="154709"/>
                  </a:lnTo>
                  <a:lnTo>
                    <a:pt x="364871" y="161905"/>
                  </a:lnTo>
                  <a:lnTo>
                    <a:pt x="369923" y="167513"/>
                  </a:lnTo>
                  <a:lnTo>
                    <a:pt x="376523" y="170668"/>
                  </a:lnTo>
                  <a:lnTo>
                    <a:pt x="383837" y="171156"/>
                  </a:lnTo>
                  <a:lnTo>
                    <a:pt x="391032" y="168763"/>
                  </a:lnTo>
                  <a:lnTo>
                    <a:pt x="500894" y="104628"/>
                  </a:lnTo>
                  <a:lnTo>
                    <a:pt x="495680" y="104628"/>
                  </a:lnTo>
                  <a:lnTo>
                    <a:pt x="495680" y="102088"/>
                  </a:lnTo>
                  <a:lnTo>
                    <a:pt x="486028" y="102088"/>
                  </a:lnTo>
                  <a:lnTo>
                    <a:pt x="457726" y="85578"/>
                  </a:lnTo>
                  <a:close/>
                </a:path>
                <a:path w="534034" h="171450">
                  <a:moveTo>
                    <a:pt x="425068" y="66528"/>
                  </a:moveTo>
                  <a:lnTo>
                    <a:pt x="0" y="66528"/>
                  </a:lnTo>
                  <a:lnTo>
                    <a:pt x="0" y="104628"/>
                  </a:lnTo>
                  <a:lnTo>
                    <a:pt x="425069" y="104628"/>
                  </a:lnTo>
                  <a:lnTo>
                    <a:pt x="457726" y="85578"/>
                  </a:lnTo>
                  <a:lnTo>
                    <a:pt x="425068" y="66528"/>
                  </a:lnTo>
                  <a:close/>
                </a:path>
                <a:path w="534034" h="171450">
                  <a:moveTo>
                    <a:pt x="500894" y="66528"/>
                  </a:moveTo>
                  <a:lnTo>
                    <a:pt x="495680" y="66528"/>
                  </a:lnTo>
                  <a:lnTo>
                    <a:pt x="495680" y="104628"/>
                  </a:lnTo>
                  <a:lnTo>
                    <a:pt x="500894" y="104628"/>
                  </a:lnTo>
                  <a:lnTo>
                    <a:pt x="533526" y="85578"/>
                  </a:lnTo>
                  <a:lnTo>
                    <a:pt x="500894" y="66528"/>
                  </a:lnTo>
                  <a:close/>
                </a:path>
                <a:path w="534034" h="171450">
                  <a:moveTo>
                    <a:pt x="486028" y="69068"/>
                  </a:moveTo>
                  <a:lnTo>
                    <a:pt x="457726" y="85578"/>
                  </a:lnTo>
                  <a:lnTo>
                    <a:pt x="486028" y="102088"/>
                  </a:lnTo>
                  <a:lnTo>
                    <a:pt x="486028" y="69068"/>
                  </a:lnTo>
                  <a:close/>
                </a:path>
                <a:path w="534034" h="171450">
                  <a:moveTo>
                    <a:pt x="495680" y="69068"/>
                  </a:moveTo>
                  <a:lnTo>
                    <a:pt x="486028" y="69068"/>
                  </a:lnTo>
                  <a:lnTo>
                    <a:pt x="486028" y="102088"/>
                  </a:lnTo>
                  <a:lnTo>
                    <a:pt x="495680" y="102088"/>
                  </a:lnTo>
                  <a:lnTo>
                    <a:pt x="495680" y="69068"/>
                  </a:lnTo>
                  <a:close/>
                </a:path>
                <a:path w="534034" h="171450">
                  <a:moveTo>
                    <a:pt x="383837" y="0"/>
                  </a:moveTo>
                  <a:lnTo>
                    <a:pt x="376523" y="488"/>
                  </a:lnTo>
                  <a:lnTo>
                    <a:pt x="369923" y="3643"/>
                  </a:lnTo>
                  <a:lnTo>
                    <a:pt x="364871" y="9251"/>
                  </a:lnTo>
                  <a:lnTo>
                    <a:pt x="362477" y="16446"/>
                  </a:lnTo>
                  <a:lnTo>
                    <a:pt x="362965" y="23760"/>
                  </a:lnTo>
                  <a:lnTo>
                    <a:pt x="366121" y="30360"/>
                  </a:lnTo>
                  <a:lnTo>
                    <a:pt x="371728" y="35413"/>
                  </a:lnTo>
                  <a:lnTo>
                    <a:pt x="457726" y="85578"/>
                  </a:lnTo>
                  <a:lnTo>
                    <a:pt x="486028" y="69068"/>
                  </a:lnTo>
                  <a:lnTo>
                    <a:pt x="495680" y="69068"/>
                  </a:lnTo>
                  <a:lnTo>
                    <a:pt x="495680" y="66528"/>
                  </a:lnTo>
                  <a:lnTo>
                    <a:pt x="500894" y="66528"/>
                  </a:lnTo>
                  <a:lnTo>
                    <a:pt x="391032" y="2393"/>
                  </a:lnTo>
                  <a:lnTo>
                    <a:pt x="3838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47800" y="533400"/>
              <a:ext cx="7620000" cy="515620"/>
            </a:xfrm>
            <a:custGeom>
              <a:avLst/>
              <a:gdLst/>
              <a:ahLst/>
              <a:cxnLst/>
              <a:rect l="l" t="t" r="r" b="b"/>
              <a:pathLst>
                <a:path w="7620000" h="515619">
                  <a:moveTo>
                    <a:pt x="0" y="283463"/>
                  </a:moveTo>
                  <a:lnTo>
                    <a:pt x="7620000" y="283463"/>
                  </a:lnTo>
                </a:path>
                <a:path w="7620000" h="515619">
                  <a:moveTo>
                    <a:pt x="1467612" y="19812"/>
                  </a:moveTo>
                  <a:lnTo>
                    <a:pt x="1467612" y="515112"/>
                  </a:lnTo>
                </a:path>
                <a:path w="7620000" h="515619">
                  <a:moveTo>
                    <a:pt x="3343655" y="0"/>
                  </a:moveTo>
                  <a:lnTo>
                    <a:pt x="3343655" y="504825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811" y="3037292"/>
            <a:ext cx="349885" cy="6921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5080" indent="138430">
              <a:lnSpc>
                <a:spcPct val="100000"/>
              </a:lnSpc>
            </a:pPr>
            <a:r>
              <a:rPr sz="1100" b="1" spc="-15" dirty="0">
                <a:latin typeface="Arial"/>
                <a:cs typeface="Arial"/>
              </a:rPr>
              <a:t>ABCS </a:t>
            </a:r>
            <a:r>
              <a:rPr sz="1100" b="1" spc="-10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SYS</a:t>
            </a:r>
            <a:r>
              <a:rPr sz="1100" b="1" spc="-15" dirty="0">
                <a:latin typeface="Arial"/>
                <a:cs typeface="Arial"/>
              </a:rPr>
              <a:t>T</a:t>
            </a:r>
            <a:r>
              <a:rPr sz="1100" b="1" spc="-5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MS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80257" y="885189"/>
            <a:ext cx="514984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Calibri"/>
                <a:cs typeface="Calibri"/>
              </a:rPr>
              <a:t>PHASE</a:t>
            </a:r>
            <a:r>
              <a:rPr sz="1100" b="1" spc="-5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II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32813" y="866013"/>
            <a:ext cx="476884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Calibri"/>
                <a:cs typeface="Calibri"/>
              </a:rPr>
              <a:t>PHASE</a:t>
            </a:r>
            <a:r>
              <a:rPr sz="1100" b="1" spc="-6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5615" y="1368933"/>
            <a:ext cx="991869" cy="1146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3365" marR="5080" indent="546735" algn="r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Calibri"/>
                <a:cs typeface="Calibri"/>
              </a:rPr>
              <a:t>FM  </a:t>
            </a:r>
            <a:r>
              <a:rPr sz="1050" b="1" dirty="0">
                <a:latin typeface="Calibri"/>
                <a:cs typeface="Calibri"/>
              </a:rPr>
              <a:t>TACSAT 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TR</a:t>
            </a:r>
            <a:r>
              <a:rPr sz="1050" b="1" spc="-5" dirty="0">
                <a:latin typeface="Calibri"/>
                <a:cs typeface="Calibri"/>
              </a:rPr>
              <a:t>A</a:t>
            </a:r>
            <a:r>
              <a:rPr sz="1050" b="1" dirty="0">
                <a:latin typeface="Calibri"/>
                <a:cs typeface="Calibri"/>
              </a:rPr>
              <a:t>NS</a:t>
            </a:r>
            <a:r>
              <a:rPr sz="1050" b="1" spc="-5" dirty="0">
                <a:latin typeface="Calibri"/>
                <a:cs typeface="Calibri"/>
              </a:rPr>
              <a:t>VE</a:t>
            </a:r>
            <a:r>
              <a:rPr sz="1050" b="1" spc="5" dirty="0">
                <a:latin typeface="Calibri"/>
                <a:cs typeface="Calibri"/>
              </a:rPr>
              <a:t>R</a:t>
            </a:r>
            <a:r>
              <a:rPr sz="1050" b="1" spc="-10" dirty="0">
                <a:latin typeface="Calibri"/>
                <a:cs typeface="Calibri"/>
              </a:rPr>
              <a:t>S</a:t>
            </a:r>
            <a:r>
              <a:rPr sz="1050" b="1" dirty="0">
                <a:latin typeface="Calibri"/>
                <a:cs typeface="Calibri"/>
              </a:rPr>
              <a:t>E</a:t>
            </a:r>
            <a:endParaRPr sz="1050">
              <a:latin typeface="Calibri"/>
              <a:cs typeface="Calibri"/>
            </a:endParaRPr>
          </a:p>
          <a:p>
            <a:pPr marL="224790" marR="5080" indent="301625" algn="r">
              <a:lnSpc>
                <a:spcPct val="100000"/>
              </a:lnSpc>
            </a:pPr>
            <a:r>
              <a:rPr sz="1050" b="1" spc="-5" dirty="0">
                <a:latin typeface="Calibri"/>
                <a:cs typeface="Calibri"/>
              </a:rPr>
              <a:t>BF</a:t>
            </a:r>
            <a:r>
              <a:rPr sz="1050" b="1" dirty="0">
                <a:latin typeface="Calibri"/>
                <a:cs typeface="Calibri"/>
              </a:rPr>
              <a:t>T/JCR  EMA</a:t>
            </a:r>
            <a:r>
              <a:rPr sz="1050" b="1" spc="-10" dirty="0">
                <a:latin typeface="Calibri"/>
                <a:cs typeface="Calibri"/>
              </a:rPr>
              <a:t>I</a:t>
            </a:r>
            <a:r>
              <a:rPr sz="1050" b="1" dirty="0">
                <a:latin typeface="Calibri"/>
                <a:cs typeface="Calibri"/>
              </a:rPr>
              <a:t>L/S</a:t>
            </a:r>
            <a:r>
              <a:rPr sz="1050" b="1" spc="-5" dirty="0">
                <a:latin typeface="Calibri"/>
                <a:cs typeface="Calibri"/>
              </a:rPr>
              <a:t>V</a:t>
            </a:r>
            <a:r>
              <a:rPr sz="1050" b="1" spc="5" dirty="0">
                <a:latin typeface="Calibri"/>
                <a:cs typeface="Calibri"/>
              </a:rPr>
              <a:t>O</a:t>
            </a:r>
            <a:r>
              <a:rPr sz="1050" b="1" spc="-10" dirty="0">
                <a:latin typeface="Calibri"/>
                <a:cs typeface="Calibri"/>
              </a:rPr>
              <a:t>I</a:t>
            </a:r>
            <a:r>
              <a:rPr sz="1050" b="1" dirty="0">
                <a:latin typeface="Calibri"/>
                <a:cs typeface="Calibri"/>
              </a:rPr>
              <a:t>P</a:t>
            </a:r>
            <a:endParaRPr sz="105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PORTAL</a:t>
            </a:r>
            <a:endParaRPr sz="105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</a:pPr>
            <a:r>
              <a:rPr sz="1050" b="1" spc="-5" dirty="0">
                <a:latin typeface="Calibri"/>
                <a:cs typeface="Calibri"/>
              </a:rPr>
              <a:t>AD</a:t>
            </a:r>
            <a:r>
              <a:rPr sz="1050" b="1" spc="5" dirty="0">
                <a:latin typeface="Calibri"/>
                <a:cs typeface="Calibri"/>
              </a:rPr>
              <a:t>O</a:t>
            </a:r>
            <a:r>
              <a:rPr sz="1050" b="1" spc="-5" dirty="0">
                <a:latin typeface="Calibri"/>
                <a:cs typeface="Calibri"/>
              </a:rPr>
              <a:t>B</a:t>
            </a:r>
            <a:r>
              <a:rPr sz="1050" b="1" dirty="0">
                <a:latin typeface="Calibri"/>
                <a:cs typeface="Calibri"/>
              </a:rPr>
              <a:t>E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spc="5" dirty="0">
                <a:latin typeface="Calibri"/>
                <a:cs typeface="Calibri"/>
              </a:rPr>
              <a:t>CONN</a:t>
            </a:r>
            <a:r>
              <a:rPr sz="1050" b="1" spc="-20" dirty="0">
                <a:latin typeface="Calibri"/>
                <a:cs typeface="Calibri"/>
              </a:rPr>
              <a:t>E</a:t>
            </a:r>
            <a:r>
              <a:rPr sz="1050" b="1" spc="-10" dirty="0">
                <a:latin typeface="Calibri"/>
                <a:cs typeface="Calibri"/>
              </a:rPr>
              <a:t>C</a:t>
            </a:r>
            <a:r>
              <a:rPr sz="1050" b="1" dirty="0">
                <a:latin typeface="Calibri"/>
                <a:cs typeface="Calibri"/>
              </a:rPr>
              <a:t>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4110" y="5445438"/>
            <a:ext cx="182245" cy="4089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spc="-5" dirty="0">
                <a:latin typeface="Arial"/>
                <a:cs typeface="Arial"/>
              </a:rPr>
              <a:t>P</a:t>
            </a:r>
            <a:r>
              <a:rPr sz="1100" b="1" spc="-45" dirty="0">
                <a:latin typeface="Arial"/>
                <a:cs typeface="Arial"/>
              </a:rPr>
              <a:t>A</a:t>
            </a:r>
            <a:r>
              <a:rPr sz="1100" b="1" spc="-10" dirty="0">
                <a:latin typeface="Arial"/>
                <a:cs typeface="Arial"/>
              </a:rPr>
              <a:t>C</a:t>
            </a:r>
            <a:r>
              <a:rPr sz="1100" b="1" dirty="0"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4610" y="4948571"/>
            <a:ext cx="182245" cy="5715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HI</a:t>
            </a:r>
            <a:r>
              <a:rPr sz="1100" b="1" spc="5" dirty="0">
                <a:latin typeface="Arial"/>
                <a:cs typeface="Arial"/>
              </a:rPr>
              <a:t>G</a:t>
            </a:r>
            <a:r>
              <a:rPr sz="1100" b="1" dirty="0">
                <a:latin typeface="Arial"/>
                <a:cs typeface="Arial"/>
              </a:rPr>
              <a:t>H</a:t>
            </a:r>
            <a:r>
              <a:rPr sz="1100" b="1" spc="-5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8631" y="5757877"/>
            <a:ext cx="182245" cy="5473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LOW</a:t>
            </a:r>
            <a:r>
              <a:rPr sz="1100" b="1" spc="-5" dirty="0">
                <a:latin typeface="Arial"/>
                <a:cs typeface="Arial"/>
              </a:rPr>
              <a:t>E</a:t>
            </a:r>
            <a:r>
              <a:rPr sz="1100" b="1" dirty="0">
                <a:latin typeface="Arial"/>
                <a:cs typeface="Arial"/>
              </a:rPr>
              <a:t>R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71409" y="4545329"/>
            <a:ext cx="16040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CP/TOC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FOC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/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FULL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DIGITAL</a:t>
            </a:r>
            <a:endParaRPr sz="90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782218" y="43434"/>
            <a:ext cx="77323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Example</a:t>
            </a:r>
            <a:r>
              <a:rPr sz="2400" dirty="0"/>
              <a:t> of Network</a:t>
            </a:r>
            <a:r>
              <a:rPr sz="2400" spc="-25" dirty="0"/>
              <a:t> </a:t>
            </a:r>
            <a:r>
              <a:rPr sz="2400" spc="-15" dirty="0"/>
              <a:t>Transition</a:t>
            </a:r>
            <a:r>
              <a:rPr sz="2400" spc="-40" dirty="0"/>
              <a:t> </a:t>
            </a:r>
            <a:r>
              <a:rPr sz="2400" spc="-5" dirty="0"/>
              <a:t>from</a:t>
            </a:r>
            <a:r>
              <a:rPr sz="2400" spc="-95" dirty="0"/>
              <a:t> </a:t>
            </a:r>
            <a:r>
              <a:rPr sz="2400" spc="-5" dirty="0"/>
              <a:t>Analog</a:t>
            </a:r>
            <a:r>
              <a:rPr sz="2400" spc="5" dirty="0"/>
              <a:t> </a:t>
            </a:r>
            <a:r>
              <a:rPr sz="2400" dirty="0"/>
              <a:t>to</a:t>
            </a:r>
            <a:r>
              <a:rPr sz="2400" spc="-5" dirty="0"/>
              <a:t> </a:t>
            </a:r>
            <a:r>
              <a:rPr sz="2400" dirty="0"/>
              <a:t>Digital</a:t>
            </a:r>
            <a:endParaRPr sz="2400"/>
          </a:p>
        </p:txBody>
      </p:sp>
      <p:grpSp>
        <p:nvGrpSpPr>
          <p:cNvPr id="30" name="object 30"/>
          <p:cNvGrpSpPr/>
          <p:nvPr/>
        </p:nvGrpSpPr>
        <p:grpSpPr>
          <a:xfrm>
            <a:off x="2936494" y="1127505"/>
            <a:ext cx="842010" cy="174625"/>
            <a:chOff x="2936494" y="1127505"/>
            <a:chExt cx="842010" cy="174625"/>
          </a:xfrm>
        </p:grpSpPr>
        <p:sp>
          <p:nvSpPr>
            <p:cNvPr id="31" name="object 31"/>
            <p:cNvSpPr/>
            <p:nvPr/>
          </p:nvSpPr>
          <p:spPr>
            <a:xfrm>
              <a:off x="2942844" y="1133855"/>
              <a:ext cx="829310" cy="161925"/>
            </a:xfrm>
            <a:custGeom>
              <a:avLst/>
              <a:gdLst/>
              <a:ahLst/>
              <a:cxnLst/>
              <a:rect l="l" t="t" r="r" b="b"/>
              <a:pathLst>
                <a:path w="829310" h="161925">
                  <a:moveTo>
                    <a:pt x="829056" y="0"/>
                  </a:moveTo>
                  <a:lnTo>
                    <a:pt x="0" y="0"/>
                  </a:lnTo>
                  <a:lnTo>
                    <a:pt x="0" y="161544"/>
                  </a:lnTo>
                  <a:lnTo>
                    <a:pt x="829056" y="161544"/>
                  </a:lnTo>
                  <a:lnTo>
                    <a:pt x="829056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42844" y="1133855"/>
              <a:ext cx="829310" cy="161925"/>
            </a:xfrm>
            <a:custGeom>
              <a:avLst/>
              <a:gdLst/>
              <a:ahLst/>
              <a:cxnLst/>
              <a:rect l="l" t="t" r="r" b="b"/>
              <a:pathLst>
                <a:path w="829310" h="161925">
                  <a:moveTo>
                    <a:pt x="0" y="161544"/>
                  </a:moveTo>
                  <a:lnTo>
                    <a:pt x="829056" y="161544"/>
                  </a:lnTo>
                  <a:lnTo>
                    <a:pt x="829056" y="0"/>
                  </a:lnTo>
                  <a:lnTo>
                    <a:pt x="0" y="0"/>
                  </a:lnTo>
                  <a:lnTo>
                    <a:pt x="0" y="16154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109976" y="1108963"/>
            <a:ext cx="4965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Calibri"/>
                <a:cs typeface="Calibri"/>
              </a:rPr>
              <a:t>P</a:t>
            </a:r>
            <a:r>
              <a:rPr sz="1100" b="1" spc="-5" dirty="0">
                <a:latin typeface="Calibri"/>
                <a:cs typeface="Calibri"/>
              </a:rPr>
              <a:t>-</a:t>
            </a:r>
            <a:r>
              <a:rPr sz="1100" b="1" dirty="0">
                <a:latin typeface="Calibri"/>
                <a:cs typeface="Calibri"/>
              </a:rPr>
              <a:t>HO</a:t>
            </a:r>
            <a:r>
              <a:rPr sz="1100" b="1" spc="-5" dirty="0">
                <a:latin typeface="Calibri"/>
                <a:cs typeface="Calibri"/>
              </a:rPr>
              <a:t>U</a:t>
            </a:r>
            <a:r>
              <a:rPr sz="1100" b="1" dirty="0">
                <a:latin typeface="Calibri"/>
                <a:cs typeface="Calibri"/>
              </a:rPr>
              <a:t>R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785361" y="1122933"/>
            <a:ext cx="957580" cy="179070"/>
            <a:chOff x="3785361" y="1122933"/>
            <a:chExt cx="957580" cy="179070"/>
          </a:xfrm>
        </p:grpSpPr>
        <p:sp>
          <p:nvSpPr>
            <p:cNvPr id="35" name="object 35"/>
            <p:cNvSpPr/>
            <p:nvPr/>
          </p:nvSpPr>
          <p:spPr>
            <a:xfrm>
              <a:off x="3791711" y="1129283"/>
              <a:ext cx="944880" cy="166370"/>
            </a:xfrm>
            <a:custGeom>
              <a:avLst/>
              <a:gdLst/>
              <a:ahLst/>
              <a:cxnLst/>
              <a:rect l="l" t="t" r="r" b="b"/>
              <a:pathLst>
                <a:path w="944879" h="166369">
                  <a:moveTo>
                    <a:pt x="944880" y="0"/>
                  </a:moveTo>
                  <a:lnTo>
                    <a:pt x="0" y="0"/>
                  </a:lnTo>
                  <a:lnTo>
                    <a:pt x="0" y="166115"/>
                  </a:lnTo>
                  <a:lnTo>
                    <a:pt x="944880" y="166115"/>
                  </a:lnTo>
                  <a:lnTo>
                    <a:pt x="94488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791711" y="1129283"/>
              <a:ext cx="944880" cy="166370"/>
            </a:xfrm>
            <a:custGeom>
              <a:avLst/>
              <a:gdLst/>
              <a:ahLst/>
              <a:cxnLst/>
              <a:rect l="l" t="t" r="r" b="b"/>
              <a:pathLst>
                <a:path w="944879" h="166369">
                  <a:moveTo>
                    <a:pt x="0" y="166115"/>
                  </a:moveTo>
                  <a:lnTo>
                    <a:pt x="944880" y="166115"/>
                  </a:lnTo>
                  <a:lnTo>
                    <a:pt x="944880" y="0"/>
                  </a:lnTo>
                  <a:lnTo>
                    <a:pt x="0" y="0"/>
                  </a:lnTo>
                  <a:lnTo>
                    <a:pt x="0" y="1661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143883" y="1106805"/>
            <a:ext cx="24130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Calibri"/>
                <a:cs typeface="Calibri"/>
              </a:rPr>
              <a:t>P+4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747005" y="1127505"/>
            <a:ext cx="866140" cy="174625"/>
            <a:chOff x="4747005" y="1127505"/>
            <a:chExt cx="866140" cy="174625"/>
          </a:xfrm>
        </p:grpSpPr>
        <p:sp>
          <p:nvSpPr>
            <p:cNvPr id="39" name="object 39"/>
            <p:cNvSpPr/>
            <p:nvPr/>
          </p:nvSpPr>
          <p:spPr>
            <a:xfrm>
              <a:off x="4753355" y="1133855"/>
              <a:ext cx="853440" cy="161925"/>
            </a:xfrm>
            <a:custGeom>
              <a:avLst/>
              <a:gdLst/>
              <a:ahLst/>
              <a:cxnLst/>
              <a:rect l="l" t="t" r="r" b="b"/>
              <a:pathLst>
                <a:path w="853439" h="161925">
                  <a:moveTo>
                    <a:pt x="853439" y="0"/>
                  </a:moveTo>
                  <a:lnTo>
                    <a:pt x="0" y="0"/>
                  </a:lnTo>
                  <a:lnTo>
                    <a:pt x="0" y="161544"/>
                  </a:lnTo>
                  <a:lnTo>
                    <a:pt x="853439" y="161544"/>
                  </a:lnTo>
                  <a:lnTo>
                    <a:pt x="85343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753355" y="1133855"/>
              <a:ext cx="853440" cy="161925"/>
            </a:xfrm>
            <a:custGeom>
              <a:avLst/>
              <a:gdLst/>
              <a:ahLst/>
              <a:cxnLst/>
              <a:rect l="l" t="t" r="r" b="b"/>
              <a:pathLst>
                <a:path w="853439" h="161925">
                  <a:moveTo>
                    <a:pt x="0" y="161544"/>
                  </a:moveTo>
                  <a:lnTo>
                    <a:pt x="853439" y="161544"/>
                  </a:lnTo>
                  <a:lnTo>
                    <a:pt x="853439" y="0"/>
                  </a:lnTo>
                  <a:lnTo>
                    <a:pt x="0" y="0"/>
                  </a:lnTo>
                  <a:lnTo>
                    <a:pt x="0" y="161544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052440" y="1108963"/>
            <a:ext cx="25463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Calibri"/>
                <a:cs typeface="Calibri"/>
              </a:rPr>
              <a:t>D+1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390646" y="633729"/>
            <a:ext cx="472186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304030" algn="l"/>
              </a:tabLst>
            </a:pPr>
            <a:r>
              <a:rPr sz="1050" b="1" spc="-5" dirty="0">
                <a:latin typeface="Calibri"/>
                <a:cs typeface="Calibri"/>
              </a:rPr>
              <a:t>Airborne</a:t>
            </a:r>
            <a:r>
              <a:rPr sz="1050" b="1" dirty="0">
                <a:latin typeface="Calibri"/>
                <a:cs typeface="Calibri"/>
              </a:rPr>
              <a:t> Assault	</a:t>
            </a:r>
            <a:r>
              <a:rPr sz="1050" b="1" spc="-5" dirty="0">
                <a:latin typeface="Calibri"/>
                <a:cs typeface="Calibri"/>
              </a:rPr>
              <a:t>Defend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620258" y="530225"/>
            <a:ext cx="1920875" cy="776605"/>
            <a:chOff x="5620258" y="530225"/>
            <a:chExt cx="1920875" cy="776605"/>
          </a:xfrm>
        </p:grpSpPr>
        <p:sp>
          <p:nvSpPr>
            <p:cNvPr id="44" name="object 44"/>
            <p:cNvSpPr/>
            <p:nvPr/>
          </p:nvSpPr>
          <p:spPr>
            <a:xfrm>
              <a:off x="5626608" y="1133855"/>
              <a:ext cx="946785" cy="166370"/>
            </a:xfrm>
            <a:custGeom>
              <a:avLst/>
              <a:gdLst/>
              <a:ahLst/>
              <a:cxnLst/>
              <a:rect l="l" t="t" r="r" b="b"/>
              <a:pathLst>
                <a:path w="946784" h="166369">
                  <a:moveTo>
                    <a:pt x="946404" y="0"/>
                  </a:moveTo>
                  <a:lnTo>
                    <a:pt x="0" y="0"/>
                  </a:lnTo>
                  <a:lnTo>
                    <a:pt x="0" y="166115"/>
                  </a:lnTo>
                  <a:lnTo>
                    <a:pt x="946404" y="166115"/>
                  </a:lnTo>
                  <a:lnTo>
                    <a:pt x="94640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626608" y="1133855"/>
              <a:ext cx="946785" cy="166370"/>
            </a:xfrm>
            <a:custGeom>
              <a:avLst/>
              <a:gdLst/>
              <a:ahLst/>
              <a:cxnLst/>
              <a:rect l="l" t="t" r="r" b="b"/>
              <a:pathLst>
                <a:path w="946784" h="166369">
                  <a:moveTo>
                    <a:pt x="0" y="166115"/>
                  </a:moveTo>
                  <a:lnTo>
                    <a:pt x="946404" y="166115"/>
                  </a:lnTo>
                  <a:lnTo>
                    <a:pt x="946404" y="0"/>
                  </a:lnTo>
                  <a:lnTo>
                    <a:pt x="0" y="0"/>
                  </a:lnTo>
                  <a:lnTo>
                    <a:pt x="0" y="1661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588252" y="1133855"/>
              <a:ext cx="946785" cy="166370"/>
            </a:xfrm>
            <a:custGeom>
              <a:avLst/>
              <a:gdLst/>
              <a:ahLst/>
              <a:cxnLst/>
              <a:rect l="l" t="t" r="r" b="b"/>
              <a:pathLst>
                <a:path w="946784" h="166369">
                  <a:moveTo>
                    <a:pt x="946403" y="0"/>
                  </a:moveTo>
                  <a:lnTo>
                    <a:pt x="0" y="0"/>
                  </a:lnTo>
                  <a:lnTo>
                    <a:pt x="0" y="166115"/>
                  </a:lnTo>
                  <a:lnTo>
                    <a:pt x="946403" y="166115"/>
                  </a:lnTo>
                  <a:lnTo>
                    <a:pt x="94640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588252" y="1133855"/>
              <a:ext cx="946785" cy="166370"/>
            </a:xfrm>
            <a:custGeom>
              <a:avLst/>
              <a:gdLst/>
              <a:ahLst/>
              <a:cxnLst/>
              <a:rect l="l" t="t" r="r" b="b"/>
              <a:pathLst>
                <a:path w="946784" h="166369">
                  <a:moveTo>
                    <a:pt x="0" y="166115"/>
                  </a:moveTo>
                  <a:lnTo>
                    <a:pt x="946403" y="166115"/>
                  </a:lnTo>
                  <a:lnTo>
                    <a:pt x="946403" y="0"/>
                  </a:lnTo>
                  <a:lnTo>
                    <a:pt x="0" y="0"/>
                  </a:lnTo>
                  <a:lnTo>
                    <a:pt x="0" y="1661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858000" y="533400"/>
              <a:ext cx="0" cy="504825"/>
            </a:xfrm>
            <a:custGeom>
              <a:avLst/>
              <a:gdLst/>
              <a:ahLst/>
              <a:cxnLst/>
              <a:rect l="l" t="t" r="r" b="b"/>
              <a:pathLst>
                <a:path h="504825">
                  <a:moveTo>
                    <a:pt x="0" y="0"/>
                  </a:moveTo>
                  <a:lnTo>
                    <a:pt x="0" y="504825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5543550" y="827252"/>
            <a:ext cx="2633980" cy="47815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  <a:tabLst>
                <a:tab pos="2085975" algn="l"/>
              </a:tabLst>
            </a:pPr>
            <a:r>
              <a:rPr sz="1100" b="1" spc="-5" dirty="0">
                <a:latin typeface="Calibri"/>
                <a:cs typeface="Calibri"/>
              </a:rPr>
              <a:t>PHASE</a:t>
            </a:r>
            <a:r>
              <a:rPr sz="1100" b="1" spc="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III	</a:t>
            </a:r>
            <a:r>
              <a:rPr sz="1100" b="1" spc="-5" dirty="0">
                <a:latin typeface="Calibri"/>
                <a:cs typeface="Calibri"/>
              </a:rPr>
              <a:t>PHASE</a:t>
            </a:r>
            <a:r>
              <a:rPr sz="1100" b="1" spc="-5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IV</a:t>
            </a:r>
            <a:endParaRPr sz="1100">
              <a:latin typeface="Calibri"/>
              <a:cs typeface="Calibri"/>
            </a:endParaRPr>
          </a:p>
          <a:p>
            <a:pPr marL="440690">
              <a:lnSpc>
                <a:spcPct val="100000"/>
              </a:lnSpc>
              <a:spcBef>
                <a:spcPts val="459"/>
              </a:spcBef>
              <a:tabLst>
                <a:tab pos="1402715" algn="l"/>
              </a:tabLst>
            </a:pPr>
            <a:r>
              <a:rPr sz="1100" b="1" spc="-5" dirty="0">
                <a:latin typeface="Calibri"/>
                <a:cs typeface="Calibri"/>
              </a:rPr>
              <a:t>D+2	D+4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7543545" y="1127505"/>
            <a:ext cx="1521460" cy="174625"/>
            <a:chOff x="7543545" y="1127505"/>
            <a:chExt cx="1521460" cy="174625"/>
          </a:xfrm>
        </p:grpSpPr>
        <p:sp>
          <p:nvSpPr>
            <p:cNvPr id="51" name="object 51"/>
            <p:cNvSpPr/>
            <p:nvPr/>
          </p:nvSpPr>
          <p:spPr>
            <a:xfrm>
              <a:off x="7549895" y="1133855"/>
              <a:ext cx="1508760" cy="161925"/>
            </a:xfrm>
            <a:custGeom>
              <a:avLst/>
              <a:gdLst/>
              <a:ahLst/>
              <a:cxnLst/>
              <a:rect l="l" t="t" r="r" b="b"/>
              <a:pathLst>
                <a:path w="1508759" h="161925">
                  <a:moveTo>
                    <a:pt x="1508759" y="0"/>
                  </a:moveTo>
                  <a:lnTo>
                    <a:pt x="0" y="0"/>
                  </a:lnTo>
                  <a:lnTo>
                    <a:pt x="0" y="161544"/>
                  </a:lnTo>
                  <a:lnTo>
                    <a:pt x="1508759" y="161544"/>
                  </a:lnTo>
                  <a:lnTo>
                    <a:pt x="150875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549895" y="1133855"/>
              <a:ext cx="1508760" cy="161925"/>
            </a:xfrm>
            <a:custGeom>
              <a:avLst/>
              <a:gdLst/>
              <a:ahLst/>
              <a:cxnLst/>
              <a:rect l="l" t="t" r="r" b="b"/>
              <a:pathLst>
                <a:path w="1508759" h="161925">
                  <a:moveTo>
                    <a:pt x="0" y="161544"/>
                  </a:moveTo>
                  <a:lnTo>
                    <a:pt x="1508759" y="161544"/>
                  </a:lnTo>
                  <a:lnTo>
                    <a:pt x="1508759" y="0"/>
                  </a:lnTo>
                  <a:lnTo>
                    <a:pt x="0" y="0"/>
                  </a:lnTo>
                  <a:lnTo>
                    <a:pt x="0" y="161544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8177910" y="1108963"/>
            <a:ext cx="25463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Calibri"/>
                <a:cs typeface="Calibri"/>
              </a:rPr>
              <a:t>D+6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1441450" y="1127505"/>
            <a:ext cx="1460500" cy="179070"/>
            <a:chOff x="1441450" y="1127505"/>
            <a:chExt cx="1460500" cy="179070"/>
          </a:xfrm>
        </p:grpSpPr>
        <p:sp>
          <p:nvSpPr>
            <p:cNvPr id="55" name="object 55"/>
            <p:cNvSpPr/>
            <p:nvPr/>
          </p:nvSpPr>
          <p:spPr>
            <a:xfrm>
              <a:off x="1447800" y="1133855"/>
              <a:ext cx="1447800" cy="166370"/>
            </a:xfrm>
            <a:custGeom>
              <a:avLst/>
              <a:gdLst/>
              <a:ahLst/>
              <a:cxnLst/>
              <a:rect l="l" t="t" r="r" b="b"/>
              <a:pathLst>
                <a:path w="1447800" h="166369">
                  <a:moveTo>
                    <a:pt x="1447800" y="0"/>
                  </a:moveTo>
                  <a:lnTo>
                    <a:pt x="0" y="0"/>
                  </a:lnTo>
                  <a:lnTo>
                    <a:pt x="0" y="166115"/>
                  </a:lnTo>
                  <a:lnTo>
                    <a:pt x="1447800" y="166115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447800" y="1133855"/>
              <a:ext cx="1447800" cy="166370"/>
            </a:xfrm>
            <a:custGeom>
              <a:avLst/>
              <a:gdLst/>
              <a:ahLst/>
              <a:cxnLst/>
              <a:rect l="l" t="t" r="r" b="b"/>
              <a:pathLst>
                <a:path w="1447800" h="166369">
                  <a:moveTo>
                    <a:pt x="0" y="166115"/>
                  </a:moveTo>
                  <a:lnTo>
                    <a:pt x="1447800" y="166115"/>
                  </a:lnTo>
                  <a:lnTo>
                    <a:pt x="1447800" y="0"/>
                  </a:lnTo>
                  <a:lnTo>
                    <a:pt x="0" y="0"/>
                  </a:lnTo>
                  <a:lnTo>
                    <a:pt x="0" y="1661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1670685" y="1111376"/>
            <a:ext cx="10020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latin typeface="Calibri"/>
                <a:cs typeface="Calibri"/>
              </a:rPr>
              <a:t>ISB</a:t>
            </a:r>
            <a:r>
              <a:rPr sz="1100" b="1" spc="-45" dirty="0">
                <a:latin typeface="Calibri"/>
                <a:cs typeface="Calibri"/>
              </a:rPr>
              <a:t> </a:t>
            </a:r>
            <a:r>
              <a:rPr sz="1100" b="1" spc="-5" dirty="0">
                <a:latin typeface="Calibri"/>
                <a:cs typeface="Calibri"/>
              </a:rPr>
              <a:t>OPERATIONS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542290" y="894333"/>
            <a:ext cx="8545195" cy="1669414"/>
            <a:chOff x="542290" y="894333"/>
            <a:chExt cx="8545195" cy="1669414"/>
          </a:xfrm>
        </p:grpSpPr>
        <p:sp>
          <p:nvSpPr>
            <p:cNvPr id="59" name="object 59"/>
            <p:cNvSpPr/>
            <p:nvPr/>
          </p:nvSpPr>
          <p:spPr>
            <a:xfrm>
              <a:off x="1418843" y="2389631"/>
              <a:ext cx="1568450" cy="173990"/>
            </a:xfrm>
            <a:custGeom>
              <a:avLst/>
              <a:gdLst/>
              <a:ahLst/>
              <a:cxnLst/>
              <a:rect l="l" t="t" r="r" b="b"/>
              <a:pathLst>
                <a:path w="1568450" h="173989">
                  <a:moveTo>
                    <a:pt x="1481455" y="0"/>
                  </a:moveTo>
                  <a:lnTo>
                    <a:pt x="1394587" y="86867"/>
                  </a:lnTo>
                  <a:lnTo>
                    <a:pt x="1481455" y="173735"/>
                  </a:lnTo>
                  <a:lnTo>
                    <a:pt x="1539367" y="115823"/>
                  </a:lnTo>
                  <a:lnTo>
                    <a:pt x="1481455" y="115823"/>
                  </a:lnTo>
                  <a:lnTo>
                    <a:pt x="1492730" y="113549"/>
                  </a:lnTo>
                  <a:lnTo>
                    <a:pt x="1501933" y="107346"/>
                  </a:lnTo>
                  <a:lnTo>
                    <a:pt x="1508136" y="98143"/>
                  </a:lnTo>
                  <a:lnTo>
                    <a:pt x="1510411" y="86867"/>
                  </a:lnTo>
                  <a:lnTo>
                    <a:pt x="1508136" y="75592"/>
                  </a:lnTo>
                  <a:lnTo>
                    <a:pt x="1501933" y="66389"/>
                  </a:lnTo>
                  <a:lnTo>
                    <a:pt x="1492730" y="60186"/>
                  </a:lnTo>
                  <a:lnTo>
                    <a:pt x="1481455" y="57912"/>
                  </a:lnTo>
                  <a:lnTo>
                    <a:pt x="1539367" y="57912"/>
                  </a:lnTo>
                  <a:lnTo>
                    <a:pt x="1481455" y="0"/>
                  </a:lnTo>
                  <a:close/>
                </a:path>
                <a:path w="1568450" h="173989">
                  <a:moveTo>
                    <a:pt x="1423542" y="57912"/>
                  </a:moveTo>
                  <a:lnTo>
                    <a:pt x="28956" y="57912"/>
                  </a:lnTo>
                  <a:lnTo>
                    <a:pt x="17680" y="60186"/>
                  </a:lnTo>
                  <a:lnTo>
                    <a:pt x="8477" y="66389"/>
                  </a:lnTo>
                  <a:lnTo>
                    <a:pt x="2274" y="75592"/>
                  </a:lnTo>
                  <a:lnTo>
                    <a:pt x="0" y="86867"/>
                  </a:lnTo>
                  <a:lnTo>
                    <a:pt x="2274" y="98143"/>
                  </a:lnTo>
                  <a:lnTo>
                    <a:pt x="8477" y="107346"/>
                  </a:lnTo>
                  <a:lnTo>
                    <a:pt x="17680" y="113549"/>
                  </a:lnTo>
                  <a:lnTo>
                    <a:pt x="28956" y="115823"/>
                  </a:lnTo>
                  <a:lnTo>
                    <a:pt x="1423542" y="115823"/>
                  </a:lnTo>
                  <a:lnTo>
                    <a:pt x="1394587" y="86867"/>
                  </a:lnTo>
                  <a:lnTo>
                    <a:pt x="1423542" y="57912"/>
                  </a:lnTo>
                  <a:close/>
                </a:path>
                <a:path w="1568450" h="173989">
                  <a:moveTo>
                    <a:pt x="1539367" y="57912"/>
                  </a:moveTo>
                  <a:lnTo>
                    <a:pt x="1481455" y="57912"/>
                  </a:lnTo>
                  <a:lnTo>
                    <a:pt x="1492730" y="60186"/>
                  </a:lnTo>
                  <a:lnTo>
                    <a:pt x="1501933" y="66389"/>
                  </a:lnTo>
                  <a:lnTo>
                    <a:pt x="1508136" y="75592"/>
                  </a:lnTo>
                  <a:lnTo>
                    <a:pt x="1510411" y="86867"/>
                  </a:lnTo>
                  <a:lnTo>
                    <a:pt x="1508136" y="98143"/>
                  </a:lnTo>
                  <a:lnTo>
                    <a:pt x="1501933" y="107346"/>
                  </a:lnTo>
                  <a:lnTo>
                    <a:pt x="1492730" y="113549"/>
                  </a:lnTo>
                  <a:lnTo>
                    <a:pt x="1481455" y="115823"/>
                  </a:lnTo>
                  <a:lnTo>
                    <a:pt x="1539367" y="115823"/>
                  </a:lnTo>
                  <a:lnTo>
                    <a:pt x="1568323" y="86867"/>
                  </a:lnTo>
                  <a:lnTo>
                    <a:pt x="1539367" y="579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455420" y="1485900"/>
              <a:ext cx="7602855" cy="0"/>
            </a:xfrm>
            <a:custGeom>
              <a:avLst/>
              <a:gdLst/>
              <a:ahLst/>
              <a:cxnLst/>
              <a:rect l="l" t="t" r="r" b="b"/>
              <a:pathLst>
                <a:path w="7602855">
                  <a:moveTo>
                    <a:pt x="0" y="0"/>
                  </a:moveTo>
                  <a:lnTo>
                    <a:pt x="7602474" y="0"/>
                  </a:lnTo>
                </a:path>
              </a:pathLst>
            </a:custGeom>
            <a:ln w="579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71500" y="923543"/>
              <a:ext cx="725805" cy="0"/>
            </a:xfrm>
            <a:custGeom>
              <a:avLst/>
              <a:gdLst/>
              <a:ahLst/>
              <a:cxnLst/>
              <a:rect l="l" t="t" r="r" b="b"/>
              <a:pathLst>
                <a:path w="725805">
                  <a:moveTo>
                    <a:pt x="0" y="0"/>
                  </a:moveTo>
                  <a:lnTo>
                    <a:pt x="725551" y="0"/>
                  </a:lnTo>
                </a:path>
              </a:pathLst>
            </a:custGeom>
            <a:ln w="579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870915" y="2693289"/>
            <a:ext cx="494030" cy="146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72085" algn="just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C</a:t>
            </a:r>
            <a:r>
              <a:rPr sz="1050" b="1" spc="-5" dirty="0">
                <a:latin typeface="Calibri"/>
                <a:cs typeface="Calibri"/>
              </a:rPr>
              <a:t>P</a:t>
            </a:r>
            <a:r>
              <a:rPr sz="1050" b="1" spc="5" dirty="0">
                <a:latin typeface="Calibri"/>
                <a:cs typeface="Calibri"/>
              </a:rPr>
              <a:t>O</a:t>
            </a:r>
            <a:r>
              <a:rPr sz="1050" b="1" dirty="0">
                <a:latin typeface="Calibri"/>
                <a:cs typeface="Calibri"/>
              </a:rPr>
              <a:t>F  </a:t>
            </a:r>
            <a:r>
              <a:rPr sz="1050" b="1" spc="-5" dirty="0">
                <a:latin typeface="Calibri"/>
                <a:cs typeface="Calibri"/>
              </a:rPr>
              <a:t>AFATDS </a:t>
            </a:r>
            <a:r>
              <a:rPr sz="1050" b="1" spc="-229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A</a:t>
            </a:r>
            <a:r>
              <a:rPr sz="1050" b="1" spc="5" dirty="0">
                <a:latin typeface="Calibri"/>
                <a:cs typeface="Calibri"/>
              </a:rPr>
              <a:t>M</a:t>
            </a:r>
            <a:r>
              <a:rPr sz="1050" b="1" spc="-5" dirty="0">
                <a:latin typeface="Calibri"/>
                <a:cs typeface="Calibri"/>
              </a:rPr>
              <a:t>D</a:t>
            </a:r>
            <a:r>
              <a:rPr sz="1050" b="1" dirty="0">
                <a:latin typeface="Calibri"/>
                <a:cs typeface="Calibri"/>
              </a:rPr>
              <a:t>WS</a:t>
            </a:r>
            <a:endParaRPr sz="1050">
              <a:latin typeface="Calibri"/>
              <a:cs typeface="Calibri"/>
            </a:endParaRPr>
          </a:p>
          <a:p>
            <a:pPr marL="53340" marR="5080" indent="179705" algn="r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T</a:t>
            </a:r>
            <a:r>
              <a:rPr sz="1050" b="1" spc="-5" dirty="0">
                <a:latin typeface="Calibri"/>
                <a:cs typeface="Calibri"/>
              </a:rPr>
              <a:t>A</a:t>
            </a:r>
            <a:r>
              <a:rPr sz="1050" b="1" spc="-10" dirty="0">
                <a:latin typeface="Calibri"/>
                <a:cs typeface="Calibri"/>
              </a:rPr>
              <a:t>I</a:t>
            </a:r>
            <a:r>
              <a:rPr sz="1050" b="1" dirty="0">
                <a:latin typeface="Calibri"/>
                <a:cs typeface="Calibri"/>
              </a:rPr>
              <a:t>S  </a:t>
            </a:r>
            <a:r>
              <a:rPr sz="1050" b="1" spc="-5" dirty="0">
                <a:latin typeface="Calibri"/>
                <a:cs typeface="Calibri"/>
              </a:rPr>
              <a:t>ADSI </a:t>
            </a:r>
            <a:r>
              <a:rPr sz="1050" b="1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D</a:t>
            </a:r>
            <a:r>
              <a:rPr sz="1050" b="1" dirty="0">
                <a:latin typeface="Calibri"/>
                <a:cs typeface="Calibri"/>
              </a:rPr>
              <a:t>C</a:t>
            </a:r>
            <a:r>
              <a:rPr sz="1050" b="1" spc="-5" dirty="0">
                <a:latin typeface="Calibri"/>
                <a:cs typeface="Calibri"/>
              </a:rPr>
              <a:t>G</a:t>
            </a:r>
            <a:r>
              <a:rPr sz="1050" b="1" spc="5" dirty="0">
                <a:latin typeface="Calibri"/>
                <a:cs typeface="Calibri"/>
              </a:rPr>
              <a:t>S</a:t>
            </a:r>
            <a:r>
              <a:rPr sz="1050" b="1" dirty="0">
                <a:latin typeface="Calibri"/>
                <a:cs typeface="Calibri"/>
              </a:rPr>
              <a:t>-A</a:t>
            </a:r>
            <a:endParaRPr sz="1050">
              <a:latin typeface="Calibri"/>
              <a:cs typeface="Calibri"/>
            </a:endParaRPr>
          </a:p>
          <a:p>
            <a:pPr marL="201295" marR="5715" indent="15240" algn="just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T</a:t>
            </a:r>
            <a:r>
              <a:rPr sz="1050" b="1" spc="-10" dirty="0">
                <a:latin typeface="Calibri"/>
                <a:cs typeface="Calibri"/>
              </a:rPr>
              <a:t>I</a:t>
            </a:r>
            <a:r>
              <a:rPr sz="1050" b="1" spc="-5" dirty="0">
                <a:latin typeface="Calibri"/>
                <a:cs typeface="Calibri"/>
              </a:rPr>
              <a:t>GR  B</a:t>
            </a:r>
            <a:r>
              <a:rPr sz="1050" b="1" dirty="0">
                <a:latin typeface="Calibri"/>
                <a:cs typeface="Calibri"/>
              </a:rPr>
              <a:t>CS3  </a:t>
            </a:r>
            <a:r>
              <a:rPr sz="1050" b="1" spc="5" dirty="0">
                <a:latin typeface="Calibri"/>
                <a:cs typeface="Calibri"/>
              </a:rPr>
              <a:t>MC4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33756" y="4372355"/>
            <a:ext cx="1057910" cy="200025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56210">
              <a:lnSpc>
                <a:spcPts val="810"/>
              </a:lnSpc>
            </a:pPr>
            <a:r>
              <a:rPr sz="1050" b="1" spc="-5" dirty="0">
                <a:latin typeface="Calibri"/>
                <a:cs typeface="Calibri"/>
              </a:rPr>
              <a:t>ISB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(BDE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MAIN)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86231" y="997711"/>
            <a:ext cx="7512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0" marR="5080" indent="-203835">
              <a:lnSpc>
                <a:spcPct val="100000"/>
              </a:lnSpc>
              <a:spcBef>
                <a:spcPts val="100"/>
              </a:spcBef>
              <a:tabLst>
                <a:tab pos="203200" algn="l"/>
                <a:tab pos="737870" algn="l"/>
              </a:tabLst>
            </a:pPr>
            <a:r>
              <a:rPr sz="1200" b="1" u="dbl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	</a:t>
            </a:r>
            <a:r>
              <a:rPr sz="1200" b="1" u="dbl" spc="-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BDE 	</a:t>
            </a:r>
            <a:r>
              <a:rPr sz="1200" b="1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TAC</a:t>
            </a:r>
            <a:endParaRPr sz="12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20979" y="667003"/>
            <a:ext cx="609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</a:t>
            </a:r>
            <a:r>
              <a:rPr sz="1200" b="1" spc="-10" dirty="0">
                <a:latin typeface="Arial"/>
                <a:cs typeface="Arial"/>
              </a:rPr>
              <a:t>D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/BN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1427733" y="1628901"/>
            <a:ext cx="7669530" cy="311785"/>
            <a:chOff x="1427733" y="1628901"/>
            <a:chExt cx="7669530" cy="311785"/>
          </a:xfrm>
        </p:grpSpPr>
        <p:sp>
          <p:nvSpPr>
            <p:cNvPr id="67" name="object 67"/>
            <p:cNvSpPr/>
            <p:nvPr/>
          </p:nvSpPr>
          <p:spPr>
            <a:xfrm>
              <a:off x="1456943" y="1658111"/>
              <a:ext cx="7602855" cy="0"/>
            </a:xfrm>
            <a:custGeom>
              <a:avLst/>
              <a:gdLst/>
              <a:ahLst/>
              <a:cxnLst/>
              <a:rect l="l" t="t" r="r" b="b"/>
              <a:pathLst>
                <a:path w="7602855">
                  <a:moveTo>
                    <a:pt x="0" y="0"/>
                  </a:moveTo>
                  <a:lnTo>
                    <a:pt x="7602474" y="0"/>
                  </a:lnTo>
                </a:path>
              </a:pathLst>
            </a:custGeom>
            <a:ln w="579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924556" y="1781555"/>
              <a:ext cx="6172200" cy="58419"/>
            </a:xfrm>
            <a:custGeom>
              <a:avLst/>
              <a:gdLst/>
              <a:ahLst/>
              <a:cxnLst/>
              <a:rect l="l" t="t" r="r" b="b"/>
              <a:pathLst>
                <a:path w="6172200" h="58419">
                  <a:moveTo>
                    <a:pt x="123444" y="38608"/>
                  </a:moveTo>
                  <a:lnTo>
                    <a:pt x="0" y="38608"/>
                  </a:lnTo>
                  <a:lnTo>
                    <a:pt x="0" y="57912"/>
                  </a:lnTo>
                  <a:lnTo>
                    <a:pt x="123444" y="57912"/>
                  </a:lnTo>
                  <a:lnTo>
                    <a:pt x="123444" y="38608"/>
                  </a:lnTo>
                  <a:close/>
                </a:path>
                <a:path w="6172200" h="58419">
                  <a:moveTo>
                    <a:pt x="123444" y="0"/>
                  </a:moveTo>
                  <a:lnTo>
                    <a:pt x="0" y="0"/>
                  </a:lnTo>
                  <a:lnTo>
                    <a:pt x="0" y="19304"/>
                  </a:lnTo>
                  <a:lnTo>
                    <a:pt x="123444" y="19304"/>
                  </a:lnTo>
                  <a:lnTo>
                    <a:pt x="123444" y="0"/>
                  </a:lnTo>
                  <a:close/>
                </a:path>
                <a:path w="6172200" h="58419">
                  <a:moveTo>
                    <a:pt x="6172200" y="38608"/>
                  </a:moveTo>
                  <a:lnTo>
                    <a:pt x="885444" y="38608"/>
                  </a:lnTo>
                  <a:lnTo>
                    <a:pt x="885444" y="57912"/>
                  </a:lnTo>
                  <a:lnTo>
                    <a:pt x="6172200" y="57912"/>
                  </a:lnTo>
                  <a:lnTo>
                    <a:pt x="6172200" y="38608"/>
                  </a:lnTo>
                  <a:close/>
                </a:path>
                <a:path w="6172200" h="58419">
                  <a:moveTo>
                    <a:pt x="6172200" y="0"/>
                  </a:moveTo>
                  <a:lnTo>
                    <a:pt x="885444" y="0"/>
                  </a:lnTo>
                  <a:lnTo>
                    <a:pt x="885444" y="19304"/>
                  </a:lnTo>
                  <a:lnTo>
                    <a:pt x="6172200" y="19304"/>
                  </a:lnTo>
                  <a:lnTo>
                    <a:pt x="61722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048000" y="1705355"/>
              <a:ext cx="762000" cy="230504"/>
            </a:xfrm>
            <a:custGeom>
              <a:avLst/>
              <a:gdLst/>
              <a:ahLst/>
              <a:cxnLst/>
              <a:rect l="l" t="t" r="r" b="b"/>
              <a:pathLst>
                <a:path w="762000" h="230505">
                  <a:moveTo>
                    <a:pt x="0" y="230124"/>
                  </a:moveTo>
                  <a:lnTo>
                    <a:pt x="762000" y="230124"/>
                  </a:lnTo>
                  <a:lnTo>
                    <a:pt x="762000" y="0"/>
                  </a:lnTo>
                  <a:lnTo>
                    <a:pt x="0" y="0"/>
                  </a:lnTo>
                  <a:lnTo>
                    <a:pt x="0" y="23012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3201161" y="1735328"/>
            <a:ext cx="4572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G</a:t>
            </a:r>
            <a:r>
              <a:rPr sz="900" b="1" dirty="0">
                <a:latin typeface="Arial"/>
                <a:cs typeface="Arial"/>
              </a:rPr>
              <a:t>RIPPS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1418844" y="1723644"/>
            <a:ext cx="7668259" cy="2506980"/>
            <a:chOff x="1418844" y="1723644"/>
            <a:chExt cx="7668259" cy="2506980"/>
          </a:xfrm>
        </p:grpSpPr>
        <p:sp>
          <p:nvSpPr>
            <p:cNvPr id="72" name="object 72"/>
            <p:cNvSpPr/>
            <p:nvPr/>
          </p:nvSpPr>
          <p:spPr>
            <a:xfrm>
              <a:off x="1418844" y="1723643"/>
              <a:ext cx="7668259" cy="2506980"/>
            </a:xfrm>
            <a:custGeom>
              <a:avLst/>
              <a:gdLst/>
              <a:ahLst/>
              <a:cxnLst/>
              <a:rect l="l" t="t" r="r" b="b"/>
              <a:pathLst>
                <a:path w="7668259" h="2506979">
                  <a:moveTo>
                    <a:pt x="1568323" y="1581912"/>
                  </a:moveTo>
                  <a:lnTo>
                    <a:pt x="1539367" y="1552956"/>
                  </a:lnTo>
                  <a:lnTo>
                    <a:pt x="1481455" y="1495044"/>
                  </a:lnTo>
                  <a:lnTo>
                    <a:pt x="1394587" y="1581912"/>
                  </a:lnTo>
                  <a:lnTo>
                    <a:pt x="1423530" y="1552956"/>
                  </a:lnTo>
                  <a:lnTo>
                    <a:pt x="28956" y="1552956"/>
                  </a:lnTo>
                  <a:lnTo>
                    <a:pt x="17678" y="1555242"/>
                  </a:lnTo>
                  <a:lnTo>
                    <a:pt x="8470" y="1561439"/>
                  </a:lnTo>
                  <a:lnTo>
                    <a:pt x="2273" y="1570647"/>
                  </a:lnTo>
                  <a:lnTo>
                    <a:pt x="0" y="1581912"/>
                  </a:lnTo>
                  <a:lnTo>
                    <a:pt x="2273" y="1593189"/>
                  </a:lnTo>
                  <a:lnTo>
                    <a:pt x="8470" y="1602397"/>
                  </a:lnTo>
                  <a:lnTo>
                    <a:pt x="17678" y="1608594"/>
                  </a:lnTo>
                  <a:lnTo>
                    <a:pt x="28956" y="1610868"/>
                  </a:lnTo>
                  <a:lnTo>
                    <a:pt x="1423543" y="1610868"/>
                  </a:lnTo>
                  <a:lnTo>
                    <a:pt x="1475359" y="1662684"/>
                  </a:lnTo>
                  <a:lnTo>
                    <a:pt x="1394587" y="1743456"/>
                  </a:lnTo>
                  <a:lnTo>
                    <a:pt x="1423530" y="1714500"/>
                  </a:lnTo>
                  <a:lnTo>
                    <a:pt x="28956" y="1714500"/>
                  </a:lnTo>
                  <a:lnTo>
                    <a:pt x="17678" y="1716786"/>
                  </a:lnTo>
                  <a:lnTo>
                    <a:pt x="8470" y="1722983"/>
                  </a:lnTo>
                  <a:lnTo>
                    <a:pt x="2273" y="1732191"/>
                  </a:lnTo>
                  <a:lnTo>
                    <a:pt x="0" y="1743456"/>
                  </a:lnTo>
                  <a:lnTo>
                    <a:pt x="2273" y="1754733"/>
                  </a:lnTo>
                  <a:lnTo>
                    <a:pt x="8470" y="1763941"/>
                  </a:lnTo>
                  <a:lnTo>
                    <a:pt x="17678" y="1770138"/>
                  </a:lnTo>
                  <a:lnTo>
                    <a:pt x="28956" y="1772412"/>
                  </a:lnTo>
                  <a:lnTo>
                    <a:pt x="1423530" y="1772412"/>
                  </a:lnTo>
                  <a:lnTo>
                    <a:pt x="1480693" y="1829574"/>
                  </a:lnTo>
                  <a:lnTo>
                    <a:pt x="1423543" y="1886712"/>
                  </a:lnTo>
                  <a:lnTo>
                    <a:pt x="28956" y="1886712"/>
                  </a:lnTo>
                  <a:lnTo>
                    <a:pt x="17678" y="1888998"/>
                  </a:lnTo>
                  <a:lnTo>
                    <a:pt x="8470" y="1895195"/>
                  </a:lnTo>
                  <a:lnTo>
                    <a:pt x="2273" y="1904403"/>
                  </a:lnTo>
                  <a:lnTo>
                    <a:pt x="0" y="1915668"/>
                  </a:lnTo>
                  <a:lnTo>
                    <a:pt x="2273" y="1926945"/>
                  </a:lnTo>
                  <a:lnTo>
                    <a:pt x="8470" y="1936153"/>
                  </a:lnTo>
                  <a:lnTo>
                    <a:pt x="17678" y="1942350"/>
                  </a:lnTo>
                  <a:lnTo>
                    <a:pt x="28956" y="1944624"/>
                  </a:lnTo>
                  <a:lnTo>
                    <a:pt x="1423543" y="1944624"/>
                  </a:lnTo>
                  <a:lnTo>
                    <a:pt x="1475359" y="1996440"/>
                  </a:lnTo>
                  <a:lnTo>
                    <a:pt x="1423543" y="2048256"/>
                  </a:lnTo>
                  <a:lnTo>
                    <a:pt x="28956" y="2048256"/>
                  </a:lnTo>
                  <a:lnTo>
                    <a:pt x="17678" y="2050542"/>
                  </a:lnTo>
                  <a:lnTo>
                    <a:pt x="8470" y="2056739"/>
                  </a:lnTo>
                  <a:lnTo>
                    <a:pt x="2273" y="2065947"/>
                  </a:lnTo>
                  <a:lnTo>
                    <a:pt x="0" y="2077212"/>
                  </a:lnTo>
                  <a:lnTo>
                    <a:pt x="2273" y="2088489"/>
                  </a:lnTo>
                  <a:lnTo>
                    <a:pt x="8470" y="2097697"/>
                  </a:lnTo>
                  <a:lnTo>
                    <a:pt x="17678" y="2103894"/>
                  </a:lnTo>
                  <a:lnTo>
                    <a:pt x="28956" y="2106168"/>
                  </a:lnTo>
                  <a:lnTo>
                    <a:pt x="1423543" y="2106168"/>
                  </a:lnTo>
                  <a:lnTo>
                    <a:pt x="1479931" y="2162556"/>
                  </a:lnTo>
                  <a:lnTo>
                    <a:pt x="1423543" y="2218944"/>
                  </a:lnTo>
                  <a:lnTo>
                    <a:pt x="28956" y="2218944"/>
                  </a:lnTo>
                  <a:lnTo>
                    <a:pt x="17678" y="2221230"/>
                  </a:lnTo>
                  <a:lnTo>
                    <a:pt x="8470" y="2227427"/>
                  </a:lnTo>
                  <a:lnTo>
                    <a:pt x="2273" y="2236635"/>
                  </a:lnTo>
                  <a:lnTo>
                    <a:pt x="0" y="2247900"/>
                  </a:lnTo>
                  <a:lnTo>
                    <a:pt x="2273" y="2259177"/>
                  </a:lnTo>
                  <a:lnTo>
                    <a:pt x="8470" y="2268385"/>
                  </a:lnTo>
                  <a:lnTo>
                    <a:pt x="17678" y="2274582"/>
                  </a:lnTo>
                  <a:lnTo>
                    <a:pt x="28956" y="2276856"/>
                  </a:lnTo>
                  <a:lnTo>
                    <a:pt x="1423543" y="2276856"/>
                  </a:lnTo>
                  <a:lnTo>
                    <a:pt x="1480693" y="2334006"/>
                  </a:lnTo>
                  <a:lnTo>
                    <a:pt x="1423543" y="2391156"/>
                  </a:lnTo>
                  <a:lnTo>
                    <a:pt x="28956" y="2391156"/>
                  </a:lnTo>
                  <a:lnTo>
                    <a:pt x="17678" y="2393442"/>
                  </a:lnTo>
                  <a:lnTo>
                    <a:pt x="8470" y="2399639"/>
                  </a:lnTo>
                  <a:lnTo>
                    <a:pt x="2273" y="2408847"/>
                  </a:lnTo>
                  <a:lnTo>
                    <a:pt x="0" y="2420112"/>
                  </a:lnTo>
                  <a:lnTo>
                    <a:pt x="2273" y="2431389"/>
                  </a:lnTo>
                  <a:lnTo>
                    <a:pt x="8470" y="2440597"/>
                  </a:lnTo>
                  <a:lnTo>
                    <a:pt x="17678" y="2446794"/>
                  </a:lnTo>
                  <a:lnTo>
                    <a:pt x="28956" y="2449068"/>
                  </a:lnTo>
                  <a:lnTo>
                    <a:pt x="1423543" y="2449068"/>
                  </a:lnTo>
                  <a:lnTo>
                    <a:pt x="1481455" y="2506980"/>
                  </a:lnTo>
                  <a:lnTo>
                    <a:pt x="1539367" y="2449068"/>
                  </a:lnTo>
                  <a:lnTo>
                    <a:pt x="1568323" y="2420112"/>
                  </a:lnTo>
                  <a:lnTo>
                    <a:pt x="1539367" y="2391156"/>
                  </a:lnTo>
                  <a:lnTo>
                    <a:pt x="1482217" y="2334006"/>
                  </a:lnTo>
                  <a:lnTo>
                    <a:pt x="1539367" y="2276856"/>
                  </a:lnTo>
                  <a:lnTo>
                    <a:pt x="1568323" y="2247900"/>
                  </a:lnTo>
                  <a:lnTo>
                    <a:pt x="1539367" y="2218944"/>
                  </a:lnTo>
                  <a:lnTo>
                    <a:pt x="1482979" y="2162556"/>
                  </a:lnTo>
                  <a:lnTo>
                    <a:pt x="1539367" y="2106168"/>
                  </a:lnTo>
                  <a:lnTo>
                    <a:pt x="1568323" y="2077212"/>
                  </a:lnTo>
                  <a:lnTo>
                    <a:pt x="1539367" y="2048256"/>
                  </a:lnTo>
                  <a:lnTo>
                    <a:pt x="1487551" y="1996440"/>
                  </a:lnTo>
                  <a:lnTo>
                    <a:pt x="1539367" y="1944624"/>
                  </a:lnTo>
                  <a:lnTo>
                    <a:pt x="1568323" y="1915668"/>
                  </a:lnTo>
                  <a:lnTo>
                    <a:pt x="1539367" y="1886712"/>
                  </a:lnTo>
                  <a:lnTo>
                    <a:pt x="1482204" y="1829574"/>
                  </a:lnTo>
                  <a:lnTo>
                    <a:pt x="1539367" y="1772412"/>
                  </a:lnTo>
                  <a:lnTo>
                    <a:pt x="1568323" y="1743456"/>
                  </a:lnTo>
                  <a:lnTo>
                    <a:pt x="1539367" y="1714500"/>
                  </a:lnTo>
                  <a:lnTo>
                    <a:pt x="1487538" y="1662684"/>
                  </a:lnTo>
                  <a:lnTo>
                    <a:pt x="1539354" y="1610868"/>
                  </a:lnTo>
                  <a:lnTo>
                    <a:pt x="1568323" y="1581912"/>
                  </a:lnTo>
                  <a:close/>
                </a:path>
                <a:path w="7668259" h="2506979">
                  <a:moveTo>
                    <a:pt x="1568323" y="1086612"/>
                  </a:moveTo>
                  <a:lnTo>
                    <a:pt x="1539367" y="1057656"/>
                  </a:lnTo>
                  <a:lnTo>
                    <a:pt x="1481455" y="999744"/>
                  </a:lnTo>
                  <a:lnTo>
                    <a:pt x="1394587" y="1086612"/>
                  </a:lnTo>
                  <a:lnTo>
                    <a:pt x="1423530" y="1057656"/>
                  </a:lnTo>
                  <a:lnTo>
                    <a:pt x="28956" y="1057656"/>
                  </a:lnTo>
                  <a:lnTo>
                    <a:pt x="17678" y="1059942"/>
                  </a:lnTo>
                  <a:lnTo>
                    <a:pt x="8470" y="1066139"/>
                  </a:lnTo>
                  <a:lnTo>
                    <a:pt x="2273" y="1075347"/>
                  </a:lnTo>
                  <a:lnTo>
                    <a:pt x="0" y="1086612"/>
                  </a:lnTo>
                  <a:lnTo>
                    <a:pt x="2273" y="1097889"/>
                  </a:lnTo>
                  <a:lnTo>
                    <a:pt x="8470" y="1107097"/>
                  </a:lnTo>
                  <a:lnTo>
                    <a:pt x="17678" y="1113294"/>
                  </a:lnTo>
                  <a:lnTo>
                    <a:pt x="28956" y="1115568"/>
                  </a:lnTo>
                  <a:lnTo>
                    <a:pt x="1423543" y="1115568"/>
                  </a:lnTo>
                  <a:lnTo>
                    <a:pt x="1481455" y="1173480"/>
                  </a:lnTo>
                  <a:lnTo>
                    <a:pt x="1539354" y="1115568"/>
                  </a:lnTo>
                  <a:lnTo>
                    <a:pt x="1568323" y="1086612"/>
                  </a:lnTo>
                  <a:close/>
                </a:path>
                <a:path w="7668259" h="2506979">
                  <a:moveTo>
                    <a:pt x="1568323" y="86868"/>
                  </a:moveTo>
                  <a:lnTo>
                    <a:pt x="1539354" y="57912"/>
                  </a:lnTo>
                  <a:lnTo>
                    <a:pt x="1481455" y="0"/>
                  </a:lnTo>
                  <a:lnTo>
                    <a:pt x="1423543" y="57912"/>
                  </a:lnTo>
                  <a:lnTo>
                    <a:pt x="28956" y="57912"/>
                  </a:lnTo>
                  <a:lnTo>
                    <a:pt x="17678" y="60198"/>
                  </a:lnTo>
                  <a:lnTo>
                    <a:pt x="8470" y="66395"/>
                  </a:lnTo>
                  <a:lnTo>
                    <a:pt x="2273" y="75603"/>
                  </a:lnTo>
                  <a:lnTo>
                    <a:pt x="0" y="86868"/>
                  </a:lnTo>
                  <a:lnTo>
                    <a:pt x="2273" y="98145"/>
                  </a:lnTo>
                  <a:lnTo>
                    <a:pt x="8470" y="107353"/>
                  </a:lnTo>
                  <a:lnTo>
                    <a:pt x="17678" y="113550"/>
                  </a:lnTo>
                  <a:lnTo>
                    <a:pt x="28956" y="115824"/>
                  </a:lnTo>
                  <a:lnTo>
                    <a:pt x="1423530" y="115824"/>
                  </a:lnTo>
                  <a:lnTo>
                    <a:pt x="1475346" y="167652"/>
                  </a:lnTo>
                  <a:lnTo>
                    <a:pt x="1394587" y="248412"/>
                  </a:lnTo>
                  <a:lnTo>
                    <a:pt x="1423530" y="219456"/>
                  </a:lnTo>
                  <a:lnTo>
                    <a:pt x="28956" y="219456"/>
                  </a:lnTo>
                  <a:lnTo>
                    <a:pt x="17678" y="221742"/>
                  </a:lnTo>
                  <a:lnTo>
                    <a:pt x="8470" y="227939"/>
                  </a:lnTo>
                  <a:lnTo>
                    <a:pt x="2273" y="237147"/>
                  </a:lnTo>
                  <a:lnTo>
                    <a:pt x="0" y="248412"/>
                  </a:lnTo>
                  <a:lnTo>
                    <a:pt x="2273" y="259689"/>
                  </a:lnTo>
                  <a:lnTo>
                    <a:pt x="8470" y="268897"/>
                  </a:lnTo>
                  <a:lnTo>
                    <a:pt x="17678" y="275094"/>
                  </a:lnTo>
                  <a:lnTo>
                    <a:pt x="28956" y="277368"/>
                  </a:lnTo>
                  <a:lnTo>
                    <a:pt x="1423543" y="277368"/>
                  </a:lnTo>
                  <a:lnTo>
                    <a:pt x="1479931" y="333756"/>
                  </a:lnTo>
                  <a:lnTo>
                    <a:pt x="1423543" y="390144"/>
                  </a:lnTo>
                  <a:lnTo>
                    <a:pt x="28956" y="390144"/>
                  </a:lnTo>
                  <a:lnTo>
                    <a:pt x="17678" y="392430"/>
                  </a:lnTo>
                  <a:lnTo>
                    <a:pt x="8470" y="398627"/>
                  </a:lnTo>
                  <a:lnTo>
                    <a:pt x="2273" y="407835"/>
                  </a:lnTo>
                  <a:lnTo>
                    <a:pt x="0" y="419100"/>
                  </a:lnTo>
                  <a:lnTo>
                    <a:pt x="2273" y="430377"/>
                  </a:lnTo>
                  <a:lnTo>
                    <a:pt x="8470" y="439585"/>
                  </a:lnTo>
                  <a:lnTo>
                    <a:pt x="17678" y="445782"/>
                  </a:lnTo>
                  <a:lnTo>
                    <a:pt x="28956" y="448056"/>
                  </a:lnTo>
                  <a:lnTo>
                    <a:pt x="1423530" y="448056"/>
                  </a:lnTo>
                  <a:lnTo>
                    <a:pt x="1481455" y="505968"/>
                  </a:lnTo>
                  <a:lnTo>
                    <a:pt x="1539367" y="448056"/>
                  </a:lnTo>
                  <a:lnTo>
                    <a:pt x="1568323" y="419100"/>
                  </a:lnTo>
                  <a:lnTo>
                    <a:pt x="1539354" y="390144"/>
                  </a:lnTo>
                  <a:lnTo>
                    <a:pt x="1482966" y="333756"/>
                  </a:lnTo>
                  <a:lnTo>
                    <a:pt x="1539354" y="277368"/>
                  </a:lnTo>
                  <a:lnTo>
                    <a:pt x="1568323" y="248412"/>
                  </a:lnTo>
                  <a:lnTo>
                    <a:pt x="1539367" y="219456"/>
                  </a:lnTo>
                  <a:lnTo>
                    <a:pt x="1487551" y="167640"/>
                  </a:lnTo>
                  <a:lnTo>
                    <a:pt x="1539367" y="115824"/>
                  </a:lnTo>
                  <a:lnTo>
                    <a:pt x="1568323" y="86868"/>
                  </a:lnTo>
                  <a:close/>
                </a:path>
                <a:path w="7668259" h="2506979">
                  <a:moveTo>
                    <a:pt x="7668006" y="758952"/>
                  </a:moveTo>
                  <a:lnTo>
                    <a:pt x="5960364" y="758952"/>
                  </a:lnTo>
                  <a:lnTo>
                    <a:pt x="5896356" y="694944"/>
                  </a:lnTo>
                  <a:lnTo>
                    <a:pt x="5800344" y="790956"/>
                  </a:lnTo>
                  <a:lnTo>
                    <a:pt x="5896356" y="886968"/>
                  </a:lnTo>
                  <a:lnTo>
                    <a:pt x="5960364" y="822960"/>
                  </a:lnTo>
                  <a:lnTo>
                    <a:pt x="7668006" y="822960"/>
                  </a:lnTo>
                  <a:lnTo>
                    <a:pt x="7668006" y="7589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180332" y="2732532"/>
              <a:ext cx="4125595" cy="173990"/>
            </a:xfrm>
            <a:custGeom>
              <a:avLst/>
              <a:gdLst/>
              <a:ahLst/>
              <a:cxnLst/>
              <a:rect l="l" t="t" r="r" b="b"/>
              <a:pathLst>
                <a:path w="4125595" h="173989">
                  <a:moveTo>
                    <a:pt x="86867" y="0"/>
                  </a:moveTo>
                  <a:lnTo>
                    <a:pt x="0" y="86867"/>
                  </a:lnTo>
                  <a:lnTo>
                    <a:pt x="86867" y="173735"/>
                  </a:lnTo>
                  <a:lnTo>
                    <a:pt x="144779" y="115823"/>
                  </a:lnTo>
                  <a:lnTo>
                    <a:pt x="86867" y="115823"/>
                  </a:lnTo>
                  <a:lnTo>
                    <a:pt x="86867" y="96519"/>
                  </a:lnTo>
                  <a:lnTo>
                    <a:pt x="164083" y="96519"/>
                  </a:lnTo>
                  <a:lnTo>
                    <a:pt x="173735" y="86867"/>
                  </a:lnTo>
                  <a:lnTo>
                    <a:pt x="164083" y="77215"/>
                  </a:lnTo>
                  <a:lnTo>
                    <a:pt x="86867" y="77215"/>
                  </a:lnTo>
                  <a:lnTo>
                    <a:pt x="86867" y="57912"/>
                  </a:lnTo>
                  <a:lnTo>
                    <a:pt x="144779" y="57912"/>
                  </a:lnTo>
                  <a:lnTo>
                    <a:pt x="86867" y="0"/>
                  </a:lnTo>
                  <a:close/>
                </a:path>
                <a:path w="4125595" h="173989">
                  <a:moveTo>
                    <a:pt x="164083" y="96519"/>
                  </a:moveTo>
                  <a:lnTo>
                    <a:pt x="86867" y="96519"/>
                  </a:lnTo>
                  <a:lnTo>
                    <a:pt x="86867" y="115823"/>
                  </a:lnTo>
                  <a:lnTo>
                    <a:pt x="144779" y="115823"/>
                  </a:lnTo>
                  <a:lnTo>
                    <a:pt x="164083" y="96519"/>
                  </a:lnTo>
                  <a:close/>
                </a:path>
                <a:path w="4125595" h="173989">
                  <a:moveTo>
                    <a:pt x="4125467" y="96519"/>
                  </a:moveTo>
                  <a:lnTo>
                    <a:pt x="164083" y="96519"/>
                  </a:lnTo>
                  <a:lnTo>
                    <a:pt x="144779" y="115823"/>
                  </a:lnTo>
                  <a:lnTo>
                    <a:pt x="4125467" y="115823"/>
                  </a:lnTo>
                  <a:lnTo>
                    <a:pt x="4125467" y="96519"/>
                  </a:lnTo>
                  <a:close/>
                </a:path>
                <a:path w="4125595" h="173989">
                  <a:moveTo>
                    <a:pt x="144779" y="57912"/>
                  </a:moveTo>
                  <a:lnTo>
                    <a:pt x="86867" y="57912"/>
                  </a:lnTo>
                  <a:lnTo>
                    <a:pt x="86867" y="77215"/>
                  </a:lnTo>
                  <a:lnTo>
                    <a:pt x="164083" y="77215"/>
                  </a:lnTo>
                  <a:lnTo>
                    <a:pt x="144779" y="57912"/>
                  </a:lnTo>
                  <a:close/>
                </a:path>
                <a:path w="4125595" h="173989">
                  <a:moveTo>
                    <a:pt x="4125467" y="57912"/>
                  </a:moveTo>
                  <a:lnTo>
                    <a:pt x="144779" y="57912"/>
                  </a:lnTo>
                  <a:lnTo>
                    <a:pt x="164083" y="77215"/>
                  </a:lnTo>
                  <a:lnTo>
                    <a:pt x="4125467" y="77215"/>
                  </a:lnTo>
                  <a:lnTo>
                    <a:pt x="4125467" y="57912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219188" y="2714244"/>
              <a:ext cx="1868170" cy="192405"/>
            </a:xfrm>
            <a:custGeom>
              <a:avLst/>
              <a:gdLst/>
              <a:ahLst/>
              <a:cxnLst/>
              <a:rect l="l" t="t" r="r" b="b"/>
              <a:pathLst>
                <a:path w="1868170" h="192405">
                  <a:moveTo>
                    <a:pt x="96011" y="0"/>
                  </a:moveTo>
                  <a:lnTo>
                    <a:pt x="0" y="96011"/>
                  </a:lnTo>
                  <a:lnTo>
                    <a:pt x="96011" y="192023"/>
                  </a:lnTo>
                  <a:lnTo>
                    <a:pt x="160019" y="128015"/>
                  </a:lnTo>
                  <a:lnTo>
                    <a:pt x="96011" y="128015"/>
                  </a:lnTo>
                  <a:lnTo>
                    <a:pt x="96011" y="64007"/>
                  </a:lnTo>
                  <a:lnTo>
                    <a:pt x="160019" y="64007"/>
                  </a:lnTo>
                  <a:lnTo>
                    <a:pt x="96011" y="0"/>
                  </a:lnTo>
                  <a:close/>
                </a:path>
                <a:path w="1868170" h="192405">
                  <a:moveTo>
                    <a:pt x="160019" y="64007"/>
                  </a:moveTo>
                  <a:lnTo>
                    <a:pt x="96011" y="64007"/>
                  </a:lnTo>
                  <a:lnTo>
                    <a:pt x="96011" y="128015"/>
                  </a:lnTo>
                  <a:lnTo>
                    <a:pt x="160019" y="128015"/>
                  </a:lnTo>
                  <a:lnTo>
                    <a:pt x="192023" y="96011"/>
                  </a:lnTo>
                  <a:lnTo>
                    <a:pt x="160019" y="64007"/>
                  </a:lnTo>
                  <a:close/>
                </a:path>
                <a:path w="1868170" h="192405">
                  <a:moveTo>
                    <a:pt x="1867661" y="64007"/>
                  </a:moveTo>
                  <a:lnTo>
                    <a:pt x="160019" y="64007"/>
                  </a:lnTo>
                  <a:lnTo>
                    <a:pt x="192023" y="96011"/>
                  </a:lnTo>
                  <a:lnTo>
                    <a:pt x="160019" y="128015"/>
                  </a:lnTo>
                  <a:lnTo>
                    <a:pt x="1867661" y="128015"/>
                  </a:lnTo>
                  <a:lnTo>
                    <a:pt x="1867661" y="640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419600" y="2692908"/>
              <a:ext cx="533400" cy="231775"/>
            </a:xfrm>
            <a:custGeom>
              <a:avLst/>
              <a:gdLst/>
              <a:ahLst/>
              <a:cxnLst/>
              <a:rect l="l" t="t" r="r" b="b"/>
              <a:pathLst>
                <a:path w="533400" h="231775">
                  <a:moveTo>
                    <a:pt x="533400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533400" y="231648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419600" y="2692908"/>
              <a:ext cx="533400" cy="231775"/>
            </a:xfrm>
            <a:custGeom>
              <a:avLst/>
              <a:gdLst/>
              <a:ahLst/>
              <a:cxnLst/>
              <a:rect l="l" t="t" r="r" b="b"/>
              <a:pathLst>
                <a:path w="533400" h="231775">
                  <a:moveTo>
                    <a:pt x="0" y="231648"/>
                  </a:moveTo>
                  <a:lnTo>
                    <a:pt x="533400" y="231648"/>
                  </a:lnTo>
                  <a:lnTo>
                    <a:pt x="533400" y="0"/>
                  </a:lnTo>
                  <a:lnTo>
                    <a:pt x="0" y="0"/>
                  </a:lnTo>
                  <a:lnTo>
                    <a:pt x="0" y="23164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4513326" y="2724150"/>
            <a:ext cx="3473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G</a:t>
            </a:r>
            <a:r>
              <a:rPr sz="900" b="1" spc="-20" dirty="0">
                <a:latin typeface="Arial"/>
                <a:cs typeface="Arial"/>
              </a:rPr>
              <a:t>A</a:t>
            </a:r>
            <a:r>
              <a:rPr sz="900" b="1" dirty="0">
                <a:latin typeface="Arial"/>
                <a:cs typeface="Arial"/>
              </a:rPr>
              <a:t>TR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1414272" y="3031045"/>
            <a:ext cx="7663180" cy="241300"/>
            <a:chOff x="1414272" y="3031045"/>
            <a:chExt cx="7663180" cy="241300"/>
          </a:xfrm>
        </p:grpSpPr>
        <p:sp>
          <p:nvSpPr>
            <p:cNvPr id="79" name="object 79"/>
            <p:cNvSpPr/>
            <p:nvPr/>
          </p:nvSpPr>
          <p:spPr>
            <a:xfrm>
              <a:off x="2904744" y="3115055"/>
              <a:ext cx="6172200" cy="58419"/>
            </a:xfrm>
            <a:custGeom>
              <a:avLst/>
              <a:gdLst/>
              <a:ahLst/>
              <a:cxnLst/>
              <a:rect l="l" t="t" r="r" b="b"/>
              <a:pathLst>
                <a:path w="6172200" h="58419">
                  <a:moveTo>
                    <a:pt x="143256" y="38608"/>
                  </a:moveTo>
                  <a:lnTo>
                    <a:pt x="0" y="38608"/>
                  </a:lnTo>
                  <a:lnTo>
                    <a:pt x="0" y="57912"/>
                  </a:lnTo>
                  <a:lnTo>
                    <a:pt x="143256" y="57912"/>
                  </a:lnTo>
                  <a:lnTo>
                    <a:pt x="143256" y="38608"/>
                  </a:lnTo>
                  <a:close/>
                </a:path>
                <a:path w="6172200" h="58419">
                  <a:moveTo>
                    <a:pt x="143256" y="0"/>
                  </a:moveTo>
                  <a:lnTo>
                    <a:pt x="0" y="0"/>
                  </a:lnTo>
                  <a:lnTo>
                    <a:pt x="0" y="19304"/>
                  </a:lnTo>
                  <a:lnTo>
                    <a:pt x="143256" y="19304"/>
                  </a:lnTo>
                  <a:lnTo>
                    <a:pt x="143256" y="0"/>
                  </a:lnTo>
                  <a:close/>
                </a:path>
                <a:path w="6172200" h="58419">
                  <a:moveTo>
                    <a:pt x="6172200" y="38608"/>
                  </a:moveTo>
                  <a:lnTo>
                    <a:pt x="829056" y="38608"/>
                  </a:lnTo>
                  <a:lnTo>
                    <a:pt x="829056" y="57912"/>
                  </a:lnTo>
                  <a:lnTo>
                    <a:pt x="6172200" y="57912"/>
                  </a:lnTo>
                  <a:lnTo>
                    <a:pt x="6172200" y="38608"/>
                  </a:lnTo>
                  <a:close/>
                </a:path>
                <a:path w="6172200" h="58419">
                  <a:moveTo>
                    <a:pt x="6172200" y="0"/>
                  </a:moveTo>
                  <a:lnTo>
                    <a:pt x="829056" y="0"/>
                  </a:lnTo>
                  <a:lnTo>
                    <a:pt x="829056" y="19304"/>
                  </a:lnTo>
                  <a:lnTo>
                    <a:pt x="6172200" y="19304"/>
                  </a:lnTo>
                  <a:lnTo>
                    <a:pt x="617220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414272" y="3057143"/>
              <a:ext cx="1568450" cy="173990"/>
            </a:xfrm>
            <a:custGeom>
              <a:avLst/>
              <a:gdLst/>
              <a:ahLst/>
              <a:cxnLst/>
              <a:rect l="l" t="t" r="r" b="b"/>
              <a:pathLst>
                <a:path w="1568450" h="173989">
                  <a:moveTo>
                    <a:pt x="1481455" y="0"/>
                  </a:moveTo>
                  <a:lnTo>
                    <a:pt x="1394586" y="86867"/>
                  </a:lnTo>
                  <a:lnTo>
                    <a:pt x="1481455" y="173735"/>
                  </a:lnTo>
                  <a:lnTo>
                    <a:pt x="1539367" y="115823"/>
                  </a:lnTo>
                  <a:lnTo>
                    <a:pt x="1481455" y="115823"/>
                  </a:lnTo>
                  <a:lnTo>
                    <a:pt x="1492730" y="113549"/>
                  </a:lnTo>
                  <a:lnTo>
                    <a:pt x="1501933" y="107346"/>
                  </a:lnTo>
                  <a:lnTo>
                    <a:pt x="1508136" y="98143"/>
                  </a:lnTo>
                  <a:lnTo>
                    <a:pt x="1510411" y="86867"/>
                  </a:lnTo>
                  <a:lnTo>
                    <a:pt x="1508136" y="75592"/>
                  </a:lnTo>
                  <a:lnTo>
                    <a:pt x="1501933" y="66389"/>
                  </a:lnTo>
                  <a:lnTo>
                    <a:pt x="1492730" y="60186"/>
                  </a:lnTo>
                  <a:lnTo>
                    <a:pt x="1481455" y="57911"/>
                  </a:lnTo>
                  <a:lnTo>
                    <a:pt x="1539366" y="57911"/>
                  </a:lnTo>
                  <a:lnTo>
                    <a:pt x="1481455" y="0"/>
                  </a:lnTo>
                  <a:close/>
                </a:path>
                <a:path w="1568450" h="173989">
                  <a:moveTo>
                    <a:pt x="1423543" y="57911"/>
                  </a:moveTo>
                  <a:lnTo>
                    <a:pt x="28956" y="57911"/>
                  </a:lnTo>
                  <a:lnTo>
                    <a:pt x="17680" y="60186"/>
                  </a:lnTo>
                  <a:lnTo>
                    <a:pt x="8477" y="66389"/>
                  </a:lnTo>
                  <a:lnTo>
                    <a:pt x="2274" y="75592"/>
                  </a:lnTo>
                  <a:lnTo>
                    <a:pt x="0" y="86867"/>
                  </a:lnTo>
                  <a:lnTo>
                    <a:pt x="2274" y="98143"/>
                  </a:lnTo>
                  <a:lnTo>
                    <a:pt x="8477" y="107346"/>
                  </a:lnTo>
                  <a:lnTo>
                    <a:pt x="17680" y="113549"/>
                  </a:lnTo>
                  <a:lnTo>
                    <a:pt x="28956" y="115823"/>
                  </a:lnTo>
                  <a:lnTo>
                    <a:pt x="1423542" y="115823"/>
                  </a:lnTo>
                  <a:lnTo>
                    <a:pt x="1394586" y="86867"/>
                  </a:lnTo>
                  <a:lnTo>
                    <a:pt x="1423543" y="57911"/>
                  </a:lnTo>
                  <a:close/>
                </a:path>
                <a:path w="1568450" h="173989">
                  <a:moveTo>
                    <a:pt x="1539366" y="57911"/>
                  </a:moveTo>
                  <a:lnTo>
                    <a:pt x="1481455" y="57911"/>
                  </a:lnTo>
                  <a:lnTo>
                    <a:pt x="1492730" y="60186"/>
                  </a:lnTo>
                  <a:lnTo>
                    <a:pt x="1501933" y="66389"/>
                  </a:lnTo>
                  <a:lnTo>
                    <a:pt x="1508136" y="75592"/>
                  </a:lnTo>
                  <a:lnTo>
                    <a:pt x="1510411" y="86867"/>
                  </a:lnTo>
                  <a:lnTo>
                    <a:pt x="1508136" y="98143"/>
                  </a:lnTo>
                  <a:lnTo>
                    <a:pt x="1501933" y="107346"/>
                  </a:lnTo>
                  <a:lnTo>
                    <a:pt x="1492730" y="113549"/>
                  </a:lnTo>
                  <a:lnTo>
                    <a:pt x="1481455" y="115823"/>
                  </a:lnTo>
                  <a:lnTo>
                    <a:pt x="1539367" y="115823"/>
                  </a:lnTo>
                  <a:lnTo>
                    <a:pt x="1568323" y="86867"/>
                  </a:lnTo>
                  <a:lnTo>
                    <a:pt x="1539366" y="579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3048000" y="3035807"/>
              <a:ext cx="685800" cy="231775"/>
            </a:xfrm>
            <a:custGeom>
              <a:avLst/>
              <a:gdLst/>
              <a:ahLst/>
              <a:cxnLst/>
              <a:rect l="l" t="t" r="r" b="b"/>
              <a:pathLst>
                <a:path w="685800" h="231775">
                  <a:moveTo>
                    <a:pt x="0" y="231648"/>
                  </a:moveTo>
                  <a:lnTo>
                    <a:pt x="685800" y="231648"/>
                  </a:lnTo>
                  <a:lnTo>
                    <a:pt x="685800" y="0"/>
                  </a:lnTo>
                  <a:lnTo>
                    <a:pt x="0" y="0"/>
                  </a:lnTo>
                  <a:lnTo>
                    <a:pt x="0" y="231648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3163061" y="3067050"/>
            <a:ext cx="4572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G</a:t>
            </a:r>
            <a:r>
              <a:rPr sz="900" b="1" dirty="0">
                <a:latin typeface="Arial"/>
                <a:cs typeface="Arial"/>
              </a:rPr>
              <a:t>RIPPS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4180332" y="3021901"/>
            <a:ext cx="4887595" cy="240029"/>
            <a:chOff x="4180332" y="3021901"/>
            <a:chExt cx="4887595" cy="240029"/>
          </a:xfrm>
        </p:grpSpPr>
        <p:sp>
          <p:nvSpPr>
            <p:cNvPr id="84" name="object 84"/>
            <p:cNvSpPr/>
            <p:nvPr/>
          </p:nvSpPr>
          <p:spPr>
            <a:xfrm>
              <a:off x="4180332" y="3057144"/>
              <a:ext cx="4887595" cy="173990"/>
            </a:xfrm>
            <a:custGeom>
              <a:avLst/>
              <a:gdLst/>
              <a:ahLst/>
              <a:cxnLst/>
              <a:rect l="l" t="t" r="r" b="b"/>
              <a:pathLst>
                <a:path w="4887595" h="173989">
                  <a:moveTo>
                    <a:pt x="86867" y="0"/>
                  </a:moveTo>
                  <a:lnTo>
                    <a:pt x="0" y="86867"/>
                  </a:lnTo>
                  <a:lnTo>
                    <a:pt x="86867" y="173735"/>
                  </a:lnTo>
                  <a:lnTo>
                    <a:pt x="144779" y="115823"/>
                  </a:lnTo>
                  <a:lnTo>
                    <a:pt x="86867" y="115823"/>
                  </a:lnTo>
                  <a:lnTo>
                    <a:pt x="86867" y="96519"/>
                  </a:lnTo>
                  <a:lnTo>
                    <a:pt x="164083" y="96519"/>
                  </a:lnTo>
                  <a:lnTo>
                    <a:pt x="173735" y="86867"/>
                  </a:lnTo>
                  <a:lnTo>
                    <a:pt x="164083" y="77215"/>
                  </a:lnTo>
                  <a:lnTo>
                    <a:pt x="86867" y="77215"/>
                  </a:lnTo>
                  <a:lnTo>
                    <a:pt x="86867" y="57911"/>
                  </a:lnTo>
                  <a:lnTo>
                    <a:pt x="144779" y="57911"/>
                  </a:lnTo>
                  <a:lnTo>
                    <a:pt x="86867" y="0"/>
                  </a:lnTo>
                  <a:close/>
                </a:path>
                <a:path w="4887595" h="173989">
                  <a:moveTo>
                    <a:pt x="164083" y="96519"/>
                  </a:moveTo>
                  <a:lnTo>
                    <a:pt x="86867" y="96519"/>
                  </a:lnTo>
                  <a:lnTo>
                    <a:pt x="86867" y="115823"/>
                  </a:lnTo>
                  <a:lnTo>
                    <a:pt x="144779" y="115823"/>
                  </a:lnTo>
                  <a:lnTo>
                    <a:pt x="164083" y="96519"/>
                  </a:lnTo>
                  <a:close/>
                </a:path>
                <a:path w="4887595" h="173989">
                  <a:moveTo>
                    <a:pt x="4887468" y="96519"/>
                  </a:moveTo>
                  <a:lnTo>
                    <a:pt x="164083" y="96519"/>
                  </a:lnTo>
                  <a:lnTo>
                    <a:pt x="144779" y="115823"/>
                  </a:lnTo>
                  <a:lnTo>
                    <a:pt x="4887468" y="115823"/>
                  </a:lnTo>
                  <a:lnTo>
                    <a:pt x="4887468" y="96519"/>
                  </a:lnTo>
                  <a:close/>
                </a:path>
                <a:path w="4887595" h="173989">
                  <a:moveTo>
                    <a:pt x="144779" y="57911"/>
                  </a:moveTo>
                  <a:lnTo>
                    <a:pt x="86867" y="57911"/>
                  </a:lnTo>
                  <a:lnTo>
                    <a:pt x="86867" y="77215"/>
                  </a:lnTo>
                  <a:lnTo>
                    <a:pt x="164083" y="77215"/>
                  </a:lnTo>
                  <a:lnTo>
                    <a:pt x="144779" y="57911"/>
                  </a:lnTo>
                  <a:close/>
                </a:path>
                <a:path w="4887595" h="173989">
                  <a:moveTo>
                    <a:pt x="4887468" y="57911"/>
                  </a:moveTo>
                  <a:lnTo>
                    <a:pt x="144779" y="57911"/>
                  </a:lnTo>
                  <a:lnTo>
                    <a:pt x="164083" y="77215"/>
                  </a:lnTo>
                  <a:lnTo>
                    <a:pt x="4887468" y="77215"/>
                  </a:lnTo>
                  <a:lnTo>
                    <a:pt x="4887468" y="57911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419600" y="3026664"/>
              <a:ext cx="533400" cy="230504"/>
            </a:xfrm>
            <a:custGeom>
              <a:avLst/>
              <a:gdLst/>
              <a:ahLst/>
              <a:cxnLst/>
              <a:rect l="l" t="t" r="r" b="b"/>
              <a:pathLst>
                <a:path w="533400" h="230504">
                  <a:moveTo>
                    <a:pt x="533400" y="0"/>
                  </a:moveTo>
                  <a:lnTo>
                    <a:pt x="0" y="0"/>
                  </a:lnTo>
                  <a:lnTo>
                    <a:pt x="0" y="230124"/>
                  </a:lnTo>
                  <a:lnTo>
                    <a:pt x="533400" y="230124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419600" y="3026664"/>
              <a:ext cx="533400" cy="230504"/>
            </a:xfrm>
            <a:custGeom>
              <a:avLst/>
              <a:gdLst/>
              <a:ahLst/>
              <a:cxnLst/>
              <a:rect l="l" t="t" r="r" b="b"/>
              <a:pathLst>
                <a:path w="533400" h="230504">
                  <a:moveTo>
                    <a:pt x="0" y="230124"/>
                  </a:moveTo>
                  <a:lnTo>
                    <a:pt x="533400" y="230124"/>
                  </a:lnTo>
                  <a:lnTo>
                    <a:pt x="533400" y="0"/>
                  </a:lnTo>
                  <a:lnTo>
                    <a:pt x="0" y="0"/>
                  </a:lnTo>
                  <a:lnTo>
                    <a:pt x="0" y="23012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4513326" y="3057525"/>
            <a:ext cx="3473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G</a:t>
            </a:r>
            <a:r>
              <a:rPr sz="900" b="1" spc="-20" dirty="0">
                <a:latin typeface="Arial"/>
                <a:cs typeface="Arial"/>
              </a:rPr>
              <a:t>A</a:t>
            </a:r>
            <a:r>
              <a:rPr sz="900" b="1" dirty="0">
                <a:latin typeface="Arial"/>
                <a:cs typeface="Arial"/>
              </a:rPr>
              <a:t>TR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985837" y="1703832"/>
            <a:ext cx="8101330" cy="4824095"/>
            <a:chOff x="985837" y="1703832"/>
            <a:chExt cx="8101330" cy="4824095"/>
          </a:xfrm>
        </p:grpSpPr>
        <p:sp>
          <p:nvSpPr>
            <p:cNvPr id="89" name="object 89"/>
            <p:cNvSpPr/>
            <p:nvPr/>
          </p:nvSpPr>
          <p:spPr>
            <a:xfrm>
              <a:off x="7219188" y="1703831"/>
              <a:ext cx="1868170" cy="2536190"/>
            </a:xfrm>
            <a:custGeom>
              <a:avLst/>
              <a:gdLst/>
              <a:ahLst/>
              <a:cxnLst/>
              <a:rect l="l" t="t" r="r" b="b"/>
              <a:pathLst>
                <a:path w="1868170" h="2536190">
                  <a:moveTo>
                    <a:pt x="1867662" y="1903476"/>
                  </a:moveTo>
                  <a:lnTo>
                    <a:pt x="160020" y="1903476"/>
                  </a:lnTo>
                  <a:lnTo>
                    <a:pt x="96012" y="1839468"/>
                  </a:lnTo>
                  <a:lnTo>
                    <a:pt x="0" y="1935480"/>
                  </a:lnTo>
                  <a:lnTo>
                    <a:pt x="76200" y="2011680"/>
                  </a:lnTo>
                  <a:lnTo>
                    <a:pt x="0" y="2087880"/>
                  </a:lnTo>
                  <a:lnTo>
                    <a:pt x="85344" y="2173224"/>
                  </a:lnTo>
                  <a:lnTo>
                    <a:pt x="0" y="2258568"/>
                  </a:lnTo>
                  <a:lnTo>
                    <a:pt x="90678" y="2349246"/>
                  </a:lnTo>
                  <a:lnTo>
                    <a:pt x="0" y="2439924"/>
                  </a:lnTo>
                  <a:lnTo>
                    <a:pt x="96012" y="2535936"/>
                  </a:lnTo>
                  <a:lnTo>
                    <a:pt x="160020" y="2471928"/>
                  </a:lnTo>
                  <a:lnTo>
                    <a:pt x="1867662" y="2471928"/>
                  </a:lnTo>
                  <a:lnTo>
                    <a:pt x="1867662" y="2407920"/>
                  </a:lnTo>
                  <a:lnTo>
                    <a:pt x="160020" y="2407920"/>
                  </a:lnTo>
                  <a:lnTo>
                    <a:pt x="101346" y="2349246"/>
                  </a:lnTo>
                  <a:lnTo>
                    <a:pt x="160020" y="2290572"/>
                  </a:lnTo>
                  <a:lnTo>
                    <a:pt x="1867662" y="2290572"/>
                  </a:lnTo>
                  <a:lnTo>
                    <a:pt x="1867662" y="2226564"/>
                  </a:lnTo>
                  <a:lnTo>
                    <a:pt x="160020" y="2226564"/>
                  </a:lnTo>
                  <a:lnTo>
                    <a:pt x="106680" y="2173224"/>
                  </a:lnTo>
                  <a:lnTo>
                    <a:pt x="160020" y="2119884"/>
                  </a:lnTo>
                  <a:lnTo>
                    <a:pt x="1867662" y="2119884"/>
                  </a:lnTo>
                  <a:lnTo>
                    <a:pt x="1867662" y="2055876"/>
                  </a:lnTo>
                  <a:lnTo>
                    <a:pt x="160020" y="2055876"/>
                  </a:lnTo>
                  <a:lnTo>
                    <a:pt x="115824" y="2011680"/>
                  </a:lnTo>
                  <a:lnTo>
                    <a:pt x="160020" y="1967484"/>
                  </a:lnTo>
                  <a:lnTo>
                    <a:pt x="1867662" y="1967484"/>
                  </a:lnTo>
                  <a:lnTo>
                    <a:pt x="1867662" y="1903476"/>
                  </a:lnTo>
                  <a:close/>
                </a:path>
                <a:path w="1868170" h="2536190">
                  <a:moveTo>
                    <a:pt x="1867662" y="1408176"/>
                  </a:moveTo>
                  <a:lnTo>
                    <a:pt x="160020" y="1408176"/>
                  </a:lnTo>
                  <a:lnTo>
                    <a:pt x="96012" y="1344168"/>
                  </a:lnTo>
                  <a:lnTo>
                    <a:pt x="0" y="1440180"/>
                  </a:lnTo>
                  <a:lnTo>
                    <a:pt x="96012" y="1536192"/>
                  </a:lnTo>
                  <a:lnTo>
                    <a:pt x="160020" y="1472184"/>
                  </a:lnTo>
                  <a:lnTo>
                    <a:pt x="1867662" y="1472184"/>
                  </a:lnTo>
                  <a:lnTo>
                    <a:pt x="1867662" y="1408176"/>
                  </a:lnTo>
                  <a:close/>
                </a:path>
                <a:path w="1868170" h="2536190">
                  <a:moveTo>
                    <a:pt x="1867662" y="397764"/>
                  </a:moveTo>
                  <a:lnTo>
                    <a:pt x="160020" y="397764"/>
                  </a:lnTo>
                  <a:lnTo>
                    <a:pt x="96012" y="333756"/>
                  </a:lnTo>
                  <a:lnTo>
                    <a:pt x="0" y="429768"/>
                  </a:lnTo>
                  <a:lnTo>
                    <a:pt x="95250" y="525018"/>
                  </a:lnTo>
                  <a:lnTo>
                    <a:pt x="0" y="620268"/>
                  </a:lnTo>
                  <a:lnTo>
                    <a:pt x="96012" y="716280"/>
                  </a:lnTo>
                  <a:lnTo>
                    <a:pt x="160020" y="652272"/>
                  </a:lnTo>
                  <a:lnTo>
                    <a:pt x="1867662" y="652272"/>
                  </a:lnTo>
                  <a:lnTo>
                    <a:pt x="1867662" y="588264"/>
                  </a:lnTo>
                  <a:lnTo>
                    <a:pt x="160020" y="588264"/>
                  </a:lnTo>
                  <a:lnTo>
                    <a:pt x="96774" y="525018"/>
                  </a:lnTo>
                  <a:lnTo>
                    <a:pt x="160020" y="461772"/>
                  </a:lnTo>
                  <a:lnTo>
                    <a:pt x="1867662" y="461772"/>
                  </a:lnTo>
                  <a:lnTo>
                    <a:pt x="1867662" y="397764"/>
                  </a:lnTo>
                  <a:close/>
                </a:path>
                <a:path w="1868170" h="2536190">
                  <a:moveTo>
                    <a:pt x="1867662" y="64008"/>
                  </a:moveTo>
                  <a:lnTo>
                    <a:pt x="160020" y="64008"/>
                  </a:lnTo>
                  <a:lnTo>
                    <a:pt x="96012" y="0"/>
                  </a:lnTo>
                  <a:lnTo>
                    <a:pt x="0" y="96012"/>
                  </a:lnTo>
                  <a:lnTo>
                    <a:pt x="96012" y="192024"/>
                  </a:lnTo>
                  <a:lnTo>
                    <a:pt x="160020" y="128016"/>
                  </a:lnTo>
                  <a:lnTo>
                    <a:pt x="1867662" y="128016"/>
                  </a:lnTo>
                  <a:lnTo>
                    <a:pt x="1867662" y="640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90600" y="5783579"/>
              <a:ext cx="1887220" cy="739140"/>
            </a:xfrm>
            <a:custGeom>
              <a:avLst/>
              <a:gdLst/>
              <a:ahLst/>
              <a:cxnLst/>
              <a:rect l="l" t="t" r="r" b="b"/>
              <a:pathLst>
                <a:path w="1887220" h="739140">
                  <a:moveTo>
                    <a:pt x="0" y="739140"/>
                  </a:moveTo>
                  <a:lnTo>
                    <a:pt x="1886712" y="739140"/>
                  </a:lnTo>
                  <a:lnTo>
                    <a:pt x="1886712" y="0"/>
                  </a:lnTo>
                  <a:lnTo>
                    <a:pt x="0" y="0"/>
                  </a:lnTo>
                  <a:lnTo>
                    <a:pt x="0" y="73914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 txBox="1"/>
          <p:nvPr/>
        </p:nvSpPr>
        <p:spPr>
          <a:xfrm>
            <a:off x="1069644" y="5808675"/>
            <a:ext cx="97028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03505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Calibri"/>
                <a:cs typeface="Calibri"/>
              </a:rPr>
              <a:t>P</a:t>
            </a:r>
            <a:r>
              <a:rPr sz="1050" b="1" dirty="0">
                <a:latin typeface="Calibri"/>
                <a:cs typeface="Calibri"/>
              </a:rPr>
              <a:t>: EMA</a:t>
            </a:r>
            <a:r>
              <a:rPr sz="1050" b="1" spc="-10" dirty="0">
                <a:latin typeface="Calibri"/>
                <a:cs typeface="Calibri"/>
              </a:rPr>
              <a:t>I</a:t>
            </a:r>
            <a:r>
              <a:rPr sz="1050" b="1" dirty="0">
                <a:latin typeface="Calibri"/>
                <a:cs typeface="Calibri"/>
              </a:rPr>
              <a:t>L/E</a:t>
            </a:r>
            <a:r>
              <a:rPr sz="1050" b="1" spc="-10" dirty="0">
                <a:latin typeface="Calibri"/>
                <a:cs typeface="Calibri"/>
              </a:rPr>
              <a:t>X</a:t>
            </a:r>
            <a:r>
              <a:rPr sz="1050" b="1" dirty="0">
                <a:latin typeface="Calibri"/>
                <a:cs typeface="Calibri"/>
              </a:rPr>
              <a:t>CH  A: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SVOIP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C: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FM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(CMD)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E:</a:t>
            </a:r>
            <a:r>
              <a:rPr sz="1050" b="1" spc="-5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TACSAT</a:t>
            </a:r>
            <a:r>
              <a:rPr sz="1050" b="1" spc="-5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(CMD)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2915411" y="4820411"/>
            <a:ext cx="1285240" cy="1069975"/>
          </a:xfrm>
          <a:custGeom>
            <a:avLst/>
            <a:gdLst/>
            <a:ahLst/>
            <a:cxnLst/>
            <a:rect l="l" t="t" r="r" b="b"/>
            <a:pathLst>
              <a:path w="1285239" h="1069975">
                <a:moveTo>
                  <a:pt x="0" y="1069848"/>
                </a:moveTo>
                <a:lnTo>
                  <a:pt x="1284732" y="1069848"/>
                </a:lnTo>
                <a:lnTo>
                  <a:pt x="1284732" y="0"/>
                </a:lnTo>
                <a:lnTo>
                  <a:pt x="0" y="0"/>
                </a:lnTo>
                <a:lnTo>
                  <a:pt x="0" y="106984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2993898" y="4844922"/>
            <a:ext cx="106680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Calibri"/>
                <a:cs typeface="Calibri"/>
              </a:rPr>
              <a:t>P: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FM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(JTF-21)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A: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TACSAT</a:t>
            </a:r>
            <a:r>
              <a:rPr sz="1050" b="1" spc="-5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(JTF-21) </a:t>
            </a:r>
            <a:r>
              <a:rPr sz="1050" b="1" spc="-2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C: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BFT/JCR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E: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I</a:t>
            </a:r>
            <a:r>
              <a:rPr sz="1050" b="1" dirty="0">
                <a:latin typeface="Calibri"/>
                <a:cs typeface="Calibri"/>
              </a:rPr>
              <a:t>R</a:t>
            </a:r>
            <a:r>
              <a:rPr sz="1050" b="1" spc="-10" dirty="0">
                <a:latin typeface="Calibri"/>
                <a:cs typeface="Calibri"/>
              </a:rPr>
              <a:t>IDIU</a:t>
            </a:r>
            <a:r>
              <a:rPr sz="1050" b="1" spc="5" dirty="0">
                <a:latin typeface="Calibri"/>
                <a:cs typeface="Calibri"/>
              </a:rPr>
              <a:t>M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4314444" y="4820411"/>
            <a:ext cx="2954020" cy="899160"/>
          </a:xfrm>
          <a:custGeom>
            <a:avLst/>
            <a:gdLst/>
            <a:ahLst/>
            <a:cxnLst/>
            <a:rect l="l" t="t" r="r" b="b"/>
            <a:pathLst>
              <a:path w="2954020" h="899160">
                <a:moveTo>
                  <a:pt x="0" y="899160"/>
                </a:moveTo>
                <a:lnTo>
                  <a:pt x="2953511" y="899160"/>
                </a:lnTo>
                <a:lnTo>
                  <a:pt x="2953511" y="0"/>
                </a:lnTo>
                <a:lnTo>
                  <a:pt x="0" y="0"/>
                </a:lnTo>
                <a:lnTo>
                  <a:pt x="0" y="8991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4394453" y="4844922"/>
            <a:ext cx="897890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Calibri"/>
                <a:cs typeface="Calibri"/>
              </a:rPr>
              <a:t>P: </a:t>
            </a:r>
            <a:r>
              <a:rPr sz="1050" b="1" dirty="0">
                <a:latin typeface="Calibri"/>
                <a:cs typeface="Calibri"/>
              </a:rPr>
              <a:t>EMAIL/EXCH </a:t>
            </a:r>
            <a:r>
              <a:rPr sz="1050" b="1" spc="-22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A</a:t>
            </a:r>
            <a:r>
              <a:rPr sz="1050" b="1" dirty="0">
                <a:latin typeface="Calibri"/>
                <a:cs typeface="Calibri"/>
              </a:rPr>
              <a:t>: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spc="5" dirty="0">
                <a:latin typeface="Calibri"/>
                <a:cs typeface="Calibri"/>
              </a:rPr>
              <a:t>T</a:t>
            </a:r>
            <a:r>
              <a:rPr sz="1050" b="1" dirty="0">
                <a:latin typeface="Calibri"/>
                <a:cs typeface="Calibri"/>
              </a:rPr>
              <a:t>R</a:t>
            </a:r>
            <a:r>
              <a:rPr sz="1050" b="1" spc="-5" dirty="0">
                <a:latin typeface="Calibri"/>
                <a:cs typeface="Calibri"/>
              </a:rPr>
              <a:t>A</a:t>
            </a:r>
            <a:r>
              <a:rPr sz="1050" b="1" dirty="0">
                <a:latin typeface="Calibri"/>
                <a:cs typeface="Calibri"/>
              </a:rPr>
              <a:t>NS</a:t>
            </a:r>
            <a:r>
              <a:rPr sz="1050" b="1" spc="-5" dirty="0">
                <a:latin typeface="Calibri"/>
                <a:cs typeface="Calibri"/>
              </a:rPr>
              <a:t>VE</a:t>
            </a:r>
            <a:r>
              <a:rPr sz="1050" b="1" spc="-10" dirty="0">
                <a:latin typeface="Calibri"/>
                <a:cs typeface="Calibri"/>
              </a:rPr>
              <a:t>R</a:t>
            </a:r>
            <a:r>
              <a:rPr sz="1050" b="1" dirty="0">
                <a:latin typeface="Calibri"/>
                <a:cs typeface="Calibri"/>
              </a:rPr>
              <a:t>SE  C: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SVOIP</a:t>
            </a:r>
            <a:endParaRPr sz="1050">
              <a:latin typeface="Calibri"/>
              <a:cs typeface="Calibri"/>
            </a:endParaRPr>
          </a:p>
          <a:p>
            <a:pPr marL="12700" marR="225425" algn="just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E: </a:t>
            </a:r>
            <a:r>
              <a:rPr sz="1050" b="1" spc="-5" dirty="0">
                <a:latin typeface="Calibri"/>
                <a:cs typeface="Calibri"/>
              </a:rPr>
              <a:t>IRIDIUM </a:t>
            </a:r>
            <a:r>
              <a:rPr sz="1050" b="1" dirty="0">
                <a:latin typeface="Calibri"/>
                <a:cs typeface="Calibri"/>
              </a:rPr>
              <a:t> E1: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BF</a:t>
            </a:r>
            <a:r>
              <a:rPr sz="1050" b="1" dirty="0">
                <a:latin typeface="Calibri"/>
                <a:cs typeface="Calibri"/>
              </a:rPr>
              <a:t>T/JCR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7353300" y="4820411"/>
            <a:ext cx="1790700" cy="899160"/>
          </a:xfrm>
          <a:custGeom>
            <a:avLst/>
            <a:gdLst/>
            <a:ahLst/>
            <a:cxnLst/>
            <a:rect l="l" t="t" r="r" b="b"/>
            <a:pathLst>
              <a:path w="1790700" h="899160">
                <a:moveTo>
                  <a:pt x="0" y="899160"/>
                </a:moveTo>
                <a:lnTo>
                  <a:pt x="1790700" y="899160"/>
                </a:lnTo>
                <a:lnTo>
                  <a:pt x="1790700" y="0"/>
                </a:lnTo>
                <a:lnTo>
                  <a:pt x="0" y="0"/>
                </a:lnTo>
                <a:lnTo>
                  <a:pt x="0" y="8991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7433309" y="4844922"/>
            <a:ext cx="1269365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Calibri"/>
                <a:cs typeface="Calibri"/>
              </a:rPr>
              <a:t>P: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TRANSVERSE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A: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CPOF</a:t>
            </a:r>
            <a:r>
              <a:rPr sz="1050" b="1" spc="-6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w/VENTRILLO </a:t>
            </a:r>
            <a:r>
              <a:rPr sz="1050" b="1" spc="-2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C: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FM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(FH)</a:t>
            </a:r>
            <a:endParaRPr sz="1050">
              <a:latin typeface="Calibri"/>
              <a:cs typeface="Calibri"/>
            </a:endParaRPr>
          </a:p>
          <a:p>
            <a:pPr marL="12700" marR="579755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E: TACSAT 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E1: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I</a:t>
            </a:r>
            <a:r>
              <a:rPr sz="1050" b="1" dirty="0">
                <a:latin typeface="Calibri"/>
                <a:cs typeface="Calibri"/>
              </a:rPr>
              <a:t>R</a:t>
            </a:r>
            <a:r>
              <a:rPr sz="1050" b="1" spc="-10" dirty="0">
                <a:latin typeface="Calibri"/>
                <a:cs typeface="Calibri"/>
              </a:rPr>
              <a:t>IDIU</a:t>
            </a:r>
            <a:r>
              <a:rPr sz="1050" b="1" spc="5" dirty="0">
                <a:latin typeface="Calibri"/>
                <a:cs typeface="Calibri"/>
              </a:rPr>
              <a:t>M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98" name="object 98"/>
          <p:cNvGrpSpPr/>
          <p:nvPr/>
        </p:nvGrpSpPr>
        <p:grpSpPr>
          <a:xfrm>
            <a:off x="2910649" y="5786437"/>
            <a:ext cx="1294765" cy="748665"/>
            <a:chOff x="2910649" y="5786437"/>
            <a:chExt cx="1294765" cy="748665"/>
          </a:xfrm>
        </p:grpSpPr>
        <p:sp>
          <p:nvSpPr>
            <p:cNvPr id="99" name="object 99"/>
            <p:cNvSpPr/>
            <p:nvPr/>
          </p:nvSpPr>
          <p:spPr>
            <a:xfrm>
              <a:off x="2915411" y="5791200"/>
              <a:ext cx="1285240" cy="739140"/>
            </a:xfrm>
            <a:custGeom>
              <a:avLst/>
              <a:gdLst/>
              <a:ahLst/>
              <a:cxnLst/>
              <a:rect l="l" t="t" r="r" b="b"/>
              <a:pathLst>
                <a:path w="1285239" h="739140">
                  <a:moveTo>
                    <a:pt x="1284732" y="0"/>
                  </a:moveTo>
                  <a:lnTo>
                    <a:pt x="0" y="0"/>
                  </a:lnTo>
                  <a:lnTo>
                    <a:pt x="0" y="739140"/>
                  </a:lnTo>
                  <a:lnTo>
                    <a:pt x="1284732" y="739140"/>
                  </a:lnTo>
                  <a:lnTo>
                    <a:pt x="12847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915411" y="5791200"/>
              <a:ext cx="1285240" cy="739140"/>
            </a:xfrm>
            <a:custGeom>
              <a:avLst/>
              <a:gdLst/>
              <a:ahLst/>
              <a:cxnLst/>
              <a:rect l="l" t="t" r="r" b="b"/>
              <a:pathLst>
                <a:path w="1285239" h="739140">
                  <a:moveTo>
                    <a:pt x="0" y="739140"/>
                  </a:moveTo>
                  <a:lnTo>
                    <a:pt x="1284732" y="739140"/>
                  </a:lnTo>
                  <a:lnTo>
                    <a:pt x="1284732" y="0"/>
                  </a:lnTo>
                  <a:lnTo>
                    <a:pt x="0" y="0"/>
                  </a:lnTo>
                  <a:lnTo>
                    <a:pt x="0" y="73914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 txBox="1"/>
          <p:nvPr/>
        </p:nvSpPr>
        <p:spPr>
          <a:xfrm>
            <a:off x="2995041" y="5816904"/>
            <a:ext cx="97663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92710">
              <a:lnSpc>
                <a:spcPct val="100000"/>
              </a:lnSpc>
              <a:spcBef>
                <a:spcPts val="105"/>
              </a:spcBef>
            </a:pPr>
            <a:r>
              <a:rPr sz="1050" b="1" spc="-5" dirty="0">
                <a:latin typeface="Calibri"/>
                <a:cs typeface="Calibri"/>
              </a:rPr>
              <a:t>P</a:t>
            </a:r>
            <a:r>
              <a:rPr sz="1050" b="1" dirty="0">
                <a:latin typeface="Calibri"/>
                <a:cs typeface="Calibri"/>
              </a:rPr>
              <a:t>: TR</a:t>
            </a:r>
            <a:r>
              <a:rPr sz="1050" b="1" spc="-5" dirty="0">
                <a:latin typeface="Calibri"/>
                <a:cs typeface="Calibri"/>
              </a:rPr>
              <a:t>A</a:t>
            </a:r>
            <a:r>
              <a:rPr sz="1050" b="1" dirty="0">
                <a:latin typeface="Calibri"/>
                <a:cs typeface="Calibri"/>
              </a:rPr>
              <a:t>NS</a:t>
            </a:r>
            <a:r>
              <a:rPr sz="1050" b="1" spc="-5" dirty="0">
                <a:latin typeface="Calibri"/>
                <a:cs typeface="Calibri"/>
              </a:rPr>
              <a:t>VE</a:t>
            </a:r>
            <a:r>
              <a:rPr sz="1050" b="1" spc="-10" dirty="0">
                <a:latin typeface="Calibri"/>
                <a:cs typeface="Calibri"/>
              </a:rPr>
              <a:t>R</a:t>
            </a:r>
            <a:r>
              <a:rPr sz="1050" b="1" dirty="0">
                <a:latin typeface="Calibri"/>
                <a:cs typeface="Calibri"/>
              </a:rPr>
              <a:t>SE  A: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FM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(CMD)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C:</a:t>
            </a:r>
            <a:r>
              <a:rPr sz="1050" b="1" spc="-5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TACSAT</a:t>
            </a:r>
            <a:r>
              <a:rPr sz="1050" b="1" spc="-5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(CMD)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E:</a:t>
            </a:r>
            <a:r>
              <a:rPr sz="1050" b="1" spc="-5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BFT/JCR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4314444" y="5783579"/>
            <a:ext cx="2954020" cy="739140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2075" marR="1474470">
              <a:lnSpc>
                <a:spcPct val="100000"/>
              </a:lnSpc>
              <a:spcBef>
                <a:spcPts val="300"/>
              </a:spcBef>
            </a:pPr>
            <a:r>
              <a:rPr sz="1050" b="1" spc="-5" dirty="0">
                <a:latin typeface="Calibri"/>
                <a:cs typeface="Calibri"/>
              </a:rPr>
              <a:t>P</a:t>
            </a:r>
            <a:r>
              <a:rPr sz="1050" b="1" dirty="0">
                <a:latin typeface="Calibri"/>
                <a:cs typeface="Calibri"/>
              </a:rPr>
              <a:t>: TR</a:t>
            </a:r>
            <a:r>
              <a:rPr sz="1050" b="1" spc="-5" dirty="0">
                <a:latin typeface="Calibri"/>
                <a:cs typeface="Calibri"/>
              </a:rPr>
              <a:t>A</a:t>
            </a:r>
            <a:r>
              <a:rPr sz="1050" b="1" dirty="0">
                <a:latin typeface="Calibri"/>
                <a:cs typeface="Calibri"/>
              </a:rPr>
              <a:t>NS</a:t>
            </a:r>
            <a:r>
              <a:rPr sz="1050" b="1" spc="-5" dirty="0">
                <a:latin typeface="Calibri"/>
                <a:cs typeface="Calibri"/>
              </a:rPr>
              <a:t>VE</a:t>
            </a:r>
            <a:r>
              <a:rPr sz="1050" b="1" spc="-10" dirty="0">
                <a:latin typeface="Calibri"/>
                <a:cs typeface="Calibri"/>
              </a:rPr>
              <a:t>R</a:t>
            </a:r>
            <a:r>
              <a:rPr sz="1050" b="1" dirty="0">
                <a:latin typeface="Calibri"/>
                <a:cs typeface="Calibri"/>
              </a:rPr>
              <a:t>SE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(G</a:t>
            </a:r>
            <a:r>
              <a:rPr sz="1050" b="1" dirty="0">
                <a:latin typeface="Calibri"/>
                <a:cs typeface="Calibri"/>
              </a:rPr>
              <a:t>RR</a:t>
            </a:r>
            <a:r>
              <a:rPr sz="1050" b="1" spc="-10" dirty="0">
                <a:latin typeface="Calibri"/>
                <a:cs typeface="Calibri"/>
              </a:rPr>
              <a:t>I</a:t>
            </a:r>
            <a:r>
              <a:rPr sz="1050" b="1" spc="-5" dirty="0">
                <a:latin typeface="Calibri"/>
                <a:cs typeface="Calibri"/>
              </a:rPr>
              <a:t>P</a:t>
            </a:r>
            <a:r>
              <a:rPr sz="1050" b="1" spc="5" dirty="0">
                <a:latin typeface="Calibri"/>
                <a:cs typeface="Calibri"/>
              </a:rPr>
              <a:t>S</a:t>
            </a:r>
            <a:r>
              <a:rPr sz="1050" b="1" dirty="0">
                <a:latin typeface="Calibri"/>
                <a:cs typeface="Calibri"/>
              </a:rPr>
              <a:t>)  A:</a:t>
            </a:r>
            <a:r>
              <a:rPr sz="1050" b="1" spc="-1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FM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(CMD)</a:t>
            </a:r>
            <a:endParaRPr sz="1050">
              <a:latin typeface="Calibri"/>
              <a:cs typeface="Calibri"/>
            </a:endParaRPr>
          </a:p>
          <a:p>
            <a:pPr marL="92075" marR="1901825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C:</a:t>
            </a:r>
            <a:r>
              <a:rPr sz="1050" b="1" spc="-5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TACSAT</a:t>
            </a:r>
            <a:r>
              <a:rPr sz="1050" b="1" spc="-5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(CMD) </a:t>
            </a:r>
            <a:r>
              <a:rPr sz="1050" b="1" spc="-2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E: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5" dirty="0">
                <a:latin typeface="Calibri"/>
                <a:cs typeface="Calibri"/>
              </a:rPr>
              <a:t>IRIDIUM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7362443" y="5791200"/>
            <a:ext cx="1772920" cy="73342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2710" marR="808355" algn="just">
              <a:lnSpc>
                <a:spcPct val="100000"/>
              </a:lnSpc>
              <a:spcBef>
                <a:spcPts val="305"/>
              </a:spcBef>
            </a:pPr>
            <a:r>
              <a:rPr sz="1050" b="1" spc="-5" dirty="0">
                <a:latin typeface="Calibri"/>
                <a:cs typeface="Calibri"/>
              </a:rPr>
              <a:t>P</a:t>
            </a:r>
            <a:r>
              <a:rPr sz="1050" b="1" dirty="0">
                <a:latin typeface="Calibri"/>
                <a:cs typeface="Calibri"/>
              </a:rPr>
              <a:t>: TR</a:t>
            </a:r>
            <a:r>
              <a:rPr sz="1050" b="1" spc="-5" dirty="0">
                <a:latin typeface="Calibri"/>
                <a:cs typeface="Calibri"/>
              </a:rPr>
              <a:t>A</a:t>
            </a:r>
            <a:r>
              <a:rPr sz="1050" b="1" dirty="0">
                <a:latin typeface="Calibri"/>
                <a:cs typeface="Calibri"/>
              </a:rPr>
              <a:t>NS</a:t>
            </a:r>
            <a:r>
              <a:rPr sz="1050" b="1" spc="-5" dirty="0">
                <a:latin typeface="Calibri"/>
                <a:cs typeface="Calibri"/>
              </a:rPr>
              <a:t>VE</a:t>
            </a:r>
            <a:r>
              <a:rPr sz="1050" b="1" spc="-10" dirty="0">
                <a:latin typeface="Calibri"/>
                <a:cs typeface="Calibri"/>
              </a:rPr>
              <a:t>R</a:t>
            </a:r>
            <a:r>
              <a:rPr sz="1050" b="1" dirty="0">
                <a:latin typeface="Calibri"/>
                <a:cs typeface="Calibri"/>
              </a:rPr>
              <a:t>SE  </a:t>
            </a:r>
            <a:r>
              <a:rPr sz="1050" b="1" spc="-5" dirty="0">
                <a:latin typeface="Calibri"/>
                <a:cs typeface="Calibri"/>
              </a:rPr>
              <a:t>A</a:t>
            </a:r>
            <a:r>
              <a:rPr sz="1050" b="1" dirty="0">
                <a:latin typeface="Calibri"/>
                <a:cs typeface="Calibri"/>
              </a:rPr>
              <a:t>:</a:t>
            </a:r>
            <a:r>
              <a:rPr sz="1050" b="1" spc="-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EMA</a:t>
            </a:r>
            <a:r>
              <a:rPr sz="1050" b="1" spc="-10" dirty="0">
                <a:latin typeface="Calibri"/>
                <a:cs typeface="Calibri"/>
              </a:rPr>
              <a:t>I</a:t>
            </a:r>
            <a:r>
              <a:rPr sz="1050" b="1" dirty="0">
                <a:latin typeface="Calibri"/>
                <a:cs typeface="Calibri"/>
              </a:rPr>
              <a:t>L/E</a:t>
            </a:r>
            <a:r>
              <a:rPr sz="1050" b="1" spc="-10" dirty="0">
                <a:latin typeface="Calibri"/>
                <a:cs typeface="Calibri"/>
              </a:rPr>
              <a:t>X</a:t>
            </a:r>
            <a:r>
              <a:rPr sz="1050" b="1" dirty="0">
                <a:latin typeface="Calibri"/>
                <a:cs typeface="Calibri"/>
              </a:rPr>
              <a:t>CH  C: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FM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(CMD)</a:t>
            </a:r>
            <a:endParaRPr sz="1050">
              <a:latin typeface="Calibri"/>
              <a:cs typeface="Calibri"/>
            </a:endParaRPr>
          </a:p>
          <a:p>
            <a:pPr marL="92710" algn="just">
              <a:lnSpc>
                <a:spcPct val="100000"/>
              </a:lnSpc>
            </a:pPr>
            <a:r>
              <a:rPr sz="1050" b="1" dirty="0">
                <a:latin typeface="Calibri"/>
                <a:cs typeface="Calibri"/>
              </a:rPr>
              <a:t>E: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TACSAT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(CMD)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276606" y="4725161"/>
            <a:ext cx="8839200" cy="0"/>
          </a:xfrm>
          <a:custGeom>
            <a:avLst/>
            <a:gdLst/>
            <a:ahLst/>
            <a:cxnLst/>
            <a:rect l="l" t="t" r="r" b="b"/>
            <a:pathLst>
              <a:path w="8839200">
                <a:moveTo>
                  <a:pt x="0" y="0"/>
                </a:moveTo>
                <a:lnTo>
                  <a:pt x="88392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7071106" y="4210304"/>
            <a:ext cx="1985645" cy="326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775">
              <a:lnSpc>
                <a:spcPts val="1365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D+5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005"/>
              </a:lnSpc>
            </a:pPr>
            <a:r>
              <a:rPr sz="900" b="1" dirty="0">
                <a:latin typeface="Arial"/>
                <a:cs typeface="Arial"/>
              </a:rPr>
              <a:t>CP/TOC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IOC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/</a:t>
            </a:r>
            <a:r>
              <a:rPr sz="900" b="1" spc="-5" dirty="0">
                <a:latin typeface="Arial"/>
                <a:cs typeface="Arial"/>
              </a:rPr>
              <a:t> SERVER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TRANSITION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06" name="object 106"/>
          <p:cNvGrpSpPr/>
          <p:nvPr/>
        </p:nvGrpSpPr>
        <p:grpSpPr>
          <a:xfrm>
            <a:off x="1418844" y="1392745"/>
            <a:ext cx="7668259" cy="3209925"/>
            <a:chOff x="1418844" y="1392745"/>
            <a:chExt cx="7668259" cy="3209925"/>
          </a:xfrm>
        </p:grpSpPr>
        <p:pic>
          <p:nvPicPr>
            <p:cNvPr id="107" name="object 10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9900" y="4354068"/>
              <a:ext cx="248411" cy="248412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1418844" y="2228088"/>
              <a:ext cx="1568450" cy="173990"/>
            </a:xfrm>
            <a:custGeom>
              <a:avLst/>
              <a:gdLst/>
              <a:ahLst/>
              <a:cxnLst/>
              <a:rect l="l" t="t" r="r" b="b"/>
              <a:pathLst>
                <a:path w="1568450" h="173989">
                  <a:moveTo>
                    <a:pt x="1481455" y="0"/>
                  </a:moveTo>
                  <a:lnTo>
                    <a:pt x="1394587" y="86867"/>
                  </a:lnTo>
                  <a:lnTo>
                    <a:pt x="1481455" y="173736"/>
                  </a:lnTo>
                  <a:lnTo>
                    <a:pt x="1539366" y="115824"/>
                  </a:lnTo>
                  <a:lnTo>
                    <a:pt x="1481455" y="115824"/>
                  </a:lnTo>
                  <a:lnTo>
                    <a:pt x="1492730" y="113549"/>
                  </a:lnTo>
                  <a:lnTo>
                    <a:pt x="1501933" y="107346"/>
                  </a:lnTo>
                  <a:lnTo>
                    <a:pt x="1508136" y="98143"/>
                  </a:lnTo>
                  <a:lnTo>
                    <a:pt x="1510411" y="86867"/>
                  </a:lnTo>
                  <a:lnTo>
                    <a:pt x="1508136" y="75592"/>
                  </a:lnTo>
                  <a:lnTo>
                    <a:pt x="1501933" y="66389"/>
                  </a:lnTo>
                  <a:lnTo>
                    <a:pt x="1492730" y="60186"/>
                  </a:lnTo>
                  <a:lnTo>
                    <a:pt x="1481455" y="57912"/>
                  </a:lnTo>
                  <a:lnTo>
                    <a:pt x="1539367" y="57912"/>
                  </a:lnTo>
                  <a:lnTo>
                    <a:pt x="1481455" y="0"/>
                  </a:lnTo>
                  <a:close/>
                </a:path>
                <a:path w="1568450" h="173989">
                  <a:moveTo>
                    <a:pt x="1423542" y="57912"/>
                  </a:moveTo>
                  <a:lnTo>
                    <a:pt x="28956" y="57912"/>
                  </a:lnTo>
                  <a:lnTo>
                    <a:pt x="17680" y="60186"/>
                  </a:lnTo>
                  <a:lnTo>
                    <a:pt x="8477" y="66389"/>
                  </a:lnTo>
                  <a:lnTo>
                    <a:pt x="2274" y="75592"/>
                  </a:lnTo>
                  <a:lnTo>
                    <a:pt x="0" y="86867"/>
                  </a:lnTo>
                  <a:lnTo>
                    <a:pt x="2274" y="98143"/>
                  </a:lnTo>
                  <a:lnTo>
                    <a:pt x="8477" y="107346"/>
                  </a:lnTo>
                  <a:lnTo>
                    <a:pt x="17680" y="113549"/>
                  </a:lnTo>
                  <a:lnTo>
                    <a:pt x="28956" y="115824"/>
                  </a:lnTo>
                  <a:lnTo>
                    <a:pt x="1423543" y="115824"/>
                  </a:lnTo>
                  <a:lnTo>
                    <a:pt x="1394587" y="86867"/>
                  </a:lnTo>
                  <a:lnTo>
                    <a:pt x="1423542" y="57912"/>
                  </a:lnTo>
                  <a:close/>
                </a:path>
                <a:path w="1568450" h="173989">
                  <a:moveTo>
                    <a:pt x="1539367" y="57912"/>
                  </a:moveTo>
                  <a:lnTo>
                    <a:pt x="1481455" y="57912"/>
                  </a:lnTo>
                  <a:lnTo>
                    <a:pt x="1492730" y="60186"/>
                  </a:lnTo>
                  <a:lnTo>
                    <a:pt x="1501933" y="66389"/>
                  </a:lnTo>
                  <a:lnTo>
                    <a:pt x="1508136" y="75592"/>
                  </a:lnTo>
                  <a:lnTo>
                    <a:pt x="1510411" y="86867"/>
                  </a:lnTo>
                  <a:lnTo>
                    <a:pt x="1508136" y="98143"/>
                  </a:lnTo>
                  <a:lnTo>
                    <a:pt x="1501933" y="107346"/>
                  </a:lnTo>
                  <a:lnTo>
                    <a:pt x="1492730" y="113549"/>
                  </a:lnTo>
                  <a:lnTo>
                    <a:pt x="1481455" y="115824"/>
                  </a:lnTo>
                  <a:lnTo>
                    <a:pt x="1539366" y="115824"/>
                  </a:lnTo>
                  <a:lnTo>
                    <a:pt x="1568323" y="86867"/>
                  </a:lnTo>
                  <a:lnTo>
                    <a:pt x="1539367" y="579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180332" y="2884932"/>
              <a:ext cx="4893945" cy="173990"/>
            </a:xfrm>
            <a:custGeom>
              <a:avLst/>
              <a:gdLst/>
              <a:ahLst/>
              <a:cxnLst/>
              <a:rect l="l" t="t" r="r" b="b"/>
              <a:pathLst>
                <a:path w="4893945" h="173989">
                  <a:moveTo>
                    <a:pt x="86994" y="0"/>
                  </a:moveTo>
                  <a:lnTo>
                    <a:pt x="0" y="86740"/>
                  </a:lnTo>
                  <a:lnTo>
                    <a:pt x="86740" y="173735"/>
                  </a:lnTo>
                  <a:lnTo>
                    <a:pt x="144695" y="115950"/>
                  </a:lnTo>
                  <a:lnTo>
                    <a:pt x="86867" y="115823"/>
                  </a:lnTo>
                  <a:lnTo>
                    <a:pt x="86867" y="57912"/>
                  </a:lnTo>
                  <a:lnTo>
                    <a:pt x="144737" y="57912"/>
                  </a:lnTo>
                  <a:lnTo>
                    <a:pt x="86994" y="0"/>
                  </a:lnTo>
                  <a:close/>
                </a:path>
                <a:path w="4893945" h="173989">
                  <a:moveTo>
                    <a:pt x="86867" y="57912"/>
                  </a:moveTo>
                  <a:lnTo>
                    <a:pt x="86867" y="115823"/>
                  </a:lnTo>
                  <a:lnTo>
                    <a:pt x="144695" y="115950"/>
                  </a:lnTo>
                  <a:lnTo>
                    <a:pt x="144779" y="58038"/>
                  </a:lnTo>
                  <a:lnTo>
                    <a:pt x="86867" y="57912"/>
                  </a:lnTo>
                  <a:close/>
                </a:path>
                <a:path w="4893945" h="173989">
                  <a:moveTo>
                    <a:pt x="144737" y="57912"/>
                  </a:moveTo>
                  <a:lnTo>
                    <a:pt x="86867" y="57912"/>
                  </a:lnTo>
                  <a:lnTo>
                    <a:pt x="144779" y="58038"/>
                  </a:lnTo>
                  <a:lnTo>
                    <a:pt x="144779" y="115866"/>
                  </a:lnTo>
                  <a:lnTo>
                    <a:pt x="173735" y="86994"/>
                  </a:lnTo>
                  <a:lnTo>
                    <a:pt x="144737" y="57912"/>
                  </a:lnTo>
                  <a:close/>
                </a:path>
                <a:path w="4893945" h="173989">
                  <a:moveTo>
                    <a:pt x="202691" y="58165"/>
                  </a:moveTo>
                  <a:lnTo>
                    <a:pt x="202691" y="116077"/>
                  </a:lnTo>
                  <a:lnTo>
                    <a:pt x="260603" y="116204"/>
                  </a:lnTo>
                  <a:lnTo>
                    <a:pt x="260603" y="58292"/>
                  </a:lnTo>
                  <a:lnTo>
                    <a:pt x="202691" y="58165"/>
                  </a:lnTo>
                  <a:close/>
                </a:path>
                <a:path w="4893945" h="173989">
                  <a:moveTo>
                    <a:pt x="376427" y="58419"/>
                  </a:moveTo>
                  <a:lnTo>
                    <a:pt x="318515" y="58419"/>
                  </a:lnTo>
                  <a:lnTo>
                    <a:pt x="318515" y="116331"/>
                  </a:lnTo>
                  <a:lnTo>
                    <a:pt x="376427" y="116331"/>
                  </a:lnTo>
                  <a:lnTo>
                    <a:pt x="376427" y="58419"/>
                  </a:lnTo>
                  <a:close/>
                </a:path>
                <a:path w="4893945" h="173989">
                  <a:moveTo>
                    <a:pt x="434339" y="58546"/>
                  </a:moveTo>
                  <a:lnTo>
                    <a:pt x="434339" y="116458"/>
                  </a:lnTo>
                  <a:lnTo>
                    <a:pt x="492251" y="116585"/>
                  </a:lnTo>
                  <a:lnTo>
                    <a:pt x="492251" y="58673"/>
                  </a:lnTo>
                  <a:lnTo>
                    <a:pt x="434339" y="58546"/>
                  </a:lnTo>
                  <a:close/>
                </a:path>
                <a:path w="4893945" h="173989">
                  <a:moveTo>
                    <a:pt x="550163" y="58800"/>
                  </a:moveTo>
                  <a:lnTo>
                    <a:pt x="550163" y="116712"/>
                  </a:lnTo>
                  <a:lnTo>
                    <a:pt x="608076" y="116839"/>
                  </a:lnTo>
                  <a:lnTo>
                    <a:pt x="608076" y="58927"/>
                  </a:lnTo>
                  <a:lnTo>
                    <a:pt x="550163" y="58800"/>
                  </a:lnTo>
                  <a:close/>
                </a:path>
                <a:path w="4893945" h="173989">
                  <a:moveTo>
                    <a:pt x="665988" y="59054"/>
                  </a:moveTo>
                  <a:lnTo>
                    <a:pt x="665988" y="116966"/>
                  </a:lnTo>
                  <a:lnTo>
                    <a:pt x="723900" y="117093"/>
                  </a:lnTo>
                  <a:lnTo>
                    <a:pt x="723900" y="59181"/>
                  </a:lnTo>
                  <a:lnTo>
                    <a:pt x="665988" y="59054"/>
                  </a:lnTo>
                  <a:close/>
                </a:path>
                <a:path w="4893945" h="173989">
                  <a:moveTo>
                    <a:pt x="781812" y="59308"/>
                  </a:moveTo>
                  <a:lnTo>
                    <a:pt x="781812" y="117220"/>
                  </a:lnTo>
                  <a:lnTo>
                    <a:pt x="839723" y="117347"/>
                  </a:lnTo>
                  <a:lnTo>
                    <a:pt x="839723" y="59435"/>
                  </a:lnTo>
                  <a:lnTo>
                    <a:pt x="781812" y="59308"/>
                  </a:lnTo>
                  <a:close/>
                </a:path>
                <a:path w="4893945" h="173989">
                  <a:moveTo>
                    <a:pt x="955547" y="59562"/>
                  </a:moveTo>
                  <a:lnTo>
                    <a:pt x="897635" y="59562"/>
                  </a:lnTo>
                  <a:lnTo>
                    <a:pt x="897635" y="117475"/>
                  </a:lnTo>
                  <a:lnTo>
                    <a:pt x="955547" y="117475"/>
                  </a:lnTo>
                  <a:lnTo>
                    <a:pt x="955547" y="59562"/>
                  </a:lnTo>
                  <a:close/>
                </a:path>
                <a:path w="4893945" h="173989">
                  <a:moveTo>
                    <a:pt x="1013459" y="59689"/>
                  </a:moveTo>
                  <a:lnTo>
                    <a:pt x="1013459" y="117601"/>
                  </a:lnTo>
                  <a:lnTo>
                    <a:pt x="1071371" y="117728"/>
                  </a:lnTo>
                  <a:lnTo>
                    <a:pt x="1071371" y="59816"/>
                  </a:lnTo>
                  <a:lnTo>
                    <a:pt x="1013459" y="59689"/>
                  </a:lnTo>
                  <a:close/>
                </a:path>
                <a:path w="4893945" h="173989">
                  <a:moveTo>
                    <a:pt x="1129283" y="59943"/>
                  </a:moveTo>
                  <a:lnTo>
                    <a:pt x="1129283" y="117855"/>
                  </a:lnTo>
                  <a:lnTo>
                    <a:pt x="1187195" y="117982"/>
                  </a:lnTo>
                  <a:lnTo>
                    <a:pt x="1187195" y="60070"/>
                  </a:lnTo>
                  <a:lnTo>
                    <a:pt x="1129283" y="59943"/>
                  </a:lnTo>
                  <a:close/>
                </a:path>
                <a:path w="4893945" h="173989">
                  <a:moveTo>
                    <a:pt x="1245107" y="60197"/>
                  </a:moveTo>
                  <a:lnTo>
                    <a:pt x="1245107" y="118109"/>
                  </a:lnTo>
                  <a:lnTo>
                    <a:pt x="1303019" y="118237"/>
                  </a:lnTo>
                  <a:lnTo>
                    <a:pt x="1303019" y="60325"/>
                  </a:lnTo>
                  <a:lnTo>
                    <a:pt x="1245107" y="60197"/>
                  </a:lnTo>
                  <a:close/>
                </a:path>
                <a:path w="4893945" h="173989">
                  <a:moveTo>
                    <a:pt x="1360931" y="60451"/>
                  </a:moveTo>
                  <a:lnTo>
                    <a:pt x="1360931" y="118363"/>
                  </a:lnTo>
                  <a:lnTo>
                    <a:pt x="1418843" y="118490"/>
                  </a:lnTo>
                  <a:lnTo>
                    <a:pt x="1418843" y="60578"/>
                  </a:lnTo>
                  <a:lnTo>
                    <a:pt x="1360931" y="60451"/>
                  </a:lnTo>
                  <a:close/>
                </a:path>
                <a:path w="4893945" h="173989">
                  <a:moveTo>
                    <a:pt x="1534667" y="60705"/>
                  </a:moveTo>
                  <a:lnTo>
                    <a:pt x="1476755" y="60705"/>
                  </a:lnTo>
                  <a:lnTo>
                    <a:pt x="1476755" y="118617"/>
                  </a:lnTo>
                  <a:lnTo>
                    <a:pt x="1534667" y="118617"/>
                  </a:lnTo>
                  <a:lnTo>
                    <a:pt x="1534667" y="60705"/>
                  </a:lnTo>
                  <a:close/>
                </a:path>
                <a:path w="4893945" h="173989">
                  <a:moveTo>
                    <a:pt x="1592579" y="60832"/>
                  </a:moveTo>
                  <a:lnTo>
                    <a:pt x="1592579" y="118744"/>
                  </a:lnTo>
                  <a:lnTo>
                    <a:pt x="1650491" y="118871"/>
                  </a:lnTo>
                  <a:lnTo>
                    <a:pt x="1650491" y="60959"/>
                  </a:lnTo>
                  <a:lnTo>
                    <a:pt x="1592579" y="60832"/>
                  </a:lnTo>
                  <a:close/>
                </a:path>
                <a:path w="4893945" h="173989">
                  <a:moveTo>
                    <a:pt x="1708403" y="61087"/>
                  </a:moveTo>
                  <a:lnTo>
                    <a:pt x="1708403" y="118998"/>
                  </a:lnTo>
                  <a:lnTo>
                    <a:pt x="1766315" y="119125"/>
                  </a:lnTo>
                  <a:lnTo>
                    <a:pt x="1766315" y="61213"/>
                  </a:lnTo>
                  <a:lnTo>
                    <a:pt x="1708403" y="61087"/>
                  </a:lnTo>
                  <a:close/>
                </a:path>
                <a:path w="4893945" h="173989">
                  <a:moveTo>
                    <a:pt x="1824227" y="61340"/>
                  </a:moveTo>
                  <a:lnTo>
                    <a:pt x="1824227" y="119252"/>
                  </a:lnTo>
                  <a:lnTo>
                    <a:pt x="1882139" y="119379"/>
                  </a:lnTo>
                  <a:lnTo>
                    <a:pt x="1882139" y="61467"/>
                  </a:lnTo>
                  <a:lnTo>
                    <a:pt x="1824227" y="61340"/>
                  </a:lnTo>
                  <a:close/>
                </a:path>
                <a:path w="4893945" h="173989">
                  <a:moveTo>
                    <a:pt x="1940052" y="61594"/>
                  </a:moveTo>
                  <a:lnTo>
                    <a:pt x="1940052" y="119506"/>
                  </a:lnTo>
                  <a:lnTo>
                    <a:pt x="1997964" y="119633"/>
                  </a:lnTo>
                  <a:lnTo>
                    <a:pt x="1997964" y="61721"/>
                  </a:lnTo>
                  <a:lnTo>
                    <a:pt x="1940052" y="61594"/>
                  </a:lnTo>
                  <a:close/>
                </a:path>
                <a:path w="4893945" h="173989">
                  <a:moveTo>
                    <a:pt x="2113788" y="61848"/>
                  </a:moveTo>
                  <a:lnTo>
                    <a:pt x="2055876" y="61848"/>
                  </a:lnTo>
                  <a:lnTo>
                    <a:pt x="2055876" y="119760"/>
                  </a:lnTo>
                  <a:lnTo>
                    <a:pt x="2113660" y="119760"/>
                  </a:lnTo>
                  <a:lnTo>
                    <a:pt x="2113788" y="61848"/>
                  </a:lnTo>
                  <a:close/>
                </a:path>
                <a:path w="4893945" h="173989">
                  <a:moveTo>
                    <a:pt x="2171700" y="61975"/>
                  </a:moveTo>
                  <a:lnTo>
                    <a:pt x="2171572" y="119887"/>
                  </a:lnTo>
                  <a:lnTo>
                    <a:pt x="2229484" y="120014"/>
                  </a:lnTo>
                  <a:lnTo>
                    <a:pt x="2229612" y="62102"/>
                  </a:lnTo>
                  <a:lnTo>
                    <a:pt x="2171700" y="61975"/>
                  </a:lnTo>
                  <a:close/>
                </a:path>
                <a:path w="4893945" h="173989">
                  <a:moveTo>
                    <a:pt x="2287523" y="62229"/>
                  </a:moveTo>
                  <a:lnTo>
                    <a:pt x="2287396" y="120141"/>
                  </a:lnTo>
                  <a:lnTo>
                    <a:pt x="2345309" y="120268"/>
                  </a:lnTo>
                  <a:lnTo>
                    <a:pt x="2345436" y="62356"/>
                  </a:lnTo>
                  <a:lnTo>
                    <a:pt x="2287523" y="62229"/>
                  </a:lnTo>
                  <a:close/>
                </a:path>
                <a:path w="4893945" h="173989">
                  <a:moveTo>
                    <a:pt x="2403347" y="62483"/>
                  </a:moveTo>
                  <a:lnTo>
                    <a:pt x="2403220" y="120395"/>
                  </a:lnTo>
                  <a:lnTo>
                    <a:pt x="2461133" y="120522"/>
                  </a:lnTo>
                  <a:lnTo>
                    <a:pt x="2461260" y="62610"/>
                  </a:lnTo>
                  <a:lnTo>
                    <a:pt x="2403347" y="62483"/>
                  </a:lnTo>
                  <a:close/>
                </a:path>
                <a:path w="4893945" h="173989">
                  <a:moveTo>
                    <a:pt x="2519171" y="62737"/>
                  </a:moveTo>
                  <a:lnTo>
                    <a:pt x="2519044" y="120650"/>
                  </a:lnTo>
                  <a:lnTo>
                    <a:pt x="2576957" y="120776"/>
                  </a:lnTo>
                  <a:lnTo>
                    <a:pt x="2577084" y="62864"/>
                  </a:lnTo>
                  <a:lnTo>
                    <a:pt x="2519171" y="62737"/>
                  </a:lnTo>
                  <a:close/>
                </a:path>
                <a:path w="4893945" h="173989">
                  <a:moveTo>
                    <a:pt x="2692908" y="62991"/>
                  </a:moveTo>
                  <a:lnTo>
                    <a:pt x="2634995" y="62991"/>
                  </a:lnTo>
                  <a:lnTo>
                    <a:pt x="2634868" y="120903"/>
                  </a:lnTo>
                  <a:lnTo>
                    <a:pt x="2692781" y="120903"/>
                  </a:lnTo>
                  <a:lnTo>
                    <a:pt x="2692908" y="62991"/>
                  </a:lnTo>
                  <a:close/>
                </a:path>
                <a:path w="4893945" h="173989">
                  <a:moveTo>
                    <a:pt x="2750819" y="63118"/>
                  </a:moveTo>
                  <a:lnTo>
                    <a:pt x="2750692" y="121030"/>
                  </a:lnTo>
                  <a:lnTo>
                    <a:pt x="2808604" y="121157"/>
                  </a:lnTo>
                  <a:lnTo>
                    <a:pt x="2808732" y="63245"/>
                  </a:lnTo>
                  <a:lnTo>
                    <a:pt x="2750819" y="63118"/>
                  </a:lnTo>
                  <a:close/>
                </a:path>
                <a:path w="4893945" h="173989">
                  <a:moveTo>
                    <a:pt x="2866643" y="63372"/>
                  </a:moveTo>
                  <a:lnTo>
                    <a:pt x="2866516" y="121284"/>
                  </a:lnTo>
                  <a:lnTo>
                    <a:pt x="2924428" y="121412"/>
                  </a:lnTo>
                  <a:lnTo>
                    <a:pt x="2924556" y="63500"/>
                  </a:lnTo>
                  <a:lnTo>
                    <a:pt x="2866643" y="63372"/>
                  </a:lnTo>
                  <a:close/>
                </a:path>
                <a:path w="4893945" h="173989">
                  <a:moveTo>
                    <a:pt x="2982467" y="63626"/>
                  </a:moveTo>
                  <a:lnTo>
                    <a:pt x="2982341" y="121538"/>
                  </a:lnTo>
                  <a:lnTo>
                    <a:pt x="3040252" y="121665"/>
                  </a:lnTo>
                  <a:lnTo>
                    <a:pt x="3040379" y="63753"/>
                  </a:lnTo>
                  <a:lnTo>
                    <a:pt x="2982467" y="63626"/>
                  </a:lnTo>
                  <a:close/>
                </a:path>
                <a:path w="4893945" h="173989">
                  <a:moveTo>
                    <a:pt x="3098291" y="63880"/>
                  </a:moveTo>
                  <a:lnTo>
                    <a:pt x="3098165" y="121792"/>
                  </a:lnTo>
                  <a:lnTo>
                    <a:pt x="3156076" y="121919"/>
                  </a:lnTo>
                  <a:lnTo>
                    <a:pt x="3156203" y="64007"/>
                  </a:lnTo>
                  <a:lnTo>
                    <a:pt x="3098291" y="63880"/>
                  </a:lnTo>
                  <a:close/>
                </a:path>
                <a:path w="4893945" h="173989">
                  <a:moveTo>
                    <a:pt x="3272027" y="64134"/>
                  </a:moveTo>
                  <a:lnTo>
                    <a:pt x="3214116" y="64134"/>
                  </a:lnTo>
                  <a:lnTo>
                    <a:pt x="3213989" y="122046"/>
                  </a:lnTo>
                  <a:lnTo>
                    <a:pt x="3271900" y="122046"/>
                  </a:lnTo>
                  <a:lnTo>
                    <a:pt x="3272027" y="64134"/>
                  </a:lnTo>
                  <a:close/>
                </a:path>
                <a:path w="4893945" h="173989">
                  <a:moveTo>
                    <a:pt x="3329940" y="64262"/>
                  </a:moveTo>
                  <a:lnTo>
                    <a:pt x="3329813" y="122173"/>
                  </a:lnTo>
                  <a:lnTo>
                    <a:pt x="3387724" y="122300"/>
                  </a:lnTo>
                  <a:lnTo>
                    <a:pt x="3387851" y="64388"/>
                  </a:lnTo>
                  <a:lnTo>
                    <a:pt x="3329940" y="64262"/>
                  </a:lnTo>
                  <a:close/>
                </a:path>
                <a:path w="4893945" h="173989">
                  <a:moveTo>
                    <a:pt x="3445764" y="64515"/>
                  </a:moveTo>
                  <a:lnTo>
                    <a:pt x="3445637" y="122427"/>
                  </a:lnTo>
                  <a:lnTo>
                    <a:pt x="3503548" y="122554"/>
                  </a:lnTo>
                  <a:lnTo>
                    <a:pt x="3503675" y="64642"/>
                  </a:lnTo>
                  <a:lnTo>
                    <a:pt x="3445764" y="64515"/>
                  </a:lnTo>
                  <a:close/>
                </a:path>
                <a:path w="4893945" h="173989">
                  <a:moveTo>
                    <a:pt x="3561588" y="64769"/>
                  </a:moveTo>
                  <a:lnTo>
                    <a:pt x="3561461" y="122681"/>
                  </a:lnTo>
                  <a:lnTo>
                    <a:pt x="3619372" y="122808"/>
                  </a:lnTo>
                  <a:lnTo>
                    <a:pt x="3619499" y="64896"/>
                  </a:lnTo>
                  <a:lnTo>
                    <a:pt x="3561588" y="64769"/>
                  </a:lnTo>
                  <a:close/>
                </a:path>
                <a:path w="4893945" h="173989">
                  <a:moveTo>
                    <a:pt x="3677412" y="65023"/>
                  </a:moveTo>
                  <a:lnTo>
                    <a:pt x="3677285" y="122935"/>
                  </a:lnTo>
                  <a:lnTo>
                    <a:pt x="3735196" y="123062"/>
                  </a:lnTo>
                  <a:lnTo>
                    <a:pt x="3735323" y="65150"/>
                  </a:lnTo>
                  <a:lnTo>
                    <a:pt x="3677412" y="65023"/>
                  </a:lnTo>
                  <a:close/>
                </a:path>
                <a:path w="4893945" h="173989">
                  <a:moveTo>
                    <a:pt x="3851147" y="65277"/>
                  </a:moveTo>
                  <a:lnTo>
                    <a:pt x="3793236" y="65277"/>
                  </a:lnTo>
                  <a:lnTo>
                    <a:pt x="3793109" y="123189"/>
                  </a:lnTo>
                  <a:lnTo>
                    <a:pt x="3851020" y="123189"/>
                  </a:lnTo>
                  <a:lnTo>
                    <a:pt x="3851147" y="65277"/>
                  </a:lnTo>
                  <a:close/>
                </a:path>
                <a:path w="4893945" h="173989">
                  <a:moveTo>
                    <a:pt x="3909060" y="65404"/>
                  </a:moveTo>
                  <a:lnTo>
                    <a:pt x="3908933" y="123316"/>
                  </a:lnTo>
                  <a:lnTo>
                    <a:pt x="3966844" y="123443"/>
                  </a:lnTo>
                  <a:lnTo>
                    <a:pt x="3966971" y="65531"/>
                  </a:lnTo>
                  <a:lnTo>
                    <a:pt x="3909060" y="65404"/>
                  </a:lnTo>
                  <a:close/>
                </a:path>
                <a:path w="4893945" h="173989">
                  <a:moveTo>
                    <a:pt x="4024884" y="65658"/>
                  </a:moveTo>
                  <a:lnTo>
                    <a:pt x="4024757" y="123570"/>
                  </a:lnTo>
                  <a:lnTo>
                    <a:pt x="4082668" y="123697"/>
                  </a:lnTo>
                  <a:lnTo>
                    <a:pt x="4082795" y="65785"/>
                  </a:lnTo>
                  <a:lnTo>
                    <a:pt x="4024884" y="65658"/>
                  </a:lnTo>
                  <a:close/>
                </a:path>
                <a:path w="4893945" h="173989">
                  <a:moveTo>
                    <a:pt x="4140708" y="65912"/>
                  </a:moveTo>
                  <a:lnTo>
                    <a:pt x="4140581" y="123825"/>
                  </a:lnTo>
                  <a:lnTo>
                    <a:pt x="4198493" y="123951"/>
                  </a:lnTo>
                  <a:lnTo>
                    <a:pt x="4198620" y="66039"/>
                  </a:lnTo>
                  <a:lnTo>
                    <a:pt x="4140708" y="65912"/>
                  </a:lnTo>
                  <a:close/>
                </a:path>
                <a:path w="4893945" h="173989">
                  <a:moveTo>
                    <a:pt x="4256532" y="66166"/>
                  </a:moveTo>
                  <a:lnTo>
                    <a:pt x="4256404" y="124078"/>
                  </a:lnTo>
                  <a:lnTo>
                    <a:pt x="4314317" y="124205"/>
                  </a:lnTo>
                  <a:lnTo>
                    <a:pt x="4314444" y="66293"/>
                  </a:lnTo>
                  <a:lnTo>
                    <a:pt x="4256532" y="66166"/>
                  </a:lnTo>
                  <a:close/>
                </a:path>
                <a:path w="4893945" h="173989">
                  <a:moveTo>
                    <a:pt x="4430268" y="66420"/>
                  </a:moveTo>
                  <a:lnTo>
                    <a:pt x="4372356" y="66420"/>
                  </a:lnTo>
                  <a:lnTo>
                    <a:pt x="4372228" y="124332"/>
                  </a:lnTo>
                  <a:lnTo>
                    <a:pt x="4430141" y="124332"/>
                  </a:lnTo>
                  <a:lnTo>
                    <a:pt x="4430268" y="66420"/>
                  </a:lnTo>
                  <a:close/>
                </a:path>
                <a:path w="4893945" h="173989">
                  <a:moveTo>
                    <a:pt x="4488179" y="66547"/>
                  </a:moveTo>
                  <a:lnTo>
                    <a:pt x="4488052" y="124459"/>
                  </a:lnTo>
                  <a:lnTo>
                    <a:pt x="4545965" y="124587"/>
                  </a:lnTo>
                  <a:lnTo>
                    <a:pt x="4546092" y="66675"/>
                  </a:lnTo>
                  <a:lnTo>
                    <a:pt x="4488179" y="66547"/>
                  </a:lnTo>
                  <a:close/>
                </a:path>
                <a:path w="4893945" h="173989">
                  <a:moveTo>
                    <a:pt x="4604003" y="66801"/>
                  </a:moveTo>
                  <a:lnTo>
                    <a:pt x="4603876" y="124713"/>
                  </a:lnTo>
                  <a:lnTo>
                    <a:pt x="4661789" y="124840"/>
                  </a:lnTo>
                  <a:lnTo>
                    <a:pt x="4661916" y="66928"/>
                  </a:lnTo>
                  <a:lnTo>
                    <a:pt x="4604003" y="66801"/>
                  </a:lnTo>
                  <a:close/>
                </a:path>
                <a:path w="4893945" h="173989">
                  <a:moveTo>
                    <a:pt x="4719827" y="67055"/>
                  </a:moveTo>
                  <a:lnTo>
                    <a:pt x="4719700" y="124967"/>
                  </a:lnTo>
                  <a:lnTo>
                    <a:pt x="4777613" y="125094"/>
                  </a:lnTo>
                  <a:lnTo>
                    <a:pt x="4777740" y="67182"/>
                  </a:lnTo>
                  <a:lnTo>
                    <a:pt x="4719827" y="67055"/>
                  </a:lnTo>
                  <a:close/>
                </a:path>
                <a:path w="4893945" h="173989">
                  <a:moveTo>
                    <a:pt x="4835651" y="67309"/>
                  </a:moveTo>
                  <a:lnTo>
                    <a:pt x="4835524" y="125221"/>
                  </a:lnTo>
                  <a:lnTo>
                    <a:pt x="4893437" y="125348"/>
                  </a:lnTo>
                  <a:lnTo>
                    <a:pt x="4893564" y="67437"/>
                  </a:lnTo>
                  <a:lnTo>
                    <a:pt x="4835651" y="67309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418844" y="2875787"/>
              <a:ext cx="7668259" cy="192405"/>
            </a:xfrm>
            <a:custGeom>
              <a:avLst/>
              <a:gdLst/>
              <a:ahLst/>
              <a:cxnLst/>
              <a:rect l="l" t="t" r="r" b="b"/>
              <a:pathLst>
                <a:path w="7668259" h="192405">
                  <a:moveTo>
                    <a:pt x="1568323" y="105156"/>
                  </a:moveTo>
                  <a:lnTo>
                    <a:pt x="1539354" y="76200"/>
                  </a:lnTo>
                  <a:lnTo>
                    <a:pt x="1481455" y="18288"/>
                  </a:lnTo>
                  <a:lnTo>
                    <a:pt x="1423543" y="76200"/>
                  </a:lnTo>
                  <a:lnTo>
                    <a:pt x="28956" y="76200"/>
                  </a:lnTo>
                  <a:lnTo>
                    <a:pt x="17678" y="78486"/>
                  </a:lnTo>
                  <a:lnTo>
                    <a:pt x="8470" y="84683"/>
                  </a:lnTo>
                  <a:lnTo>
                    <a:pt x="2273" y="93891"/>
                  </a:lnTo>
                  <a:lnTo>
                    <a:pt x="0" y="105156"/>
                  </a:lnTo>
                  <a:lnTo>
                    <a:pt x="2273" y="116433"/>
                  </a:lnTo>
                  <a:lnTo>
                    <a:pt x="8470" y="125641"/>
                  </a:lnTo>
                  <a:lnTo>
                    <a:pt x="17678" y="131838"/>
                  </a:lnTo>
                  <a:lnTo>
                    <a:pt x="28956" y="134112"/>
                  </a:lnTo>
                  <a:lnTo>
                    <a:pt x="1423530" y="134112"/>
                  </a:lnTo>
                  <a:lnTo>
                    <a:pt x="1481455" y="192024"/>
                  </a:lnTo>
                  <a:lnTo>
                    <a:pt x="1539367" y="134112"/>
                  </a:lnTo>
                  <a:lnTo>
                    <a:pt x="1568323" y="105156"/>
                  </a:lnTo>
                  <a:close/>
                </a:path>
                <a:path w="7668259" h="192405">
                  <a:moveTo>
                    <a:pt x="7668006" y="64008"/>
                  </a:moveTo>
                  <a:lnTo>
                    <a:pt x="5960364" y="64008"/>
                  </a:lnTo>
                  <a:lnTo>
                    <a:pt x="5896356" y="0"/>
                  </a:lnTo>
                  <a:lnTo>
                    <a:pt x="5800344" y="96012"/>
                  </a:lnTo>
                  <a:lnTo>
                    <a:pt x="5896356" y="192024"/>
                  </a:lnTo>
                  <a:lnTo>
                    <a:pt x="5960364" y="128016"/>
                  </a:lnTo>
                  <a:lnTo>
                    <a:pt x="7668006" y="128016"/>
                  </a:lnTo>
                  <a:lnTo>
                    <a:pt x="7668006" y="640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993392" y="1397508"/>
              <a:ext cx="368935" cy="2870200"/>
            </a:xfrm>
            <a:custGeom>
              <a:avLst/>
              <a:gdLst/>
              <a:ahLst/>
              <a:cxnLst/>
              <a:rect l="l" t="t" r="r" b="b"/>
              <a:pathLst>
                <a:path w="368935" h="2870200">
                  <a:moveTo>
                    <a:pt x="368807" y="0"/>
                  </a:moveTo>
                  <a:lnTo>
                    <a:pt x="0" y="0"/>
                  </a:lnTo>
                  <a:lnTo>
                    <a:pt x="0" y="2869692"/>
                  </a:lnTo>
                  <a:lnTo>
                    <a:pt x="368807" y="2869692"/>
                  </a:lnTo>
                  <a:lnTo>
                    <a:pt x="3688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993392" y="1397508"/>
              <a:ext cx="368935" cy="2870200"/>
            </a:xfrm>
            <a:custGeom>
              <a:avLst/>
              <a:gdLst/>
              <a:ahLst/>
              <a:cxnLst/>
              <a:rect l="l" t="t" r="r" b="b"/>
              <a:pathLst>
                <a:path w="368935" h="2870200">
                  <a:moveTo>
                    <a:pt x="0" y="2869692"/>
                  </a:moveTo>
                  <a:lnTo>
                    <a:pt x="368807" y="2869692"/>
                  </a:lnTo>
                  <a:lnTo>
                    <a:pt x="368807" y="0"/>
                  </a:lnTo>
                  <a:lnTo>
                    <a:pt x="0" y="0"/>
                  </a:lnTo>
                  <a:lnTo>
                    <a:pt x="0" y="2869692"/>
                  </a:lnTo>
                  <a:close/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3" name="object 113"/>
          <p:cNvSpPr txBox="1"/>
          <p:nvPr/>
        </p:nvSpPr>
        <p:spPr>
          <a:xfrm>
            <a:off x="2041440" y="2629585"/>
            <a:ext cx="281305" cy="40703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z="1800" b="1" dirty="0">
                <a:latin typeface="Arial"/>
                <a:cs typeface="Arial"/>
              </a:rPr>
              <a:t>ISB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4" name="object 114"/>
          <p:cNvGrpSpPr/>
          <p:nvPr/>
        </p:nvGrpSpPr>
        <p:grpSpPr>
          <a:xfrm>
            <a:off x="5595937" y="2861881"/>
            <a:ext cx="1266825" cy="241300"/>
            <a:chOff x="5595937" y="2861881"/>
            <a:chExt cx="1266825" cy="241300"/>
          </a:xfrm>
        </p:grpSpPr>
        <p:sp>
          <p:nvSpPr>
            <p:cNvPr id="115" name="object 115"/>
            <p:cNvSpPr/>
            <p:nvPr/>
          </p:nvSpPr>
          <p:spPr>
            <a:xfrm>
              <a:off x="5600700" y="2866644"/>
              <a:ext cx="1257300" cy="231775"/>
            </a:xfrm>
            <a:custGeom>
              <a:avLst/>
              <a:gdLst/>
              <a:ahLst/>
              <a:cxnLst/>
              <a:rect l="l" t="t" r="r" b="b"/>
              <a:pathLst>
                <a:path w="1257300" h="231775">
                  <a:moveTo>
                    <a:pt x="1257300" y="0"/>
                  </a:moveTo>
                  <a:lnTo>
                    <a:pt x="0" y="0"/>
                  </a:lnTo>
                  <a:lnTo>
                    <a:pt x="0" y="231648"/>
                  </a:lnTo>
                  <a:lnTo>
                    <a:pt x="1257300" y="231648"/>
                  </a:lnTo>
                  <a:lnTo>
                    <a:pt x="125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5600700" y="2866644"/>
              <a:ext cx="1257300" cy="231775"/>
            </a:xfrm>
            <a:custGeom>
              <a:avLst/>
              <a:gdLst/>
              <a:ahLst/>
              <a:cxnLst/>
              <a:rect l="l" t="t" r="r" b="b"/>
              <a:pathLst>
                <a:path w="1257300" h="231775">
                  <a:moveTo>
                    <a:pt x="0" y="231648"/>
                  </a:moveTo>
                  <a:lnTo>
                    <a:pt x="1257300" y="231648"/>
                  </a:lnTo>
                  <a:lnTo>
                    <a:pt x="1257300" y="0"/>
                  </a:lnTo>
                  <a:lnTo>
                    <a:pt x="0" y="0"/>
                  </a:lnTo>
                  <a:lnTo>
                    <a:pt x="0" y="23164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7" name="object 117"/>
          <p:cNvSpPr txBox="1"/>
          <p:nvPr/>
        </p:nvSpPr>
        <p:spPr>
          <a:xfrm>
            <a:off x="5720588" y="2897885"/>
            <a:ext cx="10166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AFATDS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VEH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/</a:t>
            </a:r>
            <a:r>
              <a:rPr sz="900" b="1" spc="-3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FM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18" name="object 118"/>
          <p:cNvGrpSpPr/>
          <p:nvPr/>
        </p:nvGrpSpPr>
        <p:grpSpPr>
          <a:xfrm>
            <a:off x="4180332" y="1852993"/>
            <a:ext cx="3058795" cy="367665"/>
            <a:chOff x="4180332" y="1852993"/>
            <a:chExt cx="3058795" cy="367665"/>
          </a:xfrm>
        </p:grpSpPr>
        <p:sp>
          <p:nvSpPr>
            <p:cNvPr id="119" name="object 119"/>
            <p:cNvSpPr/>
            <p:nvPr/>
          </p:nvSpPr>
          <p:spPr>
            <a:xfrm>
              <a:off x="4180332" y="1894331"/>
              <a:ext cx="3058795" cy="326390"/>
            </a:xfrm>
            <a:custGeom>
              <a:avLst/>
              <a:gdLst/>
              <a:ahLst/>
              <a:cxnLst/>
              <a:rect l="l" t="t" r="r" b="b"/>
              <a:pathLst>
                <a:path w="3058795" h="326389">
                  <a:moveTo>
                    <a:pt x="3058668" y="57912"/>
                  </a:moveTo>
                  <a:lnTo>
                    <a:pt x="144780" y="57912"/>
                  </a:lnTo>
                  <a:lnTo>
                    <a:pt x="86868" y="0"/>
                  </a:lnTo>
                  <a:lnTo>
                    <a:pt x="0" y="86868"/>
                  </a:lnTo>
                  <a:lnTo>
                    <a:pt x="76200" y="163068"/>
                  </a:lnTo>
                  <a:lnTo>
                    <a:pt x="0" y="239268"/>
                  </a:lnTo>
                  <a:lnTo>
                    <a:pt x="86868" y="326136"/>
                  </a:lnTo>
                  <a:lnTo>
                    <a:pt x="144780" y="268224"/>
                  </a:lnTo>
                  <a:lnTo>
                    <a:pt x="3058668" y="268224"/>
                  </a:lnTo>
                  <a:lnTo>
                    <a:pt x="3058668" y="248920"/>
                  </a:lnTo>
                  <a:lnTo>
                    <a:pt x="164084" y="248920"/>
                  </a:lnTo>
                  <a:lnTo>
                    <a:pt x="173736" y="239268"/>
                  </a:lnTo>
                  <a:lnTo>
                    <a:pt x="164084" y="229616"/>
                  </a:lnTo>
                  <a:lnTo>
                    <a:pt x="3058668" y="229616"/>
                  </a:lnTo>
                  <a:lnTo>
                    <a:pt x="3058668" y="210312"/>
                  </a:lnTo>
                  <a:lnTo>
                    <a:pt x="144780" y="210312"/>
                  </a:lnTo>
                  <a:lnTo>
                    <a:pt x="97536" y="163068"/>
                  </a:lnTo>
                  <a:lnTo>
                    <a:pt x="144780" y="115824"/>
                  </a:lnTo>
                  <a:lnTo>
                    <a:pt x="3058668" y="115824"/>
                  </a:lnTo>
                  <a:lnTo>
                    <a:pt x="3058668" y="96520"/>
                  </a:lnTo>
                  <a:lnTo>
                    <a:pt x="164084" y="96520"/>
                  </a:lnTo>
                  <a:lnTo>
                    <a:pt x="173736" y="86868"/>
                  </a:lnTo>
                  <a:lnTo>
                    <a:pt x="164084" y="77216"/>
                  </a:lnTo>
                  <a:lnTo>
                    <a:pt x="3058668" y="77216"/>
                  </a:lnTo>
                  <a:lnTo>
                    <a:pt x="3058668" y="57912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4419600" y="1857755"/>
              <a:ext cx="609600" cy="230504"/>
            </a:xfrm>
            <a:custGeom>
              <a:avLst/>
              <a:gdLst/>
              <a:ahLst/>
              <a:cxnLst/>
              <a:rect l="l" t="t" r="r" b="b"/>
              <a:pathLst>
                <a:path w="609600" h="230505">
                  <a:moveTo>
                    <a:pt x="609600" y="0"/>
                  </a:moveTo>
                  <a:lnTo>
                    <a:pt x="0" y="0"/>
                  </a:lnTo>
                  <a:lnTo>
                    <a:pt x="0" y="230124"/>
                  </a:lnTo>
                  <a:lnTo>
                    <a:pt x="609600" y="230124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4419600" y="1857755"/>
              <a:ext cx="609600" cy="230504"/>
            </a:xfrm>
            <a:custGeom>
              <a:avLst/>
              <a:gdLst/>
              <a:ahLst/>
              <a:cxnLst/>
              <a:rect l="l" t="t" r="r" b="b"/>
              <a:pathLst>
                <a:path w="609600" h="230505">
                  <a:moveTo>
                    <a:pt x="0" y="230124"/>
                  </a:moveTo>
                  <a:lnTo>
                    <a:pt x="609600" y="230124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23012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2" name="object 122"/>
          <p:cNvSpPr txBox="1"/>
          <p:nvPr/>
        </p:nvSpPr>
        <p:spPr>
          <a:xfrm>
            <a:off x="4510278" y="1887728"/>
            <a:ext cx="4298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SH</a:t>
            </a:r>
            <a:r>
              <a:rPr sz="900" b="1" spc="-25" dirty="0">
                <a:latin typeface="Arial"/>
                <a:cs typeface="Arial"/>
              </a:rPr>
              <a:t>A</a:t>
            </a:r>
            <a:r>
              <a:rPr sz="900" b="1" spc="-5" dirty="0">
                <a:latin typeface="Arial"/>
                <a:cs typeface="Arial"/>
              </a:rPr>
              <a:t>RK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23" name="object 123"/>
          <p:cNvGrpSpPr/>
          <p:nvPr/>
        </p:nvGrpSpPr>
        <p:grpSpPr>
          <a:xfrm>
            <a:off x="1409446" y="4338637"/>
            <a:ext cx="6040120" cy="473075"/>
            <a:chOff x="1409446" y="4338637"/>
            <a:chExt cx="6040120" cy="473075"/>
          </a:xfrm>
        </p:grpSpPr>
        <p:pic>
          <p:nvPicPr>
            <p:cNvPr id="124" name="object 1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00899" y="4562856"/>
              <a:ext cx="248411" cy="248412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1438656" y="4495800"/>
              <a:ext cx="5410200" cy="0"/>
            </a:xfrm>
            <a:custGeom>
              <a:avLst/>
              <a:gdLst/>
              <a:ahLst/>
              <a:cxnLst/>
              <a:rect l="l" t="t" r="r" b="b"/>
              <a:pathLst>
                <a:path w="5410200">
                  <a:moveTo>
                    <a:pt x="0" y="0"/>
                  </a:moveTo>
                  <a:lnTo>
                    <a:pt x="1552956" y="0"/>
                  </a:lnTo>
                </a:path>
                <a:path w="5410200">
                  <a:moveTo>
                    <a:pt x="4200144" y="0"/>
                  </a:moveTo>
                  <a:lnTo>
                    <a:pt x="5410200" y="0"/>
                  </a:lnTo>
                </a:path>
              </a:pathLst>
            </a:custGeom>
            <a:ln w="579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991612" y="4343400"/>
              <a:ext cx="2647315" cy="230504"/>
            </a:xfrm>
            <a:custGeom>
              <a:avLst/>
              <a:gdLst/>
              <a:ahLst/>
              <a:cxnLst/>
              <a:rect l="l" t="t" r="r" b="b"/>
              <a:pathLst>
                <a:path w="2647315" h="230504">
                  <a:moveTo>
                    <a:pt x="0" y="230124"/>
                  </a:moveTo>
                  <a:lnTo>
                    <a:pt x="2647188" y="230124"/>
                  </a:lnTo>
                  <a:lnTo>
                    <a:pt x="2647188" y="0"/>
                  </a:lnTo>
                  <a:lnTo>
                    <a:pt x="0" y="0"/>
                  </a:lnTo>
                  <a:lnTo>
                    <a:pt x="0" y="23012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7" name="object 127"/>
          <p:cNvSpPr txBox="1"/>
          <p:nvPr/>
        </p:nvSpPr>
        <p:spPr>
          <a:xfrm>
            <a:off x="3133089" y="4374642"/>
            <a:ext cx="23641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ALL</a:t>
            </a:r>
            <a:r>
              <a:rPr sz="900" b="1" dirty="0">
                <a:latin typeface="Arial"/>
                <a:cs typeface="Arial"/>
              </a:rPr>
              <a:t> MC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&amp;</a:t>
            </a:r>
            <a:r>
              <a:rPr sz="900" b="1" spc="-10" dirty="0">
                <a:latin typeface="Arial"/>
                <a:cs typeface="Arial"/>
              </a:rPr>
              <a:t> ABCS</a:t>
            </a:r>
            <a:r>
              <a:rPr sz="900" b="1" dirty="0">
                <a:latin typeface="Arial"/>
                <a:cs typeface="Arial"/>
              </a:rPr>
              <a:t> SYSTEMS</a:t>
            </a:r>
            <a:r>
              <a:rPr sz="900" b="1" spc="-10" dirty="0">
                <a:latin typeface="Arial"/>
                <a:cs typeface="Arial"/>
              </a:rPr>
              <a:t> </a:t>
            </a:r>
            <a:r>
              <a:rPr sz="900" b="1" spc="-5" dirty="0">
                <a:latin typeface="Arial"/>
                <a:cs typeface="Arial"/>
              </a:rPr>
              <a:t>OPERATIONAL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28" name="object 128"/>
          <p:cNvGrpSpPr/>
          <p:nvPr/>
        </p:nvGrpSpPr>
        <p:grpSpPr>
          <a:xfrm>
            <a:off x="4180332" y="2110549"/>
            <a:ext cx="2753995" cy="300990"/>
            <a:chOff x="4180332" y="2110549"/>
            <a:chExt cx="2753995" cy="300990"/>
          </a:xfrm>
        </p:grpSpPr>
        <p:sp>
          <p:nvSpPr>
            <p:cNvPr id="129" name="object 129"/>
            <p:cNvSpPr/>
            <p:nvPr/>
          </p:nvSpPr>
          <p:spPr>
            <a:xfrm>
              <a:off x="4180332" y="2237231"/>
              <a:ext cx="2753995" cy="173990"/>
            </a:xfrm>
            <a:custGeom>
              <a:avLst/>
              <a:gdLst/>
              <a:ahLst/>
              <a:cxnLst/>
              <a:rect l="l" t="t" r="r" b="b"/>
              <a:pathLst>
                <a:path w="2753995" h="173989">
                  <a:moveTo>
                    <a:pt x="86867" y="0"/>
                  </a:moveTo>
                  <a:lnTo>
                    <a:pt x="0" y="86867"/>
                  </a:lnTo>
                  <a:lnTo>
                    <a:pt x="86867" y="173735"/>
                  </a:lnTo>
                  <a:lnTo>
                    <a:pt x="144779" y="115823"/>
                  </a:lnTo>
                  <a:lnTo>
                    <a:pt x="86867" y="115823"/>
                  </a:lnTo>
                  <a:lnTo>
                    <a:pt x="86867" y="96519"/>
                  </a:lnTo>
                  <a:lnTo>
                    <a:pt x="164083" y="96519"/>
                  </a:lnTo>
                  <a:lnTo>
                    <a:pt x="173735" y="86867"/>
                  </a:lnTo>
                  <a:lnTo>
                    <a:pt x="164083" y="77215"/>
                  </a:lnTo>
                  <a:lnTo>
                    <a:pt x="86867" y="77215"/>
                  </a:lnTo>
                  <a:lnTo>
                    <a:pt x="86867" y="57912"/>
                  </a:lnTo>
                  <a:lnTo>
                    <a:pt x="144779" y="57912"/>
                  </a:lnTo>
                  <a:lnTo>
                    <a:pt x="86867" y="0"/>
                  </a:lnTo>
                  <a:close/>
                </a:path>
                <a:path w="2753995" h="173989">
                  <a:moveTo>
                    <a:pt x="164083" y="96519"/>
                  </a:moveTo>
                  <a:lnTo>
                    <a:pt x="86867" y="96519"/>
                  </a:lnTo>
                  <a:lnTo>
                    <a:pt x="86867" y="115823"/>
                  </a:lnTo>
                  <a:lnTo>
                    <a:pt x="144779" y="115823"/>
                  </a:lnTo>
                  <a:lnTo>
                    <a:pt x="164083" y="96519"/>
                  </a:lnTo>
                  <a:close/>
                </a:path>
                <a:path w="2753995" h="173989">
                  <a:moveTo>
                    <a:pt x="2753867" y="96519"/>
                  </a:moveTo>
                  <a:lnTo>
                    <a:pt x="164083" y="96519"/>
                  </a:lnTo>
                  <a:lnTo>
                    <a:pt x="144779" y="115823"/>
                  </a:lnTo>
                  <a:lnTo>
                    <a:pt x="2753867" y="115823"/>
                  </a:lnTo>
                  <a:lnTo>
                    <a:pt x="2753867" y="96519"/>
                  </a:lnTo>
                  <a:close/>
                </a:path>
                <a:path w="2753995" h="173989">
                  <a:moveTo>
                    <a:pt x="144779" y="57912"/>
                  </a:moveTo>
                  <a:lnTo>
                    <a:pt x="86867" y="57912"/>
                  </a:lnTo>
                  <a:lnTo>
                    <a:pt x="86867" y="77215"/>
                  </a:lnTo>
                  <a:lnTo>
                    <a:pt x="164083" y="77215"/>
                  </a:lnTo>
                  <a:lnTo>
                    <a:pt x="144779" y="57912"/>
                  </a:lnTo>
                  <a:close/>
                </a:path>
                <a:path w="2753995" h="173989">
                  <a:moveTo>
                    <a:pt x="2753867" y="57912"/>
                  </a:moveTo>
                  <a:lnTo>
                    <a:pt x="144779" y="57912"/>
                  </a:lnTo>
                  <a:lnTo>
                    <a:pt x="164083" y="77215"/>
                  </a:lnTo>
                  <a:lnTo>
                    <a:pt x="2753867" y="77215"/>
                  </a:lnTo>
                  <a:lnTo>
                    <a:pt x="2753867" y="57912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419600" y="2115311"/>
              <a:ext cx="533400" cy="230504"/>
            </a:xfrm>
            <a:custGeom>
              <a:avLst/>
              <a:gdLst/>
              <a:ahLst/>
              <a:cxnLst/>
              <a:rect l="l" t="t" r="r" b="b"/>
              <a:pathLst>
                <a:path w="533400" h="230505">
                  <a:moveTo>
                    <a:pt x="533400" y="0"/>
                  </a:moveTo>
                  <a:lnTo>
                    <a:pt x="0" y="0"/>
                  </a:lnTo>
                  <a:lnTo>
                    <a:pt x="0" y="230124"/>
                  </a:lnTo>
                  <a:lnTo>
                    <a:pt x="533400" y="230124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4419600" y="2115311"/>
              <a:ext cx="533400" cy="230504"/>
            </a:xfrm>
            <a:custGeom>
              <a:avLst/>
              <a:gdLst/>
              <a:ahLst/>
              <a:cxnLst/>
              <a:rect l="l" t="t" r="r" b="b"/>
              <a:pathLst>
                <a:path w="533400" h="230505">
                  <a:moveTo>
                    <a:pt x="0" y="230124"/>
                  </a:moveTo>
                  <a:lnTo>
                    <a:pt x="533400" y="230124"/>
                  </a:lnTo>
                  <a:lnTo>
                    <a:pt x="533400" y="0"/>
                  </a:lnTo>
                  <a:lnTo>
                    <a:pt x="0" y="0"/>
                  </a:lnTo>
                  <a:lnTo>
                    <a:pt x="0" y="23012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132"/>
          <p:cNvSpPr txBox="1"/>
          <p:nvPr/>
        </p:nvSpPr>
        <p:spPr>
          <a:xfrm>
            <a:off x="4513326" y="2145029"/>
            <a:ext cx="3473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G</a:t>
            </a:r>
            <a:r>
              <a:rPr sz="900" b="1" spc="-20" dirty="0">
                <a:latin typeface="Arial"/>
                <a:cs typeface="Arial"/>
              </a:rPr>
              <a:t>A</a:t>
            </a:r>
            <a:r>
              <a:rPr sz="900" b="1" dirty="0">
                <a:latin typeface="Arial"/>
                <a:cs typeface="Arial"/>
              </a:rPr>
              <a:t>TR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33" name="object 133"/>
          <p:cNvGrpSpPr/>
          <p:nvPr/>
        </p:nvGrpSpPr>
        <p:grpSpPr>
          <a:xfrm>
            <a:off x="5390388" y="1852993"/>
            <a:ext cx="3696970" cy="240029"/>
            <a:chOff x="5390388" y="1852993"/>
            <a:chExt cx="3696970" cy="240029"/>
          </a:xfrm>
        </p:grpSpPr>
        <p:sp>
          <p:nvSpPr>
            <p:cNvPr id="134" name="object 134"/>
            <p:cNvSpPr/>
            <p:nvPr/>
          </p:nvSpPr>
          <p:spPr>
            <a:xfrm>
              <a:off x="5390388" y="1885187"/>
              <a:ext cx="3696970" cy="192405"/>
            </a:xfrm>
            <a:custGeom>
              <a:avLst/>
              <a:gdLst/>
              <a:ahLst/>
              <a:cxnLst/>
              <a:rect l="l" t="t" r="r" b="b"/>
              <a:pathLst>
                <a:path w="3696970" h="192405">
                  <a:moveTo>
                    <a:pt x="96012" y="0"/>
                  </a:moveTo>
                  <a:lnTo>
                    <a:pt x="0" y="96012"/>
                  </a:lnTo>
                  <a:lnTo>
                    <a:pt x="96012" y="192024"/>
                  </a:lnTo>
                  <a:lnTo>
                    <a:pt x="160020" y="128015"/>
                  </a:lnTo>
                  <a:lnTo>
                    <a:pt x="96012" y="128015"/>
                  </a:lnTo>
                  <a:lnTo>
                    <a:pt x="96012" y="64008"/>
                  </a:lnTo>
                  <a:lnTo>
                    <a:pt x="160020" y="64008"/>
                  </a:lnTo>
                  <a:lnTo>
                    <a:pt x="96012" y="0"/>
                  </a:lnTo>
                  <a:close/>
                </a:path>
                <a:path w="3696970" h="192405">
                  <a:moveTo>
                    <a:pt x="160020" y="64008"/>
                  </a:moveTo>
                  <a:lnTo>
                    <a:pt x="96012" y="64008"/>
                  </a:lnTo>
                  <a:lnTo>
                    <a:pt x="96012" y="128015"/>
                  </a:lnTo>
                  <a:lnTo>
                    <a:pt x="160020" y="128015"/>
                  </a:lnTo>
                  <a:lnTo>
                    <a:pt x="192024" y="96012"/>
                  </a:lnTo>
                  <a:lnTo>
                    <a:pt x="160020" y="64008"/>
                  </a:lnTo>
                  <a:close/>
                </a:path>
                <a:path w="3696970" h="192405">
                  <a:moveTo>
                    <a:pt x="3696462" y="64008"/>
                  </a:moveTo>
                  <a:lnTo>
                    <a:pt x="160020" y="64008"/>
                  </a:lnTo>
                  <a:lnTo>
                    <a:pt x="192024" y="96012"/>
                  </a:lnTo>
                  <a:lnTo>
                    <a:pt x="160020" y="128015"/>
                  </a:lnTo>
                  <a:lnTo>
                    <a:pt x="3696462" y="128015"/>
                  </a:lnTo>
                  <a:lnTo>
                    <a:pt x="3696462" y="640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5591556" y="1857755"/>
              <a:ext cx="1114425" cy="230504"/>
            </a:xfrm>
            <a:custGeom>
              <a:avLst/>
              <a:gdLst/>
              <a:ahLst/>
              <a:cxnLst/>
              <a:rect l="l" t="t" r="r" b="b"/>
              <a:pathLst>
                <a:path w="1114425" h="230505">
                  <a:moveTo>
                    <a:pt x="1114044" y="0"/>
                  </a:moveTo>
                  <a:lnTo>
                    <a:pt x="0" y="0"/>
                  </a:lnTo>
                  <a:lnTo>
                    <a:pt x="0" y="230124"/>
                  </a:lnTo>
                  <a:lnTo>
                    <a:pt x="1114044" y="230124"/>
                  </a:lnTo>
                  <a:lnTo>
                    <a:pt x="11140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5591556" y="1857755"/>
              <a:ext cx="1114425" cy="230504"/>
            </a:xfrm>
            <a:custGeom>
              <a:avLst/>
              <a:gdLst/>
              <a:ahLst/>
              <a:cxnLst/>
              <a:rect l="l" t="t" r="r" b="b"/>
              <a:pathLst>
                <a:path w="1114425" h="230505">
                  <a:moveTo>
                    <a:pt x="0" y="230124"/>
                  </a:moveTo>
                  <a:lnTo>
                    <a:pt x="1114044" y="230124"/>
                  </a:lnTo>
                  <a:lnTo>
                    <a:pt x="1114044" y="0"/>
                  </a:lnTo>
                  <a:lnTo>
                    <a:pt x="0" y="0"/>
                  </a:lnTo>
                  <a:lnTo>
                    <a:pt x="0" y="23012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7" name="object 137"/>
          <p:cNvSpPr txBox="1"/>
          <p:nvPr/>
        </p:nvSpPr>
        <p:spPr>
          <a:xfrm>
            <a:off x="5729478" y="1887728"/>
            <a:ext cx="8382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AIR/LAND</a:t>
            </a:r>
            <a:r>
              <a:rPr sz="900" b="1" spc="-4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VEH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38" name="object 138"/>
          <p:cNvGrpSpPr/>
          <p:nvPr/>
        </p:nvGrpSpPr>
        <p:grpSpPr>
          <a:xfrm>
            <a:off x="4180332" y="1433893"/>
            <a:ext cx="4906645" cy="2762250"/>
            <a:chOff x="4180332" y="1433893"/>
            <a:chExt cx="4906645" cy="2762250"/>
          </a:xfrm>
        </p:grpSpPr>
        <p:sp>
          <p:nvSpPr>
            <p:cNvPr id="139" name="object 139"/>
            <p:cNvSpPr/>
            <p:nvPr/>
          </p:nvSpPr>
          <p:spPr>
            <a:xfrm>
              <a:off x="4180332" y="3218687"/>
              <a:ext cx="4887595" cy="335280"/>
            </a:xfrm>
            <a:custGeom>
              <a:avLst/>
              <a:gdLst/>
              <a:ahLst/>
              <a:cxnLst/>
              <a:rect l="l" t="t" r="r" b="b"/>
              <a:pathLst>
                <a:path w="4887595" h="335279">
                  <a:moveTo>
                    <a:pt x="4887468" y="57912"/>
                  </a:moveTo>
                  <a:lnTo>
                    <a:pt x="144780" y="57912"/>
                  </a:lnTo>
                  <a:lnTo>
                    <a:pt x="86868" y="0"/>
                  </a:lnTo>
                  <a:lnTo>
                    <a:pt x="0" y="86868"/>
                  </a:lnTo>
                  <a:lnTo>
                    <a:pt x="80772" y="167640"/>
                  </a:lnTo>
                  <a:lnTo>
                    <a:pt x="0" y="248412"/>
                  </a:lnTo>
                  <a:lnTo>
                    <a:pt x="86868" y="335280"/>
                  </a:lnTo>
                  <a:lnTo>
                    <a:pt x="144780" y="277368"/>
                  </a:lnTo>
                  <a:lnTo>
                    <a:pt x="4887468" y="277368"/>
                  </a:lnTo>
                  <a:lnTo>
                    <a:pt x="4887468" y="258064"/>
                  </a:lnTo>
                  <a:lnTo>
                    <a:pt x="164084" y="258064"/>
                  </a:lnTo>
                  <a:lnTo>
                    <a:pt x="173736" y="248412"/>
                  </a:lnTo>
                  <a:lnTo>
                    <a:pt x="164084" y="238760"/>
                  </a:lnTo>
                  <a:lnTo>
                    <a:pt x="4887468" y="238760"/>
                  </a:lnTo>
                  <a:lnTo>
                    <a:pt x="4887468" y="219456"/>
                  </a:lnTo>
                  <a:lnTo>
                    <a:pt x="144780" y="219456"/>
                  </a:lnTo>
                  <a:lnTo>
                    <a:pt x="92951" y="167640"/>
                  </a:lnTo>
                  <a:lnTo>
                    <a:pt x="144767" y="115824"/>
                  </a:lnTo>
                  <a:lnTo>
                    <a:pt x="4887468" y="115824"/>
                  </a:lnTo>
                  <a:lnTo>
                    <a:pt x="4887468" y="96520"/>
                  </a:lnTo>
                  <a:lnTo>
                    <a:pt x="164071" y="96520"/>
                  </a:lnTo>
                  <a:lnTo>
                    <a:pt x="173736" y="86868"/>
                  </a:lnTo>
                  <a:lnTo>
                    <a:pt x="164084" y="77216"/>
                  </a:lnTo>
                  <a:lnTo>
                    <a:pt x="4887468" y="77216"/>
                  </a:lnTo>
                  <a:lnTo>
                    <a:pt x="4887468" y="57912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219188" y="3209543"/>
              <a:ext cx="1868170" cy="353695"/>
            </a:xfrm>
            <a:custGeom>
              <a:avLst/>
              <a:gdLst/>
              <a:ahLst/>
              <a:cxnLst/>
              <a:rect l="l" t="t" r="r" b="b"/>
              <a:pathLst>
                <a:path w="1868170" h="353695">
                  <a:moveTo>
                    <a:pt x="1867662" y="64008"/>
                  </a:moveTo>
                  <a:lnTo>
                    <a:pt x="160020" y="64008"/>
                  </a:lnTo>
                  <a:lnTo>
                    <a:pt x="96012" y="0"/>
                  </a:lnTo>
                  <a:lnTo>
                    <a:pt x="0" y="96012"/>
                  </a:lnTo>
                  <a:lnTo>
                    <a:pt x="80772" y="176784"/>
                  </a:lnTo>
                  <a:lnTo>
                    <a:pt x="0" y="257556"/>
                  </a:lnTo>
                  <a:lnTo>
                    <a:pt x="96012" y="353568"/>
                  </a:lnTo>
                  <a:lnTo>
                    <a:pt x="160020" y="289560"/>
                  </a:lnTo>
                  <a:lnTo>
                    <a:pt x="1867662" y="289560"/>
                  </a:lnTo>
                  <a:lnTo>
                    <a:pt x="1867662" y="225552"/>
                  </a:lnTo>
                  <a:lnTo>
                    <a:pt x="160020" y="225552"/>
                  </a:lnTo>
                  <a:lnTo>
                    <a:pt x="111252" y="176784"/>
                  </a:lnTo>
                  <a:lnTo>
                    <a:pt x="160020" y="128016"/>
                  </a:lnTo>
                  <a:lnTo>
                    <a:pt x="1867662" y="128016"/>
                  </a:lnTo>
                  <a:lnTo>
                    <a:pt x="1867662" y="640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7872984" y="1438655"/>
              <a:ext cx="368935" cy="2749550"/>
            </a:xfrm>
            <a:custGeom>
              <a:avLst/>
              <a:gdLst/>
              <a:ahLst/>
              <a:cxnLst/>
              <a:rect l="l" t="t" r="r" b="b"/>
              <a:pathLst>
                <a:path w="368934" h="2749550">
                  <a:moveTo>
                    <a:pt x="368807" y="0"/>
                  </a:moveTo>
                  <a:lnTo>
                    <a:pt x="0" y="0"/>
                  </a:lnTo>
                  <a:lnTo>
                    <a:pt x="0" y="2749296"/>
                  </a:lnTo>
                  <a:lnTo>
                    <a:pt x="368807" y="2749296"/>
                  </a:lnTo>
                  <a:lnTo>
                    <a:pt x="3688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7872984" y="1438655"/>
              <a:ext cx="368935" cy="2749550"/>
            </a:xfrm>
            <a:custGeom>
              <a:avLst/>
              <a:gdLst/>
              <a:ahLst/>
              <a:cxnLst/>
              <a:rect l="l" t="t" r="r" b="b"/>
              <a:pathLst>
                <a:path w="368934" h="2749550">
                  <a:moveTo>
                    <a:pt x="0" y="2749296"/>
                  </a:moveTo>
                  <a:lnTo>
                    <a:pt x="368807" y="2749296"/>
                  </a:lnTo>
                  <a:lnTo>
                    <a:pt x="368807" y="0"/>
                  </a:lnTo>
                  <a:lnTo>
                    <a:pt x="0" y="0"/>
                  </a:lnTo>
                  <a:lnTo>
                    <a:pt x="0" y="274929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7467600" y="1440179"/>
              <a:ext cx="368935" cy="2750820"/>
            </a:xfrm>
            <a:custGeom>
              <a:avLst/>
              <a:gdLst/>
              <a:ahLst/>
              <a:cxnLst/>
              <a:rect l="l" t="t" r="r" b="b"/>
              <a:pathLst>
                <a:path w="368934" h="2750820">
                  <a:moveTo>
                    <a:pt x="368807" y="0"/>
                  </a:moveTo>
                  <a:lnTo>
                    <a:pt x="0" y="0"/>
                  </a:lnTo>
                  <a:lnTo>
                    <a:pt x="0" y="2750820"/>
                  </a:lnTo>
                  <a:lnTo>
                    <a:pt x="368807" y="2750820"/>
                  </a:lnTo>
                  <a:lnTo>
                    <a:pt x="3688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7467600" y="1440179"/>
              <a:ext cx="368935" cy="2750820"/>
            </a:xfrm>
            <a:custGeom>
              <a:avLst/>
              <a:gdLst/>
              <a:ahLst/>
              <a:cxnLst/>
              <a:rect l="l" t="t" r="r" b="b"/>
              <a:pathLst>
                <a:path w="368934" h="2750820">
                  <a:moveTo>
                    <a:pt x="0" y="2750820"/>
                  </a:moveTo>
                  <a:lnTo>
                    <a:pt x="368807" y="2750820"/>
                  </a:lnTo>
                  <a:lnTo>
                    <a:pt x="368807" y="0"/>
                  </a:lnTo>
                  <a:lnTo>
                    <a:pt x="0" y="0"/>
                  </a:lnTo>
                  <a:lnTo>
                    <a:pt x="0" y="275082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5" name="object 145"/>
          <p:cNvSpPr txBox="1"/>
          <p:nvPr/>
        </p:nvSpPr>
        <p:spPr>
          <a:xfrm>
            <a:off x="7517448" y="1568830"/>
            <a:ext cx="686435" cy="24885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R="1905" algn="ctr">
              <a:lnSpc>
                <a:spcPts val="2090"/>
              </a:lnSpc>
            </a:pPr>
            <a:r>
              <a:rPr sz="1800" b="1" spc="-5" dirty="0">
                <a:latin typeface="Arial"/>
                <a:cs typeface="Arial"/>
              </a:rPr>
              <a:t>BDE/BN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TOC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FOC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30"/>
              </a:spcBef>
            </a:pPr>
            <a:r>
              <a:rPr sz="1800" b="1" spc="-5" dirty="0">
                <a:latin typeface="Arial"/>
                <a:cs typeface="Arial"/>
              </a:rPr>
              <a:t>JNN/CPN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AIR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LANDED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46" name="object 146"/>
          <p:cNvGrpSpPr/>
          <p:nvPr/>
        </p:nvGrpSpPr>
        <p:grpSpPr>
          <a:xfrm>
            <a:off x="5243893" y="3110293"/>
            <a:ext cx="1304925" cy="378460"/>
            <a:chOff x="5243893" y="3110293"/>
            <a:chExt cx="1304925" cy="378460"/>
          </a:xfrm>
        </p:grpSpPr>
        <p:sp>
          <p:nvSpPr>
            <p:cNvPr id="147" name="object 147"/>
            <p:cNvSpPr/>
            <p:nvPr/>
          </p:nvSpPr>
          <p:spPr>
            <a:xfrm>
              <a:off x="5248655" y="3115055"/>
              <a:ext cx="1295400" cy="368935"/>
            </a:xfrm>
            <a:custGeom>
              <a:avLst/>
              <a:gdLst/>
              <a:ahLst/>
              <a:cxnLst/>
              <a:rect l="l" t="t" r="r" b="b"/>
              <a:pathLst>
                <a:path w="1295400" h="368935">
                  <a:moveTo>
                    <a:pt x="1295400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1295400" y="368808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5248655" y="3115055"/>
              <a:ext cx="1295400" cy="368935"/>
            </a:xfrm>
            <a:custGeom>
              <a:avLst/>
              <a:gdLst/>
              <a:ahLst/>
              <a:cxnLst/>
              <a:rect l="l" t="t" r="r" b="b"/>
              <a:pathLst>
                <a:path w="1295400" h="368935">
                  <a:moveTo>
                    <a:pt x="0" y="368808"/>
                  </a:moveTo>
                  <a:lnTo>
                    <a:pt x="1295400" y="368808"/>
                  </a:lnTo>
                  <a:lnTo>
                    <a:pt x="1295400" y="0"/>
                  </a:lnTo>
                  <a:lnTo>
                    <a:pt x="0" y="0"/>
                  </a:lnTo>
                  <a:lnTo>
                    <a:pt x="0" y="368808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9" name="object 149"/>
          <p:cNvSpPr txBox="1"/>
          <p:nvPr/>
        </p:nvSpPr>
        <p:spPr>
          <a:xfrm>
            <a:off x="5380482" y="3145282"/>
            <a:ext cx="10318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44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AMDWS </a:t>
            </a:r>
            <a:r>
              <a:rPr sz="900" b="1" dirty="0">
                <a:latin typeface="Arial"/>
                <a:cs typeface="Arial"/>
              </a:rPr>
              <a:t>VEH </a:t>
            </a:r>
            <a:r>
              <a:rPr sz="900" b="1" spc="-5" dirty="0">
                <a:latin typeface="Arial"/>
                <a:cs typeface="Arial"/>
              </a:rPr>
              <a:t>&amp; </a:t>
            </a:r>
            <a:r>
              <a:rPr sz="900" b="1" dirty="0">
                <a:latin typeface="Arial"/>
                <a:cs typeface="Arial"/>
              </a:rPr>
              <a:t> SENTINEL </a:t>
            </a:r>
            <a:r>
              <a:rPr sz="900" b="1" spc="-5" dirty="0">
                <a:latin typeface="Arial"/>
                <a:cs typeface="Arial"/>
              </a:rPr>
              <a:t>R</a:t>
            </a:r>
            <a:r>
              <a:rPr sz="900" b="1" spc="-25" dirty="0">
                <a:latin typeface="Arial"/>
                <a:cs typeface="Arial"/>
              </a:rPr>
              <a:t>A</a:t>
            </a:r>
            <a:r>
              <a:rPr sz="900" b="1" spc="-5" dirty="0">
                <a:latin typeface="Arial"/>
                <a:cs typeface="Arial"/>
              </a:rPr>
              <a:t>D</a:t>
            </a:r>
            <a:r>
              <a:rPr sz="900" b="1" spc="-25" dirty="0">
                <a:latin typeface="Arial"/>
                <a:cs typeface="Arial"/>
              </a:rPr>
              <a:t>A</a:t>
            </a:r>
            <a:r>
              <a:rPr sz="900" b="1" spc="-5" dirty="0">
                <a:latin typeface="Arial"/>
                <a:cs typeface="Arial"/>
              </a:rPr>
              <a:t>R</a:t>
            </a:r>
            <a:endParaRPr sz="900">
              <a:latin typeface="Arial"/>
              <a:cs typeface="Arial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3991355" y="3675888"/>
            <a:ext cx="581025" cy="277495"/>
          </a:xfrm>
          <a:custGeom>
            <a:avLst/>
            <a:gdLst/>
            <a:ahLst/>
            <a:cxnLst/>
            <a:rect l="l" t="t" r="r" b="b"/>
            <a:pathLst>
              <a:path w="581025" h="277495">
                <a:moveTo>
                  <a:pt x="0" y="277368"/>
                </a:moveTo>
                <a:lnTo>
                  <a:pt x="580644" y="277368"/>
                </a:lnTo>
                <a:lnTo>
                  <a:pt x="580644" y="0"/>
                </a:lnTo>
                <a:lnTo>
                  <a:pt x="0" y="0"/>
                </a:lnTo>
                <a:lnTo>
                  <a:pt x="0" y="277368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 txBox="1"/>
          <p:nvPr/>
        </p:nvSpPr>
        <p:spPr>
          <a:xfrm>
            <a:off x="4130421" y="3705225"/>
            <a:ext cx="3009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+4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6781800" y="3677411"/>
            <a:ext cx="581025" cy="276225"/>
          </a:xfrm>
          <a:custGeom>
            <a:avLst/>
            <a:gdLst/>
            <a:ahLst/>
            <a:cxnLst/>
            <a:rect l="l" t="t" r="r" b="b"/>
            <a:pathLst>
              <a:path w="581025" h="276225">
                <a:moveTo>
                  <a:pt x="0" y="275844"/>
                </a:moveTo>
                <a:lnTo>
                  <a:pt x="580644" y="275844"/>
                </a:lnTo>
                <a:lnTo>
                  <a:pt x="580644" y="0"/>
                </a:lnTo>
                <a:lnTo>
                  <a:pt x="0" y="0"/>
                </a:lnTo>
                <a:lnTo>
                  <a:pt x="0" y="2758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 txBox="1"/>
          <p:nvPr/>
        </p:nvSpPr>
        <p:spPr>
          <a:xfrm>
            <a:off x="6918706" y="3706114"/>
            <a:ext cx="308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D</a:t>
            </a:r>
            <a:r>
              <a:rPr sz="1200" b="1" spc="-15" dirty="0">
                <a:latin typeface="Arial"/>
                <a:cs typeface="Arial"/>
              </a:rPr>
              <a:t>+</a:t>
            </a:r>
            <a:r>
              <a:rPr sz="1200" b="1" spc="-5" dirty="0"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3076955" y="3677411"/>
            <a:ext cx="581025" cy="276225"/>
          </a:xfrm>
          <a:custGeom>
            <a:avLst/>
            <a:gdLst/>
            <a:ahLst/>
            <a:cxnLst/>
            <a:rect l="l" t="t" r="r" b="b"/>
            <a:pathLst>
              <a:path w="581025" h="276225">
                <a:moveTo>
                  <a:pt x="0" y="275844"/>
                </a:moveTo>
                <a:lnTo>
                  <a:pt x="580644" y="275844"/>
                </a:lnTo>
                <a:lnTo>
                  <a:pt x="580644" y="0"/>
                </a:lnTo>
                <a:lnTo>
                  <a:pt x="0" y="0"/>
                </a:lnTo>
                <a:lnTo>
                  <a:pt x="0" y="27584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 txBox="1"/>
          <p:nvPr/>
        </p:nvSpPr>
        <p:spPr>
          <a:xfrm>
            <a:off x="3216020" y="3706114"/>
            <a:ext cx="3009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+1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8819388" y="6593340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92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3994" y="128778"/>
            <a:ext cx="5621020" cy="727075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175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85"/>
              </a:spcBef>
            </a:pPr>
            <a:r>
              <a:rPr sz="2400" dirty="0"/>
              <a:t>Army </a:t>
            </a:r>
            <a:r>
              <a:rPr sz="2400" spc="-5" dirty="0"/>
              <a:t>Support Relationships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8771890" y="6637842"/>
            <a:ext cx="2597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r>
              <a:rPr sz="1200" b="1" spc="-5" dirty="0">
                <a:latin typeface="Arial"/>
                <a:cs typeface="Arial"/>
              </a:rPr>
              <a:t>93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34505" y="128778"/>
            <a:ext cx="2595880" cy="727075"/>
          </a:xfrm>
          <a:prstGeom prst="rect">
            <a:avLst/>
          </a:prstGeom>
          <a:ln w="28955">
            <a:solidFill>
              <a:srgbClr val="000000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91440">
              <a:lnSpc>
                <a:spcPts val="1664"/>
              </a:lnSpc>
              <a:spcBef>
                <a:spcPts val="190"/>
              </a:spcBef>
            </a:pPr>
            <a:r>
              <a:rPr sz="1400" b="1" dirty="0">
                <a:latin typeface="Arial"/>
                <a:cs typeface="Arial"/>
              </a:rPr>
              <a:t>References:</a:t>
            </a:r>
            <a:endParaRPr sz="1400">
              <a:latin typeface="Arial"/>
              <a:cs typeface="Arial"/>
            </a:endParaRPr>
          </a:p>
          <a:p>
            <a:pPr marL="91440">
              <a:lnSpc>
                <a:spcPts val="1425"/>
              </a:lnSpc>
            </a:pPr>
            <a:r>
              <a:rPr sz="1200" dirty="0">
                <a:latin typeface="Calibri"/>
                <a:cs typeface="Calibri"/>
              </a:rPr>
              <a:t>ADRP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5-0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Chapter</a:t>
            </a:r>
            <a:r>
              <a:rPr sz="1200" spc="-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200" spc="-5" dirty="0">
                <a:latin typeface="Calibri"/>
                <a:cs typeface="Calibri"/>
              </a:rPr>
              <a:t>FM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6-0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(Chg</a:t>
            </a:r>
            <a:r>
              <a:rPr sz="1200" dirty="0">
                <a:latin typeface="Calibri"/>
                <a:cs typeface="Calibri"/>
              </a:rPr>
              <a:t> 2),</a:t>
            </a:r>
            <a:r>
              <a:rPr sz="1200" spc="26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Annex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710184" y="1079033"/>
          <a:ext cx="8199755" cy="4324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6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5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58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58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582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0066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If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3495" marR="21590" algn="ctr">
                        <a:lnSpc>
                          <a:spcPct val="114500"/>
                        </a:lnSpc>
                      </a:pPr>
                      <a:r>
                        <a:rPr sz="1150" b="1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b="1" spc="2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50" b="1" spc="-3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5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b="1" spc="2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150" b="1" spc="2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p  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with: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2857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150" b="1" spc="-3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150" b="1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2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nh</a:t>
                      </a:r>
                      <a:r>
                        <a:rPr sz="1150" b="1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b="1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pon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50" b="1" spc="2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150" b="1" spc="20" dirty="0">
                          <a:latin typeface="Calibri"/>
                          <a:cs typeface="Calibri"/>
                        </a:rPr>
                        <a:t>ili</a:t>
                      </a:r>
                      <a:r>
                        <a:rPr sz="115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b="1" spc="2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s: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96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5885" marR="96520" indent="-2540" algn="ctr">
                        <a:lnSpc>
                          <a:spcPct val="114599"/>
                        </a:lnSpc>
                      </a:pPr>
                      <a:r>
                        <a:rPr sz="1150" spc="-15" dirty="0">
                          <a:latin typeface="Calibri"/>
                          <a:cs typeface="Calibri"/>
                        </a:rPr>
                        <a:t>Have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command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spc="3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spc="4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spc="3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nsh</a:t>
                      </a:r>
                      <a:r>
                        <a:rPr sz="1150" spc="4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p  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with: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2865" marR="56515" indent="47625">
                        <a:lnSpc>
                          <a:spcPct val="114399"/>
                        </a:lnSpc>
                        <a:spcBef>
                          <a:spcPts val="5"/>
                        </a:spcBef>
                      </a:pPr>
                      <a:r>
                        <a:rPr sz="1150" spc="-6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spc="-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k  o</a:t>
                      </a:r>
                      <a:r>
                        <a:rPr sz="1150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spc="4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1150" spc="3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150" spc="1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: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165100" indent="1905" algn="ctr">
                        <a:lnSpc>
                          <a:spcPct val="114599"/>
                        </a:lnSpc>
                        <a:spcBef>
                          <a:spcPts val="665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Unless 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6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50" spc="4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spc="3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150" spc="4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spc="3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, 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ADCON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52705" marR="49530" algn="ctr">
                        <a:lnSpc>
                          <a:spcPts val="1580"/>
                        </a:lnSpc>
                        <a:spcBef>
                          <a:spcPts val="85"/>
                        </a:spcBef>
                      </a:pPr>
                      <a:r>
                        <a:rPr sz="1150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spc="3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sp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ns</a:t>
                      </a:r>
                      <a:r>
                        <a:rPr sz="1150" spc="4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150" spc="40" dirty="0">
                          <a:latin typeface="Calibri"/>
                          <a:cs typeface="Calibri"/>
                        </a:rPr>
                        <a:t>ili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ty  goes</a:t>
                      </a:r>
                      <a:r>
                        <a:rPr sz="11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thru: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3655" marR="28575" indent="-635" algn="ctr">
                        <a:lnSpc>
                          <a:spcPct val="114599"/>
                        </a:lnSpc>
                        <a:spcBef>
                          <a:spcPts val="865"/>
                        </a:spcBef>
                      </a:pPr>
                      <a:r>
                        <a:rPr sz="1150" spc="-5" dirty="0">
                          <a:latin typeface="Calibri"/>
                          <a:cs typeface="Calibri"/>
                        </a:rPr>
                        <a:t>Are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assigned 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 p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50" spc="4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spc="3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1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1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  by: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68275" marR="162560" indent="67310">
                        <a:lnSpc>
                          <a:spcPct val="114399"/>
                        </a:lnSpc>
                        <a:spcBef>
                          <a:spcPts val="5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Provide 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40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1150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50" spc="4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1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to: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2705" marR="62230" algn="ctr">
                        <a:lnSpc>
                          <a:spcPct val="114599"/>
                        </a:lnSpc>
                        <a:spcBef>
                          <a:spcPts val="865"/>
                        </a:spcBef>
                      </a:pPr>
                      <a:r>
                        <a:rPr sz="1150" spc="-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spc="-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150" spc="40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sh</a:t>
                      </a:r>
                      <a:r>
                        <a:rPr sz="1150" spc="1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150" spc="-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i  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150" spc="-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150" spc="4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spc="-30" dirty="0">
                          <a:latin typeface="Calibri"/>
                          <a:cs typeface="Calibri"/>
                        </a:rPr>
                        <a:t> c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ommo  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with: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4130" marR="19050" algn="ctr">
                        <a:lnSpc>
                          <a:spcPct val="114599"/>
                        </a:lnSpc>
                        <a:spcBef>
                          <a:spcPts val="865"/>
                        </a:spcBef>
                      </a:pPr>
                      <a:r>
                        <a:rPr sz="1150" spc="-15" dirty="0">
                          <a:latin typeface="Calibri"/>
                          <a:cs typeface="Calibri"/>
                        </a:rPr>
                        <a:t>Have</a:t>
                      </a:r>
                      <a:r>
                        <a:rPr sz="11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priorities </a:t>
                      </a:r>
                      <a:r>
                        <a:rPr sz="1150" spc="-2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established </a:t>
                      </a:r>
                      <a:r>
                        <a:rPr sz="11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by: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150" spc="-15" dirty="0">
                          <a:latin typeface="Calibri"/>
                          <a:cs typeface="Calibri"/>
                        </a:rPr>
                        <a:t>Can</a:t>
                      </a:r>
                      <a:r>
                        <a:rPr sz="11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impose</a:t>
                      </a:r>
                      <a:r>
                        <a:rPr sz="11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on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508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gained</a:t>
                      </a:r>
                      <a:r>
                        <a:rPr sz="11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unit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23495" marR="10795" algn="ctr">
                        <a:lnSpc>
                          <a:spcPct val="114599"/>
                        </a:lnSpc>
                      </a:pPr>
                      <a:r>
                        <a:rPr sz="1150" spc="3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150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th</a:t>
                      </a:r>
                      <a:r>
                        <a:rPr sz="1150" spc="3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Cm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1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or  </a:t>
                      </a:r>
                      <a:r>
                        <a:rPr sz="1150" spc="-5" dirty="0">
                          <a:latin typeface="Calibri"/>
                          <a:cs typeface="Calibri"/>
                        </a:rPr>
                        <a:t>Spt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relationship </a:t>
                      </a:r>
                      <a:r>
                        <a:rPr sz="11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5" dirty="0">
                          <a:latin typeface="Calibri"/>
                          <a:cs typeface="Calibri"/>
                        </a:rPr>
                        <a:t>of: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pPr marL="149225" marR="144780" indent="57785">
                        <a:lnSpc>
                          <a:spcPct val="114700"/>
                        </a:lnSpc>
                        <a:spcBef>
                          <a:spcPts val="1015"/>
                        </a:spcBef>
                      </a:pPr>
                      <a:r>
                        <a:rPr sz="1150" b="1" spc="-15" dirty="0">
                          <a:latin typeface="Calibri"/>
                          <a:cs typeface="Calibri"/>
                        </a:rPr>
                        <a:t>Direct 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 Suppo</a:t>
                      </a:r>
                      <a:r>
                        <a:rPr sz="1150" b="1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t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28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15875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15938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Supported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unit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Supported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unit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71755" marR="64135" indent="86360">
                        <a:lnSpc>
                          <a:spcPct val="112200"/>
                        </a:lnSpc>
                      </a:pPr>
                      <a:r>
                        <a:rPr sz="1000" spc="5" dirty="0">
                          <a:latin typeface="Calibri"/>
                          <a:cs typeface="Calibri"/>
                        </a:rPr>
                        <a:t>Parent unit;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Supported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unit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Supported</a:t>
                      </a:r>
                      <a:r>
                        <a:rPr sz="10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unit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</a:pPr>
                      <a:r>
                        <a:rPr sz="1150" b="1" spc="-10" dirty="0">
                          <a:latin typeface="Calibri"/>
                          <a:cs typeface="Calibri"/>
                        </a:rPr>
                        <a:t>Reinforcing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58750" algn="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59385" algn="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635" algn="ct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Reinforced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unit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635" algn="ct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Reinforced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unit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2230" marR="63500" indent="86995">
                        <a:lnSpc>
                          <a:spcPct val="112000"/>
                        </a:lnSpc>
                        <a:spcBef>
                          <a:spcPts val="5"/>
                        </a:spcBef>
                      </a:pPr>
                      <a:r>
                        <a:rPr sz="1000" spc="5" dirty="0">
                          <a:latin typeface="Calibri"/>
                          <a:cs typeface="Calibri"/>
                        </a:rPr>
                        <a:t>Parent unit;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reinforced</a:t>
                      </a:r>
                      <a:r>
                        <a:rPr sz="10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unit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3655" marR="33020" indent="9525">
                        <a:lnSpc>
                          <a:spcPct val="112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Reinforced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unit; </a:t>
                      </a:r>
                      <a:r>
                        <a:rPr sz="1000" spc="-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then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parent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unit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N/A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2625">
                <a:tc>
                  <a:txBody>
                    <a:bodyPr/>
                    <a:lstStyle/>
                    <a:p>
                      <a:pPr marL="62230" marR="50165" indent="86995" algn="just">
                        <a:lnSpc>
                          <a:spcPct val="114599"/>
                        </a:lnSpc>
                        <a:spcBef>
                          <a:spcPts val="190"/>
                        </a:spcBef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General 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20" dirty="0">
                          <a:latin typeface="Calibri"/>
                          <a:cs typeface="Calibri"/>
                        </a:rPr>
                        <a:t>Support- </a:t>
                      </a:r>
                      <a:r>
                        <a:rPr sz="11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150" b="1" spc="2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spc="1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150" b="1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150" b="1" spc="-2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150" b="1" spc="2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150" b="1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150" b="1" dirty="0">
                          <a:latin typeface="Calibri"/>
                          <a:cs typeface="Calibri"/>
                        </a:rPr>
                        <a:t>g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58750" algn="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59385" algn="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" marR="39370" indent="19050" algn="just">
                        <a:lnSpc>
                          <a:spcPct val="112100"/>
                        </a:lnSpc>
                        <a:spcBef>
                          <a:spcPts val="55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Reinforced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unit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000" spc="20" dirty="0">
                          <a:latin typeface="Calibri"/>
                          <a:cs typeface="Calibri"/>
                        </a:rPr>
                        <a:t>as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required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parent</a:t>
                      </a:r>
                      <a:r>
                        <a:rPr sz="1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unit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" marR="39370" indent="19050" algn="just">
                        <a:lnSpc>
                          <a:spcPct val="112100"/>
                        </a:lnSpc>
                        <a:spcBef>
                          <a:spcPts val="55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Reinforced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unit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000" spc="20" dirty="0">
                          <a:latin typeface="Calibri"/>
                          <a:cs typeface="Calibri"/>
                        </a:rPr>
                        <a:t>as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required </a:t>
                      </a:r>
                      <a:r>
                        <a:rPr sz="10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by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parent</a:t>
                      </a:r>
                      <a:r>
                        <a:rPr sz="10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unit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72390" marR="19685" indent="-48260">
                        <a:lnSpc>
                          <a:spcPct val="111900"/>
                        </a:lnSpc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;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n 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reinforced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unit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N/A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150" b="1" spc="-5" dirty="0">
                          <a:latin typeface="Calibri"/>
                          <a:cs typeface="Calibri"/>
                        </a:rPr>
                        <a:t>General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158750">
                        <a:lnSpc>
                          <a:spcPts val="1370"/>
                        </a:lnSpc>
                        <a:spcBef>
                          <a:spcPts val="200"/>
                        </a:spcBef>
                      </a:pPr>
                      <a:r>
                        <a:rPr sz="1150" b="1" spc="-20" dirty="0">
                          <a:latin typeface="Calibri"/>
                          <a:cs typeface="Calibri"/>
                        </a:rPr>
                        <a:t>Support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R="158750" algn="r">
                        <a:lnSpc>
                          <a:spcPct val="100000"/>
                        </a:lnSpc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23495">
                        <a:lnSpc>
                          <a:spcPct val="100000"/>
                        </a:lnSpc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275" marR="77470" indent="-86995">
                        <a:lnSpc>
                          <a:spcPct val="111900"/>
                        </a:lnSpc>
                        <a:spcBef>
                          <a:spcPts val="160"/>
                        </a:spcBef>
                      </a:pPr>
                      <a:r>
                        <a:rPr sz="1000" spc="-3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0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required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by </a:t>
                      </a:r>
                      <a:r>
                        <a:rPr sz="1000" spc="-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parent</a:t>
                      </a:r>
                      <a:r>
                        <a:rPr sz="10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unit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marR="135255">
                        <a:lnSpc>
                          <a:spcPct val="111900"/>
                        </a:lnSpc>
                        <a:spcBef>
                          <a:spcPts val="160"/>
                        </a:spcBef>
                      </a:pPr>
                      <a:r>
                        <a:rPr sz="1000" spc="-3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0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required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by </a:t>
                      </a:r>
                      <a:r>
                        <a:rPr sz="1000" spc="-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parent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5" dirty="0">
                          <a:latin typeface="Calibri"/>
                          <a:cs typeface="Calibri"/>
                        </a:rPr>
                        <a:t>unit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000" spc="1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000" spc="5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000" spc="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000" spc="-4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0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10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1000" spc="7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000" spc="-25" dirty="0">
                          <a:latin typeface="Calibri"/>
                          <a:cs typeface="Calibri"/>
                        </a:rPr>
                        <a:t>N/A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820">
                <a:tc gridSpan="9">
                  <a:txBody>
                    <a:bodyPr/>
                    <a:lstStyle/>
                    <a:p>
                      <a:pPr marL="86995" marR="1225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00" b="1" spc="-5" dirty="0">
                          <a:latin typeface="Calibri"/>
                          <a:cs typeface="Calibri"/>
                        </a:rPr>
                        <a:t>Note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1: Commanders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units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in direct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support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may further assign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support relationships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between their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subordinate units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and elements of the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supported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after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coordination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with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supported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commander.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33350" y="5983985"/>
            <a:ext cx="8796655" cy="593090"/>
          </a:xfrm>
          <a:prstGeom prst="rect">
            <a:avLst/>
          </a:prstGeom>
          <a:solidFill>
            <a:srgbClr val="FFFF00"/>
          </a:solidFill>
          <a:ln w="2895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325"/>
              </a:spcBef>
            </a:pPr>
            <a:r>
              <a:rPr sz="1400" b="1" spc="-5" dirty="0">
                <a:latin typeface="Arial"/>
                <a:cs typeface="Arial"/>
              </a:rPr>
              <a:t>Bottom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Line: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If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LOG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Planners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fail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to</a:t>
            </a:r>
            <a:r>
              <a:rPr sz="1400" b="1" spc="-5" dirty="0">
                <a:latin typeface="Arial"/>
                <a:cs typeface="Arial"/>
              </a:rPr>
              <a:t> understand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the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Support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Relationships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outlined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in</a:t>
            </a:r>
            <a:r>
              <a:rPr sz="1400" b="1" spc="-5" dirty="0">
                <a:latin typeface="Arial"/>
                <a:cs typeface="Arial"/>
              </a:rPr>
              <a:t> FM </a:t>
            </a:r>
            <a:r>
              <a:rPr sz="1400" b="1" dirty="0">
                <a:latin typeface="Arial"/>
                <a:cs typeface="Arial"/>
              </a:rPr>
              <a:t>6-0,</a:t>
            </a:r>
            <a:r>
              <a:rPr sz="1400" b="1" spc="39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C2</a:t>
            </a:r>
            <a:endParaRPr sz="1400">
              <a:latin typeface="Arial"/>
              <a:cs typeface="Arial"/>
            </a:endParaRPr>
          </a:p>
          <a:p>
            <a:pPr marL="95250">
              <a:lnSpc>
                <a:spcPct val="100000"/>
              </a:lnSpc>
              <a:spcBef>
                <a:spcPts val="5"/>
              </a:spcBef>
            </a:pPr>
            <a:r>
              <a:rPr sz="1400" b="1" spc="-15" dirty="0">
                <a:latin typeface="Arial"/>
                <a:cs typeface="Arial"/>
              </a:rPr>
              <a:t>Annex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B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they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will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fail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to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adequately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plan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for LOG resupply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and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thus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the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BCT</a:t>
            </a:r>
            <a:r>
              <a:rPr sz="1400" b="1" dirty="0">
                <a:latin typeface="Arial"/>
                <a:cs typeface="Arial"/>
              </a:rPr>
              <a:t> mission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could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fail.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58EDA3C17899438CD4B7CEFCCA216B" ma:contentTypeVersion="14" ma:contentTypeDescription="Create a new document." ma:contentTypeScope="" ma:versionID="d1184a4a5bf414f4dc87dcda272f9c7e">
  <xsd:schema xmlns:xsd="http://www.w3.org/2001/XMLSchema" xmlns:xs="http://www.w3.org/2001/XMLSchema" xmlns:p="http://schemas.microsoft.com/office/2006/metadata/properties" xmlns:ns2="ecbc945c-418a-4868-9e08-298a4a2f7d3c" xmlns:ns3="01bc1090-7b5c-4fcf-a3b0-878f5576a26d" targetNamespace="http://schemas.microsoft.com/office/2006/metadata/properties" ma:root="true" ma:fieldsID="3bcb5ad587cb5ac27d60ae0469ccef43" ns2:_="" ns3:_="">
    <xsd:import namespace="ecbc945c-418a-4868-9e08-298a4a2f7d3c"/>
    <xsd:import namespace="01bc1090-7b5c-4fcf-a3b0-878f5576a2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bc945c-418a-4868-9e08-298a4a2f7d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c874fec-6985-468d-9a86-0194f6fd86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bc1090-7b5c-4fcf-a3b0-878f5576a26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808b449-cc1d-430a-a5d4-6af605d2a62c}" ma:internalName="TaxCatchAll" ma:showField="CatchAllData" ma:web="01bc1090-7b5c-4fcf-a3b0-878f5576a2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1bc1090-7b5c-4fcf-a3b0-878f5576a26d" xsi:nil="true"/>
    <lcf76f155ced4ddcb4097134ff3c332f xmlns="ecbc945c-418a-4868-9e08-298a4a2f7d3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AF04CED-2E73-48E6-95B0-189F27612462}"/>
</file>

<file path=customXml/itemProps2.xml><?xml version="1.0" encoding="utf-8"?>
<ds:datastoreItem xmlns:ds="http://schemas.openxmlformats.org/officeDocument/2006/customXml" ds:itemID="{94D63E34-18C5-4F28-89BD-4D8DACE961AA}"/>
</file>

<file path=customXml/itemProps3.xml><?xml version="1.0" encoding="utf-8"?>
<ds:datastoreItem xmlns:ds="http://schemas.openxmlformats.org/officeDocument/2006/customXml" ds:itemID="{C5B1CA90-9AEB-40E3-A00C-BE4648EFBE1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</TotalTime>
  <Words>23414</Words>
  <Application>Microsoft Office PowerPoint</Application>
  <PresentationFormat>On-screen Show (4:3)</PresentationFormat>
  <Paragraphs>3530</Paragraphs>
  <Slides>105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4" baseType="lpstr">
      <vt:lpstr>Arial</vt:lpstr>
      <vt:lpstr>Arial Black</vt:lpstr>
      <vt:lpstr>Calibri</vt:lpstr>
      <vt:lpstr>Calibri Light</vt:lpstr>
      <vt:lpstr>Rockwell</vt:lpstr>
      <vt:lpstr>Segoe UI Light</vt:lpstr>
      <vt:lpstr>Times New Roman</vt:lpstr>
      <vt:lpstr>Wingdings</vt:lpstr>
      <vt:lpstr>Office Theme</vt:lpstr>
      <vt:lpstr>BCT Staff Planning TTPs</vt:lpstr>
      <vt:lpstr>Table of Contents</vt:lpstr>
      <vt:lpstr>Section 1: Hot Topics</vt:lpstr>
      <vt:lpstr>PowerPoint Presentation</vt:lpstr>
      <vt:lpstr>PowerPoint Presentation</vt:lpstr>
      <vt:lpstr>Fighting Products</vt:lpstr>
      <vt:lpstr>Developing Fighting Products</vt:lpstr>
      <vt:lpstr>PowerPoint Presentation</vt:lpstr>
      <vt:lpstr>Execution Matrix TTP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 Collection Synchronization Matrix: (A Way)</vt:lpstr>
      <vt:lpstr>PowerPoint Presentation</vt:lpstr>
      <vt:lpstr>Brigade Fights</vt:lpstr>
      <vt:lpstr>Further Defining the BCT Fights</vt:lpstr>
      <vt:lpstr>HOPE Timeline “TTP”</vt:lpstr>
      <vt:lpstr>HOPE Timeline “TTP”</vt:lpstr>
      <vt:lpstr>PowerPoint Presentation</vt:lpstr>
      <vt:lpstr>MDMP Step 1:  Receipt of Mission</vt:lpstr>
      <vt:lpstr>Step 1: Receipt the Mission “Framing the Problem” (TTP)</vt:lpstr>
      <vt:lpstr>PowerPoint Presentation</vt:lpstr>
      <vt:lpstr>PowerPoint Presentation</vt:lpstr>
      <vt:lpstr>Building the Operational Framework: TTP</vt:lpstr>
      <vt:lpstr>MDMP Step 2:  Mission Analysis</vt:lpstr>
      <vt:lpstr>BCT Mission Analysis Brief – “A Way”</vt:lpstr>
      <vt:lpstr>CCIR Matrix TTP</vt:lpstr>
      <vt:lpstr>PowerPoint Presentation</vt:lpstr>
      <vt:lpstr>Mech Assets Mission Analysis (TTP)</vt:lpstr>
      <vt:lpstr>Avn Assets Mission Analysis (TTP)</vt:lpstr>
      <vt:lpstr>PowerPoint Presentation</vt:lpstr>
      <vt:lpstr>Information Collection Meetings</vt:lpstr>
      <vt:lpstr>PowerPoint Presentation</vt:lpstr>
      <vt:lpstr>PowerPoint Presentation</vt:lpstr>
      <vt:lpstr>PowerPoint Presentation</vt:lpstr>
      <vt:lpstr>Running Estimates</vt:lpstr>
      <vt:lpstr>Examples of Staff Quad Charts</vt:lpstr>
      <vt:lpstr>REVERSE WARFIGHTING FUNCTION (WFF) WORKSHEET</vt:lpstr>
      <vt:lpstr>REVERSE WARFIGHTING FUNCTION (WFF) WORKSHEET (cont.)</vt:lpstr>
      <vt:lpstr>PowerPoint Presentation</vt:lpstr>
      <vt:lpstr>IO / Non-lethal Mission Analysis  Example</vt:lpstr>
      <vt:lpstr>IO Mission Analysis - PMESII-PT Analysis</vt:lpstr>
      <vt:lpstr>IO Mission Analysis - PMESII-PT Analysis</vt:lpstr>
      <vt:lpstr>LTP TTP Reference: FM 3-13</vt:lpstr>
      <vt:lpstr>MDMP Step 3: Course of Action Development</vt:lpstr>
      <vt:lpstr>PowerPoint Presentation</vt:lpstr>
      <vt:lpstr>Recommended TTP</vt:lpstr>
      <vt:lpstr>1. Assess Relative Combat Power</vt:lpstr>
      <vt:lpstr>2. Generate Options</vt:lpstr>
      <vt:lpstr>3. Array Forces</vt:lpstr>
      <vt:lpstr>3. Array Forces</vt:lpstr>
      <vt:lpstr>3. Array Forces</vt:lpstr>
      <vt:lpstr>3. Array Forces</vt:lpstr>
      <vt:lpstr>3. Array Forces</vt:lpstr>
      <vt:lpstr>3. Array Forces</vt:lpstr>
      <vt:lpstr>4. Develop a Broad Concept - Another way of saying this is “Integrate &amp; Synch each WfF!” aka…it’s the start of your concept statement!</vt:lpstr>
      <vt:lpstr>5. Assign Headquarters</vt:lpstr>
      <vt:lpstr>6. Prepare COA Sketch and Statement</vt:lpstr>
      <vt:lpstr>7. Conduct a COA Briefing</vt:lpstr>
      <vt:lpstr>AGADAD Smart Card “Cut Outs”</vt:lpstr>
      <vt:lpstr>AGADAD Smart Card “Cut Outs”</vt:lpstr>
      <vt:lpstr>Building Combat Power “TTP”</vt:lpstr>
      <vt:lpstr>Command &amp; Control of Building Combat Power “TTP”</vt:lpstr>
      <vt:lpstr>Building Combat Power</vt:lpstr>
      <vt:lpstr>PowerPoint Presentation</vt:lpstr>
      <vt:lpstr>Example Building Combat Power “TTP”</vt:lpstr>
      <vt:lpstr>MDMP Step 4: COA Analysis  (War Game)</vt:lpstr>
      <vt:lpstr>War-Gaming “TTP”</vt:lpstr>
      <vt:lpstr>War Gaming Gather the Tools Check List:</vt:lpstr>
      <vt:lpstr>PowerPoint Presentation</vt:lpstr>
      <vt:lpstr>PowerPoint Presentation</vt:lpstr>
      <vt:lpstr>The War Gaming Tools: Synch Cards</vt:lpstr>
      <vt:lpstr>The War Game Room Set Up (TTP)</vt:lpstr>
      <vt:lpstr>The War Game Process</vt:lpstr>
      <vt:lpstr>How do you synch the events you don’t have time to war game?</vt:lpstr>
      <vt:lpstr>Enemy Vulnerabilities Matrix (TTP)</vt:lpstr>
      <vt:lpstr>War Gaming Battle Casualty Estimate TTP</vt:lpstr>
      <vt:lpstr>MDMP Step 5:  COA Comparison</vt:lpstr>
      <vt:lpstr>Step 5: COA Comparison</vt:lpstr>
      <vt:lpstr>Step 6: COA Approval</vt:lpstr>
      <vt:lpstr>MDMP Step 7: Orders Production, Dissemination,  and Transition</vt:lpstr>
      <vt:lpstr>Step 7: Orders Production, Dissemination,  and Transition</vt:lpstr>
      <vt:lpstr>Section III: Rehearsals</vt:lpstr>
      <vt:lpstr>Developing the Plan for the Brigade’s Combined Arms Rehearsals (CAR)</vt:lpstr>
      <vt:lpstr>Developing the Plan for the Brigade’s Combined Arms Rehearsals (CAR)</vt:lpstr>
      <vt:lpstr>PowerPoint Presentation</vt:lpstr>
      <vt:lpstr>Fires &amp; Intel Rehearsal</vt:lpstr>
      <vt:lpstr>Mission Command Rehearsal</vt:lpstr>
      <vt:lpstr>Sustainment Rehearsal (A Way)</vt:lpstr>
      <vt:lpstr>Section IV: Other TTPs</vt:lpstr>
      <vt:lpstr>Liaison Officer Duties and Responsibilities</vt:lpstr>
      <vt:lpstr>BCT HPT Strike Battle Drill “TTP”</vt:lpstr>
      <vt:lpstr>Military Decision Making Process Fires Inputs/Outputs</vt:lpstr>
      <vt:lpstr>Example of Network Transition from Analog to Digital</vt:lpstr>
      <vt:lpstr>Army Support Relationships</vt:lpstr>
      <vt:lpstr>PowerPoint Presentation</vt:lpstr>
      <vt:lpstr>PowerPoint Presentation</vt:lpstr>
      <vt:lpstr>Maneuver WfF: Air Assault</vt:lpstr>
      <vt:lpstr>Air Assault Trends</vt:lpstr>
      <vt:lpstr>Air Assault Planning  Considerations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BCT Staff Planning TTPs</dc:title>
  <dc:creator>Sallee, Brandon E CPT MIL NG</dc:creator>
  <cp:lastModifiedBy>Zachary Dozer</cp:lastModifiedBy>
  <cp:revision>2</cp:revision>
  <dcterms:created xsi:type="dcterms:W3CDTF">2022-01-16T17:20:25Z</dcterms:created>
  <dcterms:modified xsi:type="dcterms:W3CDTF">2022-01-25T20:28:24Z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2020-12-07T00:00:00Z</vt:filetime>
  </property>
  <property fmtid="{D5CDD505-2E9C-101B-9397-08002B2CF9AE}" pid="3" name="LastSaved">
    <vt:filetime>2022-01-16T00:00:00Z</vt:filetime>
  </property>
  <property fmtid="{D5CDD505-2E9C-101B-9397-08002B2CF9AE}" pid="4" name="ContentTypeId">
    <vt:lpwstr>0x010100CC58EDA3C17899438CD4B7CEFCCA216B</vt:lpwstr>
  </property>
</Properties>
</file>